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Lst>
  <p:notesMasterIdLst>
    <p:notesMasterId r:id="rId287"/>
  </p:notesMasterIdLst>
  <p:sldIdLst>
    <p:sldId id="308" r:id="rId2"/>
    <p:sldId id="659" r:id="rId3"/>
    <p:sldId id="661" r:id="rId4"/>
    <p:sldId id="257" r:id="rId5"/>
    <p:sldId id="781" r:id="rId6"/>
    <p:sldId id="708" r:id="rId7"/>
    <p:sldId id="709" r:id="rId8"/>
    <p:sldId id="710" r:id="rId9"/>
    <p:sldId id="743" r:id="rId10"/>
    <p:sldId id="713" r:id="rId11"/>
    <p:sldId id="783" r:id="rId12"/>
    <p:sldId id="784" r:id="rId13"/>
    <p:sldId id="785" r:id="rId14"/>
    <p:sldId id="786" r:id="rId15"/>
    <p:sldId id="787" r:id="rId16"/>
    <p:sldId id="788" r:id="rId17"/>
    <p:sldId id="789" r:id="rId18"/>
    <p:sldId id="790" r:id="rId19"/>
    <p:sldId id="791" r:id="rId20"/>
    <p:sldId id="792" r:id="rId21"/>
    <p:sldId id="793" r:id="rId22"/>
    <p:sldId id="794" r:id="rId23"/>
    <p:sldId id="795" r:id="rId24"/>
    <p:sldId id="796" r:id="rId25"/>
    <p:sldId id="797" r:id="rId26"/>
    <p:sldId id="798" r:id="rId27"/>
    <p:sldId id="799" r:id="rId28"/>
    <p:sldId id="800" r:id="rId29"/>
    <p:sldId id="801" r:id="rId30"/>
    <p:sldId id="802" r:id="rId31"/>
    <p:sldId id="803" r:id="rId32"/>
    <p:sldId id="804" r:id="rId33"/>
    <p:sldId id="780" r:id="rId34"/>
    <p:sldId id="782" r:id="rId35"/>
    <p:sldId id="813" r:id="rId36"/>
    <p:sldId id="814" r:id="rId37"/>
    <p:sldId id="815" r:id="rId38"/>
    <p:sldId id="816" r:id="rId39"/>
    <p:sldId id="818" r:id="rId40"/>
    <p:sldId id="817" r:id="rId41"/>
    <p:sldId id="819" r:id="rId42"/>
    <p:sldId id="820" r:id="rId43"/>
    <p:sldId id="821" r:id="rId44"/>
    <p:sldId id="822" r:id="rId45"/>
    <p:sldId id="823" r:id="rId46"/>
    <p:sldId id="824" r:id="rId47"/>
    <p:sldId id="825" r:id="rId48"/>
    <p:sldId id="826" r:id="rId49"/>
    <p:sldId id="827" r:id="rId50"/>
    <p:sldId id="828" r:id="rId51"/>
    <p:sldId id="829" r:id="rId52"/>
    <p:sldId id="830" r:id="rId53"/>
    <p:sldId id="831" r:id="rId54"/>
    <p:sldId id="832" r:id="rId55"/>
    <p:sldId id="833" r:id="rId56"/>
    <p:sldId id="834" r:id="rId57"/>
    <p:sldId id="835" r:id="rId58"/>
    <p:sldId id="836" r:id="rId59"/>
    <p:sldId id="837" r:id="rId60"/>
    <p:sldId id="838" r:id="rId61"/>
    <p:sldId id="839" r:id="rId62"/>
    <p:sldId id="840" r:id="rId63"/>
    <p:sldId id="841" r:id="rId64"/>
    <p:sldId id="842" r:id="rId65"/>
    <p:sldId id="843" r:id="rId66"/>
    <p:sldId id="844" r:id="rId67"/>
    <p:sldId id="845" r:id="rId68"/>
    <p:sldId id="846" r:id="rId69"/>
    <p:sldId id="847" r:id="rId70"/>
    <p:sldId id="848" r:id="rId71"/>
    <p:sldId id="849" r:id="rId72"/>
    <p:sldId id="850" r:id="rId73"/>
    <p:sldId id="851" r:id="rId74"/>
    <p:sldId id="852" r:id="rId75"/>
    <p:sldId id="806" r:id="rId76"/>
    <p:sldId id="853" r:id="rId77"/>
    <p:sldId id="854" r:id="rId78"/>
    <p:sldId id="855" r:id="rId79"/>
    <p:sldId id="856" r:id="rId80"/>
    <p:sldId id="858" r:id="rId81"/>
    <p:sldId id="859" r:id="rId82"/>
    <p:sldId id="860" r:id="rId83"/>
    <p:sldId id="861" r:id="rId84"/>
    <p:sldId id="862" r:id="rId85"/>
    <p:sldId id="863" r:id="rId86"/>
    <p:sldId id="864" r:id="rId87"/>
    <p:sldId id="865" r:id="rId88"/>
    <p:sldId id="866" r:id="rId89"/>
    <p:sldId id="867" r:id="rId90"/>
    <p:sldId id="868" r:id="rId91"/>
    <p:sldId id="869" r:id="rId92"/>
    <p:sldId id="805" r:id="rId93"/>
    <p:sldId id="870" r:id="rId94"/>
    <p:sldId id="875" r:id="rId95"/>
    <p:sldId id="871" r:id="rId96"/>
    <p:sldId id="872" r:id="rId97"/>
    <p:sldId id="873" r:id="rId98"/>
    <p:sldId id="874" r:id="rId99"/>
    <p:sldId id="876" r:id="rId100"/>
    <p:sldId id="877" r:id="rId101"/>
    <p:sldId id="878" r:id="rId102"/>
    <p:sldId id="879" r:id="rId103"/>
    <p:sldId id="880" r:id="rId104"/>
    <p:sldId id="881" r:id="rId105"/>
    <p:sldId id="882" r:id="rId106"/>
    <p:sldId id="883" r:id="rId107"/>
    <p:sldId id="884" r:id="rId108"/>
    <p:sldId id="885" r:id="rId109"/>
    <p:sldId id="886" r:id="rId110"/>
    <p:sldId id="887" r:id="rId111"/>
    <p:sldId id="888" r:id="rId112"/>
    <p:sldId id="889" r:id="rId113"/>
    <p:sldId id="890" r:id="rId114"/>
    <p:sldId id="891" r:id="rId115"/>
    <p:sldId id="892" r:id="rId116"/>
    <p:sldId id="893" r:id="rId117"/>
    <p:sldId id="894" r:id="rId118"/>
    <p:sldId id="895" r:id="rId119"/>
    <p:sldId id="807" r:id="rId120"/>
    <p:sldId id="896" r:id="rId121"/>
    <p:sldId id="898" r:id="rId122"/>
    <p:sldId id="899" r:id="rId123"/>
    <p:sldId id="900" r:id="rId124"/>
    <p:sldId id="902" r:id="rId125"/>
    <p:sldId id="901" r:id="rId126"/>
    <p:sldId id="903" r:id="rId127"/>
    <p:sldId id="904" r:id="rId128"/>
    <p:sldId id="905" r:id="rId129"/>
    <p:sldId id="906" r:id="rId130"/>
    <p:sldId id="907" r:id="rId131"/>
    <p:sldId id="908" r:id="rId132"/>
    <p:sldId id="909" r:id="rId133"/>
    <p:sldId id="910" r:id="rId134"/>
    <p:sldId id="911" r:id="rId135"/>
    <p:sldId id="912" r:id="rId136"/>
    <p:sldId id="913" r:id="rId137"/>
    <p:sldId id="914" r:id="rId138"/>
    <p:sldId id="915" r:id="rId139"/>
    <p:sldId id="916" r:id="rId140"/>
    <p:sldId id="917" r:id="rId141"/>
    <p:sldId id="918" r:id="rId142"/>
    <p:sldId id="919" r:id="rId143"/>
    <p:sldId id="920" r:id="rId144"/>
    <p:sldId id="921" r:id="rId145"/>
    <p:sldId id="1071" r:id="rId146"/>
    <p:sldId id="1072" r:id="rId147"/>
    <p:sldId id="1073" r:id="rId148"/>
    <p:sldId id="808" r:id="rId149"/>
    <p:sldId id="1074" r:id="rId150"/>
    <p:sldId id="1080" r:id="rId151"/>
    <p:sldId id="1075" r:id="rId152"/>
    <p:sldId id="1076" r:id="rId153"/>
    <p:sldId id="1077" r:id="rId154"/>
    <p:sldId id="1081" r:id="rId155"/>
    <p:sldId id="1079" r:id="rId156"/>
    <p:sldId id="1082" r:id="rId157"/>
    <p:sldId id="1083" r:id="rId158"/>
    <p:sldId id="1084" r:id="rId159"/>
    <p:sldId id="1085" r:id="rId160"/>
    <p:sldId id="1086" r:id="rId161"/>
    <p:sldId id="1087" r:id="rId162"/>
    <p:sldId id="1088" r:id="rId163"/>
    <p:sldId id="1089" r:id="rId164"/>
    <p:sldId id="1090" r:id="rId165"/>
    <p:sldId id="1091" r:id="rId166"/>
    <p:sldId id="1092" r:id="rId167"/>
    <p:sldId id="1093" r:id="rId168"/>
    <p:sldId id="1094" r:id="rId169"/>
    <p:sldId id="1095" r:id="rId170"/>
    <p:sldId id="1096" r:id="rId171"/>
    <p:sldId id="1097" r:id="rId172"/>
    <p:sldId id="1101" r:id="rId173"/>
    <p:sldId id="1098" r:id="rId174"/>
    <p:sldId id="1102" r:id="rId175"/>
    <p:sldId id="1099" r:id="rId176"/>
    <p:sldId id="1103" r:id="rId177"/>
    <p:sldId id="1100" r:id="rId178"/>
    <p:sldId id="1104" r:id="rId179"/>
    <p:sldId id="1105" r:id="rId180"/>
    <p:sldId id="1106" r:id="rId181"/>
    <p:sldId id="1107" r:id="rId182"/>
    <p:sldId id="1108" r:id="rId183"/>
    <p:sldId id="1109" r:id="rId184"/>
    <p:sldId id="1110" r:id="rId185"/>
    <p:sldId id="1111" r:id="rId186"/>
    <p:sldId id="809" r:id="rId187"/>
    <p:sldId id="1112" r:id="rId188"/>
    <p:sldId id="1114" r:id="rId189"/>
    <p:sldId id="1115" r:id="rId190"/>
    <p:sldId id="1119" r:id="rId191"/>
    <p:sldId id="1118" r:id="rId192"/>
    <p:sldId id="1120" r:id="rId193"/>
    <p:sldId id="1121" r:id="rId194"/>
    <p:sldId id="1122" r:id="rId195"/>
    <p:sldId id="1123" r:id="rId196"/>
    <p:sldId id="1124" r:id="rId197"/>
    <p:sldId id="1125" r:id="rId198"/>
    <p:sldId id="1126" r:id="rId199"/>
    <p:sldId id="1127" r:id="rId200"/>
    <p:sldId id="1128" r:id="rId201"/>
    <p:sldId id="1129" r:id="rId202"/>
    <p:sldId id="1130" r:id="rId203"/>
    <p:sldId id="1131" r:id="rId204"/>
    <p:sldId id="1132" r:id="rId205"/>
    <p:sldId id="1133" r:id="rId206"/>
    <p:sldId id="1134" r:id="rId207"/>
    <p:sldId id="1135" r:id="rId208"/>
    <p:sldId id="1136" r:id="rId209"/>
    <p:sldId id="1137" r:id="rId210"/>
    <p:sldId id="1138" r:id="rId211"/>
    <p:sldId id="810" r:id="rId212"/>
    <p:sldId id="1139" r:id="rId213"/>
    <p:sldId id="1140" r:id="rId214"/>
    <p:sldId id="1141" r:id="rId215"/>
    <p:sldId id="1142" r:id="rId216"/>
    <p:sldId id="1144" r:id="rId217"/>
    <p:sldId id="1143" r:id="rId218"/>
    <p:sldId id="1145" r:id="rId219"/>
    <p:sldId id="1146" r:id="rId220"/>
    <p:sldId id="1147" r:id="rId221"/>
    <p:sldId id="1148" r:id="rId222"/>
    <p:sldId id="1149" r:id="rId223"/>
    <p:sldId id="1150" r:id="rId224"/>
    <p:sldId id="1151" r:id="rId225"/>
    <p:sldId id="1152" r:id="rId226"/>
    <p:sldId id="1153" r:id="rId227"/>
    <p:sldId id="1154" r:id="rId228"/>
    <p:sldId id="1155" r:id="rId229"/>
    <p:sldId id="1156" r:id="rId230"/>
    <p:sldId id="1157" r:id="rId231"/>
    <p:sldId id="1158" r:id="rId232"/>
    <p:sldId id="1159" r:id="rId233"/>
    <p:sldId id="1160" r:id="rId234"/>
    <p:sldId id="1161" r:id="rId235"/>
    <p:sldId id="1162" r:id="rId236"/>
    <p:sldId id="1163" r:id="rId237"/>
    <p:sldId id="811" r:id="rId238"/>
    <p:sldId id="1164" r:id="rId239"/>
    <p:sldId id="1165" r:id="rId240"/>
    <p:sldId id="1166" r:id="rId241"/>
    <p:sldId id="1167" r:id="rId242"/>
    <p:sldId id="1170" r:id="rId243"/>
    <p:sldId id="1169" r:id="rId244"/>
    <p:sldId id="1171" r:id="rId245"/>
    <p:sldId id="1172" r:id="rId246"/>
    <p:sldId id="1173" r:id="rId247"/>
    <p:sldId id="1174" r:id="rId248"/>
    <p:sldId id="1175" r:id="rId249"/>
    <p:sldId id="1176" r:id="rId250"/>
    <p:sldId id="1177" r:id="rId251"/>
    <p:sldId id="1178" r:id="rId252"/>
    <p:sldId id="1179" r:id="rId253"/>
    <p:sldId id="1180" r:id="rId254"/>
    <p:sldId id="1181" r:id="rId255"/>
    <p:sldId id="1182" r:id="rId256"/>
    <p:sldId id="1183" r:id="rId257"/>
    <p:sldId id="812" r:id="rId258"/>
    <p:sldId id="1184" r:id="rId259"/>
    <p:sldId id="1190" r:id="rId260"/>
    <p:sldId id="1185" r:id="rId261"/>
    <p:sldId id="1186" r:id="rId262"/>
    <p:sldId id="1187" r:id="rId263"/>
    <p:sldId id="1188" r:id="rId264"/>
    <p:sldId id="1189" r:id="rId265"/>
    <p:sldId id="1191" r:id="rId266"/>
    <p:sldId id="1192" r:id="rId267"/>
    <p:sldId id="1193" r:id="rId268"/>
    <p:sldId id="1194" r:id="rId269"/>
    <p:sldId id="1195" r:id="rId270"/>
    <p:sldId id="1196" r:id="rId271"/>
    <p:sldId id="1197" r:id="rId272"/>
    <p:sldId id="1198" r:id="rId273"/>
    <p:sldId id="1199" r:id="rId274"/>
    <p:sldId id="1200" r:id="rId275"/>
    <p:sldId id="1201" r:id="rId276"/>
    <p:sldId id="1202" r:id="rId277"/>
    <p:sldId id="1203" r:id="rId278"/>
    <p:sldId id="1204" r:id="rId279"/>
    <p:sldId id="1205" r:id="rId280"/>
    <p:sldId id="1206" r:id="rId281"/>
    <p:sldId id="1207" r:id="rId282"/>
    <p:sldId id="1208" r:id="rId283"/>
    <p:sldId id="1209" r:id="rId284"/>
    <p:sldId id="1210" r:id="rId285"/>
    <p:sldId id="622" r:id="rId28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2E75B6"/>
    <a:srgbClr val="FFFF8B"/>
    <a:srgbClr val="BCBCBC"/>
    <a:srgbClr val="FFFFCC"/>
    <a:srgbClr val="FFD366"/>
    <a:srgbClr val="A0C9CA"/>
    <a:srgbClr val="50A3A7"/>
    <a:srgbClr val="0057A2"/>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250" autoAdjust="0"/>
    <p:restoredTop sz="72605" autoAdjust="0"/>
  </p:normalViewPr>
  <p:slideViewPr>
    <p:cSldViewPr snapToGrid="0">
      <p:cViewPr varScale="1">
        <p:scale>
          <a:sx n="66" d="100"/>
          <a:sy n="66" d="100"/>
        </p:scale>
        <p:origin x="462" y="66"/>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theme" Target="theme/theme1.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tableStyles" Target="tableStyles.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notesMaster" Target="notesMasters/notesMaster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presProps" Target="presProps.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viewProps" Target="viewProps.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5/17/2026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74241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17996-CA03-34BA-E60C-E0955D9191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76B83-23EB-33A9-F4FF-DBA8761A8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8F2AC0-5C7B-B2E5-2101-D1B2B1A2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6F9F84A-B9BC-3A96-6EEB-976C5BFF583D}"/>
              </a:ext>
            </a:extLst>
          </p:cNvPr>
          <p:cNvSpPr>
            <a:spLocks noGrp="1"/>
          </p:cNvSpPr>
          <p:nvPr>
            <p:ph type="sldNum" sz="quarter" idx="5"/>
          </p:nvPr>
        </p:nvSpPr>
        <p:spPr/>
        <p:txBody>
          <a:bodyPr/>
          <a:lstStyle/>
          <a:p>
            <a:fld id="{9C2EF98E-B6FF-4B4C-B348-1EB5D4EBDBF3}" type="slidenum">
              <a:rPr lang="en-US" smtClean="0"/>
              <a:t>10</a:t>
            </a:fld>
            <a:endParaRPr lang="en-US"/>
          </a:p>
        </p:txBody>
      </p:sp>
    </p:spTree>
    <p:extLst>
      <p:ext uri="{BB962C8B-B14F-4D97-AF65-F5344CB8AC3E}">
        <p14:creationId xmlns:p14="http://schemas.microsoft.com/office/powerpoint/2010/main" val="6757236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2CA83-5500-AD2D-4A67-1464EE82E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87F195-7D51-B26A-63DB-AC065F9880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016FC6-C569-113C-46FF-B491A3273E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0ED7265-0116-BEE3-A3EA-3028F9C0C97D}"/>
              </a:ext>
            </a:extLst>
          </p:cNvPr>
          <p:cNvSpPr>
            <a:spLocks noGrp="1"/>
          </p:cNvSpPr>
          <p:nvPr>
            <p:ph type="sldNum" sz="quarter" idx="5"/>
          </p:nvPr>
        </p:nvSpPr>
        <p:spPr/>
        <p:txBody>
          <a:bodyPr/>
          <a:lstStyle/>
          <a:p>
            <a:fld id="{9C2EF98E-B6FF-4B4C-B348-1EB5D4EBDBF3}" type="slidenum">
              <a:rPr lang="en-US" smtClean="0"/>
              <a:t>101</a:t>
            </a:fld>
            <a:endParaRPr lang="en-US"/>
          </a:p>
        </p:txBody>
      </p:sp>
    </p:spTree>
    <p:extLst>
      <p:ext uri="{BB962C8B-B14F-4D97-AF65-F5344CB8AC3E}">
        <p14:creationId xmlns:p14="http://schemas.microsoft.com/office/powerpoint/2010/main" val="316381521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CB7FA-8CDE-7603-16FB-1B7566A00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AE4C56-D6E6-2326-7072-FB001BBE6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AA69DC-AB39-493C-56DE-D0C446C78AE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B1393D3-5611-9A34-B33D-D520A6238B8D}"/>
              </a:ext>
            </a:extLst>
          </p:cNvPr>
          <p:cNvSpPr>
            <a:spLocks noGrp="1"/>
          </p:cNvSpPr>
          <p:nvPr>
            <p:ph type="sldNum" sz="quarter" idx="5"/>
          </p:nvPr>
        </p:nvSpPr>
        <p:spPr/>
        <p:txBody>
          <a:bodyPr/>
          <a:lstStyle/>
          <a:p>
            <a:fld id="{9C2EF98E-B6FF-4B4C-B348-1EB5D4EBDBF3}" type="slidenum">
              <a:rPr lang="en-US" smtClean="0"/>
              <a:t>102</a:t>
            </a:fld>
            <a:endParaRPr lang="en-US"/>
          </a:p>
        </p:txBody>
      </p:sp>
    </p:spTree>
    <p:extLst>
      <p:ext uri="{BB962C8B-B14F-4D97-AF65-F5344CB8AC3E}">
        <p14:creationId xmlns:p14="http://schemas.microsoft.com/office/powerpoint/2010/main" val="344753963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FBA7E9-A976-3F37-F8AD-6AB054DDD1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60563-762E-9319-7EB6-3E0B8192DA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F291DE-2939-CCE4-61C4-4FC1100069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1853E5-0689-A463-6F2F-B9D7BBFF6295}"/>
              </a:ext>
            </a:extLst>
          </p:cNvPr>
          <p:cNvSpPr>
            <a:spLocks noGrp="1"/>
          </p:cNvSpPr>
          <p:nvPr>
            <p:ph type="sldNum" sz="quarter" idx="5"/>
          </p:nvPr>
        </p:nvSpPr>
        <p:spPr/>
        <p:txBody>
          <a:bodyPr/>
          <a:lstStyle/>
          <a:p>
            <a:fld id="{9C2EF98E-B6FF-4B4C-B348-1EB5D4EBDBF3}" type="slidenum">
              <a:rPr lang="en-US" smtClean="0"/>
              <a:t>103</a:t>
            </a:fld>
            <a:endParaRPr lang="en-US"/>
          </a:p>
        </p:txBody>
      </p:sp>
    </p:spTree>
    <p:extLst>
      <p:ext uri="{BB962C8B-B14F-4D97-AF65-F5344CB8AC3E}">
        <p14:creationId xmlns:p14="http://schemas.microsoft.com/office/powerpoint/2010/main" val="20798530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485F4-34FA-D928-AC23-89884EBAE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E947A-7BC5-814D-E8D0-0B509B2BE3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A1E8DE-7032-2318-4A38-0A9011F2915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CE0BAE9-4E23-7C04-79A0-6CC9D1020870}"/>
              </a:ext>
            </a:extLst>
          </p:cNvPr>
          <p:cNvSpPr>
            <a:spLocks noGrp="1"/>
          </p:cNvSpPr>
          <p:nvPr>
            <p:ph type="sldNum" sz="quarter" idx="5"/>
          </p:nvPr>
        </p:nvSpPr>
        <p:spPr/>
        <p:txBody>
          <a:bodyPr/>
          <a:lstStyle/>
          <a:p>
            <a:fld id="{9C2EF98E-B6FF-4B4C-B348-1EB5D4EBDBF3}" type="slidenum">
              <a:rPr lang="en-US" smtClean="0"/>
              <a:t>104</a:t>
            </a:fld>
            <a:endParaRPr lang="en-US"/>
          </a:p>
        </p:txBody>
      </p:sp>
    </p:spTree>
    <p:extLst>
      <p:ext uri="{BB962C8B-B14F-4D97-AF65-F5344CB8AC3E}">
        <p14:creationId xmlns:p14="http://schemas.microsoft.com/office/powerpoint/2010/main" val="385477270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952BF-311F-3DB6-8E1F-1F9FE9E5DC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FC79B-22D5-0DF0-B757-ADE3BDC910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C75F15-DA96-6CBC-2128-0E69C05FE5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58033C2-2708-76E3-26CD-FB19AE893DF9}"/>
              </a:ext>
            </a:extLst>
          </p:cNvPr>
          <p:cNvSpPr>
            <a:spLocks noGrp="1"/>
          </p:cNvSpPr>
          <p:nvPr>
            <p:ph type="sldNum" sz="quarter" idx="5"/>
          </p:nvPr>
        </p:nvSpPr>
        <p:spPr/>
        <p:txBody>
          <a:bodyPr/>
          <a:lstStyle/>
          <a:p>
            <a:fld id="{9C2EF98E-B6FF-4B4C-B348-1EB5D4EBDBF3}" type="slidenum">
              <a:rPr lang="en-US" smtClean="0"/>
              <a:t>105</a:t>
            </a:fld>
            <a:endParaRPr lang="en-US"/>
          </a:p>
        </p:txBody>
      </p:sp>
    </p:spTree>
    <p:extLst>
      <p:ext uri="{BB962C8B-B14F-4D97-AF65-F5344CB8AC3E}">
        <p14:creationId xmlns:p14="http://schemas.microsoft.com/office/powerpoint/2010/main" val="84321967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20EE0-AA68-C739-760A-7B9F0B13AA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E78A1E-2E8E-D8DC-810D-0B8463F3F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B722C3-B7AE-F136-2000-D32F602E438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96F1042-39A3-F556-FD03-56AC1019608D}"/>
              </a:ext>
            </a:extLst>
          </p:cNvPr>
          <p:cNvSpPr>
            <a:spLocks noGrp="1"/>
          </p:cNvSpPr>
          <p:nvPr>
            <p:ph type="sldNum" sz="quarter" idx="5"/>
          </p:nvPr>
        </p:nvSpPr>
        <p:spPr/>
        <p:txBody>
          <a:bodyPr/>
          <a:lstStyle/>
          <a:p>
            <a:fld id="{9C2EF98E-B6FF-4B4C-B348-1EB5D4EBDBF3}" type="slidenum">
              <a:rPr lang="en-US" smtClean="0"/>
              <a:t>106</a:t>
            </a:fld>
            <a:endParaRPr lang="en-US"/>
          </a:p>
        </p:txBody>
      </p:sp>
    </p:spTree>
    <p:extLst>
      <p:ext uri="{BB962C8B-B14F-4D97-AF65-F5344CB8AC3E}">
        <p14:creationId xmlns:p14="http://schemas.microsoft.com/office/powerpoint/2010/main" val="257687885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F5622-25A2-B99A-E5FE-0FE119CE31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2DC1A2-89A3-7B0B-53CE-485AAB8FA0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D4741A-A41C-1E99-7BA6-0F415D0734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863FEDE-013E-25B8-2BC6-BB9D6015F6D5}"/>
              </a:ext>
            </a:extLst>
          </p:cNvPr>
          <p:cNvSpPr>
            <a:spLocks noGrp="1"/>
          </p:cNvSpPr>
          <p:nvPr>
            <p:ph type="sldNum" sz="quarter" idx="5"/>
          </p:nvPr>
        </p:nvSpPr>
        <p:spPr/>
        <p:txBody>
          <a:bodyPr/>
          <a:lstStyle/>
          <a:p>
            <a:fld id="{9C2EF98E-B6FF-4B4C-B348-1EB5D4EBDBF3}" type="slidenum">
              <a:rPr lang="en-US" smtClean="0"/>
              <a:t>107</a:t>
            </a:fld>
            <a:endParaRPr lang="en-US"/>
          </a:p>
        </p:txBody>
      </p:sp>
    </p:spTree>
    <p:extLst>
      <p:ext uri="{BB962C8B-B14F-4D97-AF65-F5344CB8AC3E}">
        <p14:creationId xmlns:p14="http://schemas.microsoft.com/office/powerpoint/2010/main" val="289224427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04D04-5710-805D-9D8C-71869DB361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4C1F1A-6A69-CF8F-9D5E-1BFD3E60C9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B8543C-6C45-AC0A-441A-60783F5C9B7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C2E5B0-6DD4-0534-CBC1-2603FB1B2026}"/>
              </a:ext>
            </a:extLst>
          </p:cNvPr>
          <p:cNvSpPr>
            <a:spLocks noGrp="1"/>
          </p:cNvSpPr>
          <p:nvPr>
            <p:ph type="sldNum" sz="quarter" idx="5"/>
          </p:nvPr>
        </p:nvSpPr>
        <p:spPr/>
        <p:txBody>
          <a:bodyPr/>
          <a:lstStyle/>
          <a:p>
            <a:fld id="{9C2EF98E-B6FF-4B4C-B348-1EB5D4EBDBF3}" type="slidenum">
              <a:rPr lang="en-US" smtClean="0"/>
              <a:t>108</a:t>
            </a:fld>
            <a:endParaRPr lang="en-US"/>
          </a:p>
        </p:txBody>
      </p:sp>
    </p:spTree>
    <p:extLst>
      <p:ext uri="{BB962C8B-B14F-4D97-AF65-F5344CB8AC3E}">
        <p14:creationId xmlns:p14="http://schemas.microsoft.com/office/powerpoint/2010/main" val="330725885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7FBAC-8A16-023B-D6B6-512F809AA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32BEBB-5D83-0C9D-463C-CA01C03532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226520-F8D2-DCD5-0444-239ADB4CB0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19D2A4D-F422-3D11-FB65-4C267141BAE9}"/>
              </a:ext>
            </a:extLst>
          </p:cNvPr>
          <p:cNvSpPr>
            <a:spLocks noGrp="1"/>
          </p:cNvSpPr>
          <p:nvPr>
            <p:ph type="sldNum" sz="quarter" idx="5"/>
          </p:nvPr>
        </p:nvSpPr>
        <p:spPr/>
        <p:txBody>
          <a:bodyPr/>
          <a:lstStyle/>
          <a:p>
            <a:fld id="{9C2EF98E-B6FF-4B4C-B348-1EB5D4EBDBF3}" type="slidenum">
              <a:rPr lang="en-US" smtClean="0"/>
              <a:t>109</a:t>
            </a:fld>
            <a:endParaRPr lang="en-US"/>
          </a:p>
        </p:txBody>
      </p:sp>
    </p:spTree>
    <p:extLst>
      <p:ext uri="{BB962C8B-B14F-4D97-AF65-F5344CB8AC3E}">
        <p14:creationId xmlns:p14="http://schemas.microsoft.com/office/powerpoint/2010/main" val="304063792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85E62-AF4C-6FFA-6692-1C39D40BAF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863D80-F6A4-7840-20E1-026C100CA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FC3769-F426-29DB-9431-25297890A47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2F87ABB-19BA-2AED-77E3-7E142BCFFBF7}"/>
              </a:ext>
            </a:extLst>
          </p:cNvPr>
          <p:cNvSpPr>
            <a:spLocks noGrp="1"/>
          </p:cNvSpPr>
          <p:nvPr>
            <p:ph type="sldNum" sz="quarter" idx="5"/>
          </p:nvPr>
        </p:nvSpPr>
        <p:spPr/>
        <p:txBody>
          <a:bodyPr/>
          <a:lstStyle/>
          <a:p>
            <a:fld id="{9C2EF98E-B6FF-4B4C-B348-1EB5D4EBDBF3}" type="slidenum">
              <a:rPr lang="en-US" smtClean="0"/>
              <a:t>110</a:t>
            </a:fld>
            <a:endParaRPr lang="en-US"/>
          </a:p>
        </p:txBody>
      </p:sp>
    </p:spTree>
    <p:extLst>
      <p:ext uri="{BB962C8B-B14F-4D97-AF65-F5344CB8AC3E}">
        <p14:creationId xmlns:p14="http://schemas.microsoft.com/office/powerpoint/2010/main" val="627032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FA89E-5718-8C4B-A07A-610EECE52F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365D7-6427-E74D-2850-FBBFDC2A54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404410-799A-0CE2-8E2C-B7F81404F35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82DCD9-6FB8-2EB1-5906-C96338D2657F}"/>
              </a:ext>
            </a:extLst>
          </p:cNvPr>
          <p:cNvSpPr>
            <a:spLocks noGrp="1"/>
          </p:cNvSpPr>
          <p:nvPr>
            <p:ph type="sldNum" sz="quarter" idx="5"/>
          </p:nvPr>
        </p:nvSpPr>
        <p:spPr/>
        <p:txBody>
          <a:bodyPr/>
          <a:lstStyle/>
          <a:p>
            <a:fld id="{9C2EF98E-B6FF-4B4C-B348-1EB5D4EBDBF3}" type="slidenum">
              <a:rPr lang="en-US" smtClean="0"/>
              <a:t>11</a:t>
            </a:fld>
            <a:endParaRPr lang="en-US"/>
          </a:p>
        </p:txBody>
      </p:sp>
    </p:spTree>
    <p:extLst>
      <p:ext uri="{BB962C8B-B14F-4D97-AF65-F5344CB8AC3E}">
        <p14:creationId xmlns:p14="http://schemas.microsoft.com/office/powerpoint/2010/main" val="193941626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3D89F-AC9A-3A82-5769-9E318171D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556802-9228-212A-B559-CDC67D93DC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BCED2B-720B-650E-EE3A-76C2C14F2A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81014B1-C84E-4BEE-EC9E-06319BE6A5BD}"/>
              </a:ext>
            </a:extLst>
          </p:cNvPr>
          <p:cNvSpPr>
            <a:spLocks noGrp="1"/>
          </p:cNvSpPr>
          <p:nvPr>
            <p:ph type="sldNum" sz="quarter" idx="5"/>
          </p:nvPr>
        </p:nvSpPr>
        <p:spPr/>
        <p:txBody>
          <a:bodyPr/>
          <a:lstStyle/>
          <a:p>
            <a:fld id="{9C2EF98E-B6FF-4B4C-B348-1EB5D4EBDBF3}" type="slidenum">
              <a:rPr lang="en-US" smtClean="0"/>
              <a:t>111</a:t>
            </a:fld>
            <a:endParaRPr lang="en-US"/>
          </a:p>
        </p:txBody>
      </p:sp>
    </p:spTree>
    <p:extLst>
      <p:ext uri="{BB962C8B-B14F-4D97-AF65-F5344CB8AC3E}">
        <p14:creationId xmlns:p14="http://schemas.microsoft.com/office/powerpoint/2010/main" val="274180940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FC5D1-53D9-C8E7-D946-3F2333795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9FE1CD-7830-203B-16A7-334CEC5E99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5791B8-39CB-FC18-DC83-129777E5963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8330543-2990-096C-2080-11710CFC4CDA}"/>
              </a:ext>
            </a:extLst>
          </p:cNvPr>
          <p:cNvSpPr>
            <a:spLocks noGrp="1"/>
          </p:cNvSpPr>
          <p:nvPr>
            <p:ph type="sldNum" sz="quarter" idx="5"/>
          </p:nvPr>
        </p:nvSpPr>
        <p:spPr/>
        <p:txBody>
          <a:bodyPr/>
          <a:lstStyle/>
          <a:p>
            <a:fld id="{9C2EF98E-B6FF-4B4C-B348-1EB5D4EBDBF3}" type="slidenum">
              <a:rPr lang="en-US" smtClean="0"/>
              <a:t>112</a:t>
            </a:fld>
            <a:endParaRPr lang="en-US"/>
          </a:p>
        </p:txBody>
      </p:sp>
    </p:spTree>
    <p:extLst>
      <p:ext uri="{BB962C8B-B14F-4D97-AF65-F5344CB8AC3E}">
        <p14:creationId xmlns:p14="http://schemas.microsoft.com/office/powerpoint/2010/main" val="26193158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333A4-68C8-907C-EF50-A47F500FA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A1A520-1132-D548-5AA4-554FC2C823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A2C70B-BEEB-0284-8ADF-1C4352ADA32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59A3CA-73AE-B25E-822C-4E3CD293595A}"/>
              </a:ext>
            </a:extLst>
          </p:cNvPr>
          <p:cNvSpPr>
            <a:spLocks noGrp="1"/>
          </p:cNvSpPr>
          <p:nvPr>
            <p:ph type="sldNum" sz="quarter" idx="5"/>
          </p:nvPr>
        </p:nvSpPr>
        <p:spPr/>
        <p:txBody>
          <a:bodyPr/>
          <a:lstStyle/>
          <a:p>
            <a:fld id="{9C2EF98E-B6FF-4B4C-B348-1EB5D4EBDBF3}" type="slidenum">
              <a:rPr lang="en-US" smtClean="0"/>
              <a:t>113</a:t>
            </a:fld>
            <a:endParaRPr lang="en-US"/>
          </a:p>
        </p:txBody>
      </p:sp>
    </p:spTree>
    <p:extLst>
      <p:ext uri="{BB962C8B-B14F-4D97-AF65-F5344CB8AC3E}">
        <p14:creationId xmlns:p14="http://schemas.microsoft.com/office/powerpoint/2010/main" val="326312958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7C69E-FBA0-90C5-E6D8-B0A50F903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1F38F2-E81E-B2B0-5E9B-A69DC8E1FF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1997E-AAE5-78EF-9C77-06D6FFFEEB5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C0D8B5D-9038-ABF9-5B0F-86C661C2C6CB}"/>
              </a:ext>
            </a:extLst>
          </p:cNvPr>
          <p:cNvSpPr>
            <a:spLocks noGrp="1"/>
          </p:cNvSpPr>
          <p:nvPr>
            <p:ph type="sldNum" sz="quarter" idx="5"/>
          </p:nvPr>
        </p:nvSpPr>
        <p:spPr/>
        <p:txBody>
          <a:bodyPr/>
          <a:lstStyle/>
          <a:p>
            <a:fld id="{9C2EF98E-B6FF-4B4C-B348-1EB5D4EBDBF3}" type="slidenum">
              <a:rPr lang="en-US" smtClean="0"/>
              <a:t>114</a:t>
            </a:fld>
            <a:endParaRPr lang="en-US"/>
          </a:p>
        </p:txBody>
      </p:sp>
    </p:spTree>
    <p:extLst>
      <p:ext uri="{BB962C8B-B14F-4D97-AF65-F5344CB8AC3E}">
        <p14:creationId xmlns:p14="http://schemas.microsoft.com/office/powerpoint/2010/main" val="338426099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60694-3588-AF2C-18F8-74CA3BCE4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6D66F5-2D7B-A5FC-B636-67E692140B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554CB-BE8A-DBAC-EF76-5004F18370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425629-662A-EB92-149C-F49087F74B53}"/>
              </a:ext>
            </a:extLst>
          </p:cNvPr>
          <p:cNvSpPr>
            <a:spLocks noGrp="1"/>
          </p:cNvSpPr>
          <p:nvPr>
            <p:ph type="sldNum" sz="quarter" idx="5"/>
          </p:nvPr>
        </p:nvSpPr>
        <p:spPr/>
        <p:txBody>
          <a:bodyPr/>
          <a:lstStyle/>
          <a:p>
            <a:fld id="{9C2EF98E-B6FF-4B4C-B348-1EB5D4EBDBF3}" type="slidenum">
              <a:rPr lang="en-US" smtClean="0"/>
              <a:t>115</a:t>
            </a:fld>
            <a:endParaRPr lang="en-US"/>
          </a:p>
        </p:txBody>
      </p:sp>
    </p:spTree>
    <p:extLst>
      <p:ext uri="{BB962C8B-B14F-4D97-AF65-F5344CB8AC3E}">
        <p14:creationId xmlns:p14="http://schemas.microsoft.com/office/powerpoint/2010/main" val="33455127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2665A-78C1-6B7C-DC2C-8CFD2E7951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B85064-3E5F-1A61-41DF-372503D394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084B4B-B1F2-B951-E64A-C0A1473A58E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B6ADCFA-8BF9-4922-6C05-99527EFA5FC0}"/>
              </a:ext>
            </a:extLst>
          </p:cNvPr>
          <p:cNvSpPr>
            <a:spLocks noGrp="1"/>
          </p:cNvSpPr>
          <p:nvPr>
            <p:ph type="sldNum" sz="quarter" idx="5"/>
          </p:nvPr>
        </p:nvSpPr>
        <p:spPr/>
        <p:txBody>
          <a:bodyPr/>
          <a:lstStyle/>
          <a:p>
            <a:fld id="{9C2EF98E-B6FF-4B4C-B348-1EB5D4EBDBF3}" type="slidenum">
              <a:rPr lang="en-US" smtClean="0"/>
              <a:t>116</a:t>
            </a:fld>
            <a:endParaRPr lang="en-US"/>
          </a:p>
        </p:txBody>
      </p:sp>
    </p:spTree>
    <p:extLst>
      <p:ext uri="{BB962C8B-B14F-4D97-AF65-F5344CB8AC3E}">
        <p14:creationId xmlns:p14="http://schemas.microsoft.com/office/powerpoint/2010/main" val="390731777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25388-67D6-8354-71DF-027693E8CF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A4B2F4-4FCC-5C75-44FA-A34642E405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029C0A-C8C8-D0F2-B8F1-2B80E11DD1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87FDD8-E2F1-4FBC-50C2-E616C2511DD2}"/>
              </a:ext>
            </a:extLst>
          </p:cNvPr>
          <p:cNvSpPr>
            <a:spLocks noGrp="1"/>
          </p:cNvSpPr>
          <p:nvPr>
            <p:ph type="sldNum" sz="quarter" idx="5"/>
          </p:nvPr>
        </p:nvSpPr>
        <p:spPr/>
        <p:txBody>
          <a:bodyPr/>
          <a:lstStyle/>
          <a:p>
            <a:fld id="{9C2EF98E-B6FF-4B4C-B348-1EB5D4EBDBF3}" type="slidenum">
              <a:rPr lang="en-US" smtClean="0"/>
              <a:t>117</a:t>
            </a:fld>
            <a:endParaRPr lang="en-US"/>
          </a:p>
        </p:txBody>
      </p:sp>
    </p:spTree>
    <p:extLst>
      <p:ext uri="{BB962C8B-B14F-4D97-AF65-F5344CB8AC3E}">
        <p14:creationId xmlns:p14="http://schemas.microsoft.com/office/powerpoint/2010/main" val="12660805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D203B-9E69-291F-409E-BD5339F4C1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AA6CF0-7D43-62D4-DDE4-C2F5BA9B7A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A2A0FE-D1A9-39CE-0429-77B4F51232B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84C738C-4AA8-F90A-C205-4CDE9C769270}"/>
              </a:ext>
            </a:extLst>
          </p:cNvPr>
          <p:cNvSpPr>
            <a:spLocks noGrp="1"/>
          </p:cNvSpPr>
          <p:nvPr>
            <p:ph type="sldNum" sz="quarter" idx="5"/>
          </p:nvPr>
        </p:nvSpPr>
        <p:spPr/>
        <p:txBody>
          <a:bodyPr/>
          <a:lstStyle/>
          <a:p>
            <a:fld id="{9C2EF98E-B6FF-4B4C-B348-1EB5D4EBDBF3}" type="slidenum">
              <a:rPr lang="en-US" smtClean="0"/>
              <a:t>118</a:t>
            </a:fld>
            <a:endParaRPr lang="en-US"/>
          </a:p>
        </p:txBody>
      </p:sp>
    </p:spTree>
    <p:extLst>
      <p:ext uri="{BB962C8B-B14F-4D97-AF65-F5344CB8AC3E}">
        <p14:creationId xmlns:p14="http://schemas.microsoft.com/office/powerpoint/2010/main" val="220037520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158BE-0877-27B2-BC35-438A834A54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67C0E6-9C69-2B6A-D0D4-8EFFBE09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71BEDB-4CD9-D113-EAD5-B0BED8A96C6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69D96EF-1D5E-9A72-20FF-D37783F5D0AF}"/>
              </a:ext>
            </a:extLst>
          </p:cNvPr>
          <p:cNvSpPr>
            <a:spLocks noGrp="1"/>
          </p:cNvSpPr>
          <p:nvPr>
            <p:ph type="sldNum" sz="quarter" idx="5"/>
          </p:nvPr>
        </p:nvSpPr>
        <p:spPr/>
        <p:txBody>
          <a:bodyPr/>
          <a:lstStyle/>
          <a:p>
            <a:fld id="{652F1279-6CE4-4169-83D3-4483097B6907}" type="slidenum">
              <a:rPr lang="en-US" smtClean="0"/>
              <a:t>120</a:t>
            </a:fld>
            <a:endParaRPr lang="en-US"/>
          </a:p>
        </p:txBody>
      </p:sp>
    </p:spTree>
    <p:extLst>
      <p:ext uri="{BB962C8B-B14F-4D97-AF65-F5344CB8AC3E}">
        <p14:creationId xmlns:p14="http://schemas.microsoft.com/office/powerpoint/2010/main" val="36399695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79122-70B9-75C2-2893-9DD17E40BE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E68BDE-ABDC-BC6E-BE1F-056E583D95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234A3F-382F-CA65-64A9-B9609293B2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BAE0D5-D16B-9673-E2C6-3F3162D99F80}"/>
              </a:ext>
            </a:extLst>
          </p:cNvPr>
          <p:cNvSpPr>
            <a:spLocks noGrp="1"/>
          </p:cNvSpPr>
          <p:nvPr>
            <p:ph type="sldNum" sz="quarter" idx="5"/>
          </p:nvPr>
        </p:nvSpPr>
        <p:spPr/>
        <p:txBody>
          <a:bodyPr/>
          <a:lstStyle/>
          <a:p>
            <a:fld id="{9C2EF98E-B6FF-4B4C-B348-1EB5D4EBDBF3}" type="slidenum">
              <a:rPr lang="en-US" smtClean="0"/>
              <a:t>121</a:t>
            </a:fld>
            <a:endParaRPr lang="en-US"/>
          </a:p>
        </p:txBody>
      </p:sp>
    </p:spTree>
    <p:extLst>
      <p:ext uri="{BB962C8B-B14F-4D97-AF65-F5344CB8AC3E}">
        <p14:creationId xmlns:p14="http://schemas.microsoft.com/office/powerpoint/2010/main" val="1739135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4C252-77DB-120D-1A9D-452F67645F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8D200A-6357-8D05-4724-B927DAFCA8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B7C922-5F0C-DD8C-2AD9-8EAAB0319F2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3DF5FDE8-B8DE-FD25-2448-AE71D662A8E5}"/>
              </a:ext>
            </a:extLst>
          </p:cNvPr>
          <p:cNvSpPr>
            <a:spLocks noGrp="1"/>
          </p:cNvSpPr>
          <p:nvPr>
            <p:ph type="sldNum" sz="quarter" idx="5"/>
          </p:nvPr>
        </p:nvSpPr>
        <p:spPr/>
        <p:txBody>
          <a:bodyPr/>
          <a:lstStyle/>
          <a:p>
            <a:fld id="{9C2EF98E-B6FF-4B4C-B348-1EB5D4EBDBF3}" type="slidenum">
              <a:rPr lang="en-US" smtClean="0"/>
              <a:t>12</a:t>
            </a:fld>
            <a:endParaRPr lang="en-US"/>
          </a:p>
        </p:txBody>
      </p:sp>
    </p:spTree>
    <p:extLst>
      <p:ext uri="{BB962C8B-B14F-4D97-AF65-F5344CB8AC3E}">
        <p14:creationId xmlns:p14="http://schemas.microsoft.com/office/powerpoint/2010/main" val="197340696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36BB7-82FD-81C8-776E-7E59840A2E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903127-4DBA-1F14-A528-C50933895B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EAD663-6F14-CB6A-7D0D-243D171F1F4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0727A6F-C96C-9326-67D8-3A8679C0DFE5}"/>
              </a:ext>
            </a:extLst>
          </p:cNvPr>
          <p:cNvSpPr>
            <a:spLocks noGrp="1"/>
          </p:cNvSpPr>
          <p:nvPr>
            <p:ph type="sldNum" sz="quarter" idx="5"/>
          </p:nvPr>
        </p:nvSpPr>
        <p:spPr/>
        <p:txBody>
          <a:bodyPr/>
          <a:lstStyle/>
          <a:p>
            <a:fld id="{9C2EF98E-B6FF-4B4C-B348-1EB5D4EBDBF3}" type="slidenum">
              <a:rPr lang="en-US" smtClean="0"/>
              <a:t>122</a:t>
            </a:fld>
            <a:endParaRPr lang="en-US"/>
          </a:p>
        </p:txBody>
      </p:sp>
    </p:spTree>
    <p:extLst>
      <p:ext uri="{BB962C8B-B14F-4D97-AF65-F5344CB8AC3E}">
        <p14:creationId xmlns:p14="http://schemas.microsoft.com/office/powerpoint/2010/main" val="231719007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9FF90-C576-D553-F06A-7D45865D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465EE0-E415-DD15-B91C-4769A58CBA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EB26BE-DDCB-4302-7137-4E21B1EB81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1934AE-3767-541D-4409-5693A237A0B3}"/>
              </a:ext>
            </a:extLst>
          </p:cNvPr>
          <p:cNvSpPr>
            <a:spLocks noGrp="1"/>
          </p:cNvSpPr>
          <p:nvPr>
            <p:ph type="sldNum" sz="quarter" idx="5"/>
          </p:nvPr>
        </p:nvSpPr>
        <p:spPr/>
        <p:txBody>
          <a:bodyPr/>
          <a:lstStyle/>
          <a:p>
            <a:fld id="{9C2EF98E-B6FF-4B4C-B348-1EB5D4EBDBF3}" type="slidenum">
              <a:rPr lang="en-US" smtClean="0"/>
              <a:t>123</a:t>
            </a:fld>
            <a:endParaRPr lang="en-US"/>
          </a:p>
        </p:txBody>
      </p:sp>
    </p:spTree>
    <p:extLst>
      <p:ext uri="{BB962C8B-B14F-4D97-AF65-F5344CB8AC3E}">
        <p14:creationId xmlns:p14="http://schemas.microsoft.com/office/powerpoint/2010/main" val="265463610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268D2-D898-3E7A-35EE-8803317A60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CC4B0-4F3A-F72F-C712-A5C56F2F12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41D824-7888-56B6-54CF-5CB68C06D5D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73FF3E9-ED11-7256-F976-806FEFEB4D76}"/>
              </a:ext>
            </a:extLst>
          </p:cNvPr>
          <p:cNvSpPr>
            <a:spLocks noGrp="1"/>
          </p:cNvSpPr>
          <p:nvPr>
            <p:ph type="sldNum" sz="quarter" idx="5"/>
          </p:nvPr>
        </p:nvSpPr>
        <p:spPr/>
        <p:txBody>
          <a:bodyPr/>
          <a:lstStyle/>
          <a:p>
            <a:fld id="{9C2EF98E-B6FF-4B4C-B348-1EB5D4EBDBF3}" type="slidenum">
              <a:rPr lang="en-US" smtClean="0"/>
              <a:t>124</a:t>
            </a:fld>
            <a:endParaRPr lang="en-US"/>
          </a:p>
        </p:txBody>
      </p:sp>
    </p:spTree>
    <p:extLst>
      <p:ext uri="{BB962C8B-B14F-4D97-AF65-F5344CB8AC3E}">
        <p14:creationId xmlns:p14="http://schemas.microsoft.com/office/powerpoint/2010/main" val="42390899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CC94F-0D24-5447-0A51-982B62290C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28795-6915-481B-A644-B54FFA1AC9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89291F-5157-4A0E-B6D4-98C5DFA56E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37155D-6DA3-9A20-2D79-C273420F4A7C}"/>
              </a:ext>
            </a:extLst>
          </p:cNvPr>
          <p:cNvSpPr>
            <a:spLocks noGrp="1"/>
          </p:cNvSpPr>
          <p:nvPr>
            <p:ph type="sldNum" sz="quarter" idx="5"/>
          </p:nvPr>
        </p:nvSpPr>
        <p:spPr/>
        <p:txBody>
          <a:bodyPr/>
          <a:lstStyle/>
          <a:p>
            <a:fld id="{9C2EF98E-B6FF-4B4C-B348-1EB5D4EBDBF3}" type="slidenum">
              <a:rPr lang="en-US" smtClean="0"/>
              <a:t>125</a:t>
            </a:fld>
            <a:endParaRPr lang="en-US"/>
          </a:p>
        </p:txBody>
      </p:sp>
    </p:spTree>
    <p:extLst>
      <p:ext uri="{BB962C8B-B14F-4D97-AF65-F5344CB8AC3E}">
        <p14:creationId xmlns:p14="http://schemas.microsoft.com/office/powerpoint/2010/main" val="163817647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15007-5586-318B-626F-6BACC972A4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98723B-A691-F658-1AAB-7669E9A782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48AA09-A34D-4A25-5FE7-366366CECE9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4EDE87D-D80F-911D-BD97-98FAE787A280}"/>
              </a:ext>
            </a:extLst>
          </p:cNvPr>
          <p:cNvSpPr>
            <a:spLocks noGrp="1"/>
          </p:cNvSpPr>
          <p:nvPr>
            <p:ph type="sldNum" sz="quarter" idx="5"/>
          </p:nvPr>
        </p:nvSpPr>
        <p:spPr/>
        <p:txBody>
          <a:bodyPr/>
          <a:lstStyle/>
          <a:p>
            <a:fld id="{9C2EF98E-B6FF-4B4C-B348-1EB5D4EBDBF3}" type="slidenum">
              <a:rPr lang="en-US" smtClean="0"/>
              <a:t>126</a:t>
            </a:fld>
            <a:endParaRPr lang="en-US"/>
          </a:p>
        </p:txBody>
      </p:sp>
    </p:spTree>
    <p:extLst>
      <p:ext uri="{BB962C8B-B14F-4D97-AF65-F5344CB8AC3E}">
        <p14:creationId xmlns:p14="http://schemas.microsoft.com/office/powerpoint/2010/main" val="138032203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0645DA-7504-B6AF-0720-3E09A4ACC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78DB0D-7F90-B221-B8A1-3D748221FF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A8ED5D-4139-AD5D-9ADD-D1BEBB835DB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C6FA64-48E7-8DD3-D9FB-29D014A41659}"/>
              </a:ext>
            </a:extLst>
          </p:cNvPr>
          <p:cNvSpPr>
            <a:spLocks noGrp="1"/>
          </p:cNvSpPr>
          <p:nvPr>
            <p:ph type="sldNum" sz="quarter" idx="5"/>
          </p:nvPr>
        </p:nvSpPr>
        <p:spPr/>
        <p:txBody>
          <a:bodyPr/>
          <a:lstStyle/>
          <a:p>
            <a:fld id="{9C2EF98E-B6FF-4B4C-B348-1EB5D4EBDBF3}" type="slidenum">
              <a:rPr lang="en-US" smtClean="0"/>
              <a:t>127</a:t>
            </a:fld>
            <a:endParaRPr lang="en-US"/>
          </a:p>
        </p:txBody>
      </p:sp>
    </p:spTree>
    <p:extLst>
      <p:ext uri="{BB962C8B-B14F-4D97-AF65-F5344CB8AC3E}">
        <p14:creationId xmlns:p14="http://schemas.microsoft.com/office/powerpoint/2010/main" val="148897722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1E890-4405-78D2-F9D8-5358833DE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8B951-3B7C-A73D-CDE6-2C6DB71D4F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856B5D-2EE4-F3E3-B3B5-B2795DCC19A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9B6F265-BEDB-F01A-D8BF-6AED193379B2}"/>
              </a:ext>
            </a:extLst>
          </p:cNvPr>
          <p:cNvSpPr>
            <a:spLocks noGrp="1"/>
          </p:cNvSpPr>
          <p:nvPr>
            <p:ph type="sldNum" sz="quarter" idx="5"/>
          </p:nvPr>
        </p:nvSpPr>
        <p:spPr/>
        <p:txBody>
          <a:bodyPr/>
          <a:lstStyle/>
          <a:p>
            <a:fld id="{9C2EF98E-B6FF-4B4C-B348-1EB5D4EBDBF3}" type="slidenum">
              <a:rPr lang="en-US" smtClean="0"/>
              <a:t>128</a:t>
            </a:fld>
            <a:endParaRPr lang="en-US"/>
          </a:p>
        </p:txBody>
      </p:sp>
    </p:spTree>
    <p:extLst>
      <p:ext uri="{BB962C8B-B14F-4D97-AF65-F5344CB8AC3E}">
        <p14:creationId xmlns:p14="http://schemas.microsoft.com/office/powerpoint/2010/main" val="11867037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2D0F8-EE5B-2895-3085-1293018483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EC7D78-6599-7022-9665-9BD484F7B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4E2A7B-A678-C5EE-3011-4137D4673D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449F9E-A1C0-7CD6-3F21-EECD76854E53}"/>
              </a:ext>
            </a:extLst>
          </p:cNvPr>
          <p:cNvSpPr>
            <a:spLocks noGrp="1"/>
          </p:cNvSpPr>
          <p:nvPr>
            <p:ph type="sldNum" sz="quarter" idx="5"/>
          </p:nvPr>
        </p:nvSpPr>
        <p:spPr/>
        <p:txBody>
          <a:bodyPr/>
          <a:lstStyle/>
          <a:p>
            <a:fld id="{9C2EF98E-B6FF-4B4C-B348-1EB5D4EBDBF3}" type="slidenum">
              <a:rPr lang="en-US" smtClean="0"/>
              <a:t>129</a:t>
            </a:fld>
            <a:endParaRPr lang="en-US"/>
          </a:p>
        </p:txBody>
      </p:sp>
    </p:spTree>
    <p:extLst>
      <p:ext uri="{BB962C8B-B14F-4D97-AF65-F5344CB8AC3E}">
        <p14:creationId xmlns:p14="http://schemas.microsoft.com/office/powerpoint/2010/main" val="164375831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8F030-28AD-45F0-EFB8-6DACA5D2BC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091A0-A6FD-CB45-6D6C-D185531149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84D3F1-A230-D1E5-B0A9-E583FB82DAE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5946D79-1FD3-839B-865B-85535659A212}"/>
              </a:ext>
            </a:extLst>
          </p:cNvPr>
          <p:cNvSpPr>
            <a:spLocks noGrp="1"/>
          </p:cNvSpPr>
          <p:nvPr>
            <p:ph type="sldNum" sz="quarter" idx="5"/>
          </p:nvPr>
        </p:nvSpPr>
        <p:spPr/>
        <p:txBody>
          <a:bodyPr/>
          <a:lstStyle/>
          <a:p>
            <a:fld id="{9C2EF98E-B6FF-4B4C-B348-1EB5D4EBDBF3}" type="slidenum">
              <a:rPr lang="en-US" smtClean="0"/>
              <a:t>130</a:t>
            </a:fld>
            <a:endParaRPr lang="en-US"/>
          </a:p>
        </p:txBody>
      </p:sp>
    </p:spTree>
    <p:extLst>
      <p:ext uri="{BB962C8B-B14F-4D97-AF65-F5344CB8AC3E}">
        <p14:creationId xmlns:p14="http://schemas.microsoft.com/office/powerpoint/2010/main" val="96969479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B9C49-E6FB-962F-C336-D5878B0389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4C16CD-F487-9900-CEB5-021A2F0BF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8824C8-D5FC-8A6F-58EA-140317FD52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1D1BB2-7A54-8B6D-6DA7-3D6521FBE469}"/>
              </a:ext>
            </a:extLst>
          </p:cNvPr>
          <p:cNvSpPr>
            <a:spLocks noGrp="1"/>
          </p:cNvSpPr>
          <p:nvPr>
            <p:ph type="sldNum" sz="quarter" idx="5"/>
          </p:nvPr>
        </p:nvSpPr>
        <p:spPr/>
        <p:txBody>
          <a:bodyPr/>
          <a:lstStyle/>
          <a:p>
            <a:fld id="{9C2EF98E-B6FF-4B4C-B348-1EB5D4EBDBF3}" type="slidenum">
              <a:rPr lang="en-US" smtClean="0"/>
              <a:t>131</a:t>
            </a:fld>
            <a:endParaRPr lang="en-US"/>
          </a:p>
        </p:txBody>
      </p:sp>
    </p:spTree>
    <p:extLst>
      <p:ext uri="{BB962C8B-B14F-4D97-AF65-F5344CB8AC3E}">
        <p14:creationId xmlns:p14="http://schemas.microsoft.com/office/powerpoint/2010/main" val="1586675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7ACC8-E0E5-F899-0AA9-EF97E91D55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BC6924-07EB-14E0-1C54-AF9B96EAF5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6C5AD-457C-8C9F-59AB-6DD237A6713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DEDAC4-F584-A660-6C83-01ED74D61B42}"/>
              </a:ext>
            </a:extLst>
          </p:cNvPr>
          <p:cNvSpPr>
            <a:spLocks noGrp="1"/>
          </p:cNvSpPr>
          <p:nvPr>
            <p:ph type="sldNum" sz="quarter" idx="5"/>
          </p:nvPr>
        </p:nvSpPr>
        <p:spPr/>
        <p:txBody>
          <a:bodyPr/>
          <a:lstStyle/>
          <a:p>
            <a:fld id="{9C2EF98E-B6FF-4B4C-B348-1EB5D4EBDBF3}" type="slidenum">
              <a:rPr lang="en-US" smtClean="0"/>
              <a:t>13</a:t>
            </a:fld>
            <a:endParaRPr lang="en-US"/>
          </a:p>
        </p:txBody>
      </p:sp>
    </p:spTree>
    <p:extLst>
      <p:ext uri="{BB962C8B-B14F-4D97-AF65-F5344CB8AC3E}">
        <p14:creationId xmlns:p14="http://schemas.microsoft.com/office/powerpoint/2010/main" val="98242137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CEC82-B06A-8531-970B-1DE712258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222AB9-31E4-3931-448C-ECB1364BF3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FF56B-401F-AAF9-D613-A6523059212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7D9E2B-8F3D-D978-77BA-376D71971F08}"/>
              </a:ext>
            </a:extLst>
          </p:cNvPr>
          <p:cNvSpPr>
            <a:spLocks noGrp="1"/>
          </p:cNvSpPr>
          <p:nvPr>
            <p:ph type="sldNum" sz="quarter" idx="5"/>
          </p:nvPr>
        </p:nvSpPr>
        <p:spPr/>
        <p:txBody>
          <a:bodyPr/>
          <a:lstStyle/>
          <a:p>
            <a:fld id="{9C2EF98E-B6FF-4B4C-B348-1EB5D4EBDBF3}" type="slidenum">
              <a:rPr lang="en-US" smtClean="0"/>
              <a:t>132</a:t>
            </a:fld>
            <a:endParaRPr lang="en-US"/>
          </a:p>
        </p:txBody>
      </p:sp>
    </p:spTree>
    <p:extLst>
      <p:ext uri="{BB962C8B-B14F-4D97-AF65-F5344CB8AC3E}">
        <p14:creationId xmlns:p14="http://schemas.microsoft.com/office/powerpoint/2010/main" val="278629541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3C429-9CE8-E41C-31EB-B30B5E60D0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AF8CFA-A06E-3677-17E6-5D773C11B2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B050-8CBA-407F-E3C0-A6EC2CB707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EA2515-6E66-07A3-F539-DB30C4F98620}"/>
              </a:ext>
            </a:extLst>
          </p:cNvPr>
          <p:cNvSpPr>
            <a:spLocks noGrp="1"/>
          </p:cNvSpPr>
          <p:nvPr>
            <p:ph type="sldNum" sz="quarter" idx="5"/>
          </p:nvPr>
        </p:nvSpPr>
        <p:spPr/>
        <p:txBody>
          <a:bodyPr/>
          <a:lstStyle/>
          <a:p>
            <a:fld id="{9C2EF98E-B6FF-4B4C-B348-1EB5D4EBDBF3}" type="slidenum">
              <a:rPr lang="en-US" smtClean="0"/>
              <a:t>133</a:t>
            </a:fld>
            <a:endParaRPr lang="en-US"/>
          </a:p>
        </p:txBody>
      </p:sp>
    </p:spTree>
    <p:extLst>
      <p:ext uri="{BB962C8B-B14F-4D97-AF65-F5344CB8AC3E}">
        <p14:creationId xmlns:p14="http://schemas.microsoft.com/office/powerpoint/2010/main" val="321349266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84841C-8A77-2572-5D34-9EB0AB5695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3240A6-35F2-85A0-EA87-B57B69DED7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74C8E7-F647-EF54-175D-BAF4297F416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992F9C8-88F1-1841-311A-F44F4EE15C99}"/>
              </a:ext>
            </a:extLst>
          </p:cNvPr>
          <p:cNvSpPr>
            <a:spLocks noGrp="1"/>
          </p:cNvSpPr>
          <p:nvPr>
            <p:ph type="sldNum" sz="quarter" idx="5"/>
          </p:nvPr>
        </p:nvSpPr>
        <p:spPr/>
        <p:txBody>
          <a:bodyPr/>
          <a:lstStyle/>
          <a:p>
            <a:fld id="{9C2EF98E-B6FF-4B4C-B348-1EB5D4EBDBF3}" type="slidenum">
              <a:rPr lang="en-US" smtClean="0"/>
              <a:t>134</a:t>
            </a:fld>
            <a:endParaRPr lang="en-US"/>
          </a:p>
        </p:txBody>
      </p:sp>
    </p:spTree>
    <p:extLst>
      <p:ext uri="{BB962C8B-B14F-4D97-AF65-F5344CB8AC3E}">
        <p14:creationId xmlns:p14="http://schemas.microsoft.com/office/powerpoint/2010/main" val="403799905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526D3-955F-D6E4-7A1D-7AEF809B3D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D4395-3864-2CF1-00F8-4E6B68F43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82FBAC-797E-A01B-4E4E-F38D680747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2CF987-6CE3-6FFD-C2F3-854748F76BF7}"/>
              </a:ext>
            </a:extLst>
          </p:cNvPr>
          <p:cNvSpPr>
            <a:spLocks noGrp="1"/>
          </p:cNvSpPr>
          <p:nvPr>
            <p:ph type="sldNum" sz="quarter" idx="5"/>
          </p:nvPr>
        </p:nvSpPr>
        <p:spPr/>
        <p:txBody>
          <a:bodyPr/>
          <a:lstStyle/>
          <a:p>
            <a:fld id="{9C2EF98E-B6FF-4B4C-B348-1EB5D4EBDBF3}" type="slidenum">
              <a:rPr lang="en-US" smtClean="0"/>
              <a:t>135</a:t>
            </a:fld>
            <a:endParaRPr lang="en-US"/>
          </a:p>
        </p:txBody>
      </p:sp>
    </p:spTree>
    <p:extLst>
      <p:ext uri="{BB962C8B-B14F-4D97-AF65-F5344CB8AC3E}">
        <p14:creationId xmlns:p14="http://schemas.microsoft.com/office/powerpoint/2010/main" val="376250031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C4B5-94C2-DCE4-18AC-0EBF9BA261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E11AEA-5B56-E0C6-4149-2F81F09463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5955C1-3842-E567-9B76-EE0DDAEB07F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4704097-83EC-D49B-2053-B9C920C08AF3}"/>
              </a:ext>
            </a:extLst>
          </p:cNvPr>
          <p:cNvSpPr>
            <a:spLocks noGrp="1"/>
          </p:cNvSpPr>
          <p:nvPr>
            <p:ph type="sldNum" sz="quarter" idx="5"/>
          </p:nvPr>
        </p:nvSpPr>
        <p:spPr/>
        <p:txBody>
          <a:bodyPr/>
          <a:lstStyle/>
          <a:p>
            <a:fld id="{9C2EF98E-B6FF-4B4C-B348-1EB5D4EBDBF3}" type="slidenum">
              <a:rPr lang="en-US" smtClean="0"/>
              <a:t>136</a:t>
            </a:fld>
            <a:endParaRPr lang="en-US"/>
          </a:p>
        </p:txBody>
      </p:sp>
    </p:spTree>
    <p:extLst>
      <p:ext uri="{BB962C8B-B14F-4D97-AF65-F5344CB8AC3E}">
        <p14:creationId xmlns:p14="http://schemas.microsoft.com/office/powerpoint/2010/main" val="121479235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7E99C-7740-0AF4-513C-B856053838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D8569D-FD8E-4617-C7D4-9C5124D327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776A3F-7B29-104B-CCBD-61474DFA144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A37D89E-AC65-0031-6694-A7E3BC31EDA0}"/>
              </a:ext>
            </a:extLst>
          </p:cNvPr>
          <p:cNvSpPr>
            <a:spLocks noGrp="1"/>
          </p:cNvSpPr>
          <p:nvPr>
            <p:ph type="sldNum" sz="quarter" idx="5"/>
          </p:nvPr>
        </p:nvSpPr>
        <p:spPr/>
        <p:txBody>
          <a:bodyPr/>
          <a:lstStyle/>
          <a:p>
            <a:fld id="{9C2EF98E-B6FF-4B4C-B348-1EB5D4EBDBF3}" type="slidenum">
              <a:rPr lang="en-US" smtClean="0"/>
              <a:t>137</a:t>
            </a:fld>
            <a:endParaRPr lang="en-US"/>
          </a:p>
        </p:txBody>
      </p:sp>
    </p:spTree>
    <p:extLst>
      <p:ext uri="{BB962C8B-B14F-4D97-AF65-F5344CB8AC3E}">
        <p14:creationId xmlns:p14="http://schemas.microsoft.com/office/powerpoint/2010/main" val="390122049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C0600-8A58-CAD4-4885-731CC3B831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AF8E5B-19EE-21BA-65DB-9AE22ABAA4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02DF5-F8D5-841A-64F8-D255893ECCE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4ED4C1C-4BEC-82E4-92DC-BDEF23D4F63E}"/>
              </a:ext>
            </a:extLst>
          </p:cNvPr>
          <p:cNvSpPr>
            <a:spLocks noGrp="1"/>
          </p:cNvSpPr>
          <p:nvPr>
            <p:ph type="sldNum" sz="quarter" idx="5"/>
          </p:nvPr>
        </p:nvSpPr>
        <p:spPr/>
        <p:txBody>
          <a:bodyPr/>
          <a:lstStyle/>
          <a:p>
            <a:fld id="{9C2EF98E-B6FF-4B4C-B348-1EB5D4EBDBF3}" type="slidenum">
              <a:rPr lang="en-US" smtClean="0"/>
              <a:t>138</a:t>
            </a:fld>
            <a:endParaRPr lang="en-US"/>
          </a:p>
        </p:txBody>
      </p:sp>
    </p:spTree>
    <p:extLst>
      <p:ext uri="{BB962C8B-B14F-4D97-AF65-F5344CB8AC3E}">
        <p14:creationId xmlns:p14="http://schemas.microsoft.com/office/powerpoint/2010/main" val="343339113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8D0E7-C78F-37B7-B57A-3E8415EAE4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A43762-02AA-04A9-114A-3F8E451ACF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B849DE-C380-9604-E4CB-93F98B3D29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4969E4-723E-0112-86B8-34DACFD2516B}"/>
              </a:ext>
            </a:extLst>
          </p:cNvPr>
          <p:cNvSpPr>
            <a:spLocks noGrp="1"/>
          </p:cNvSpPr>
          <p:nvPr>
            <p:ph type="sldNum" sz="quarter" idx="5"/>
          </p:nvPr>
        </p:nvSpPr>
        <p:spPr/>
        <p:txBody>
          <a:bodyPr/>
          <a:lstStyle/>
          <a:p>
            <a:fld id="{9C2EF98E-B6FF-4B4C-B348-1EB5D4EBDBF3}" type="slidenum">
              <a:rPr lang="en-US" smtClean="0"/>
              <a:t>139</a:t>
            </a:fld>
            <a:endParaRPr lang="en-US"/>
          </a:p>
        </p:txBody>
      </p:sp>
    </p:spTree>
    <p:extLst>
      <p:ext uri="{BB962C8B-B14F-4D97-AF65-F5344CB8AC3E}">
        <p14:creationId xmlns:p14="http://schemas.microsoft.com/office/powerpoint/2010/main" val="241922970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3274F-7547-40B6-D649-5BF2707CD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7082B0-258E-0FE1-F70A-68D4EA9FA3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A2FF6B-778D-4154-36F6-0FFA4481CAF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CBD0F4-A304-39AF-42BB-75D1507D1F46}"/>
              </a:ext>
            </a:extLst>
          </p:cNvPr>
          <p:cNvSpPr>
            <a:spLocks noGrp="1"/>
          </p:cNvSpPr>
          <p:nvPr>
            <p:ph type="sldNum" sz="quarter" idx="5"/>
          </p:nvPr>
        </p:nvSpPr>
        <p:spPr/>
        <p:txBody>
          <a:bodyPr/>
          <a:lstStyle/>
          <a:p>
            <a:fld id="{9C2EF98E-B6FF-4B4C-B348-1EB5D4EBDBF3}" type="slidenum">
              <a:rPr lang="en-US" smtClean="0"/>
              <a:t>140</a:t>
            </a:fld>
            <a:endParaRPr lang="en-US"/>
          </a:p>
        </p:txBody>
      </p:sp>
    </p:spTree>
    <p:extLst>
      <p:ext uri="{BB962C8B-B14F-4D97-AF65-F5344CB8AC3E}">
        <p14:creationId xmlns:p14="http://schemas.microsoft.com/office/powerpoint/2010/main" val="232498180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BF764-B2D9-2E09-945D-53CE64699A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9AC6E3-7E8F-E7ED-7179-65CCA95BFA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8DFECA-AE99-AF79-A7AA-8300741BF5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938961-BCC0-D95A-141D-2275D2B5FF47}"/>
              </a:ext>
            </a:extLst>
          </p:cNvPr>
          <p:cNvSpPr>
            <a:spLocks noGrp="1"/>
          </p:cNvSpPr>
          <p:nvPr>
            <p:ph type="sldNum" sz="quarter" idx="5"/>
          </p:nvPr>
        </p:nvSpPr>
        <p:spPr/>
        <p:txBody>
          <a:bodyPr/>
          <a:lstStyle/>
          <a:p>
            <a:fld id="{9C2EF98E-B6FF-4B4C-B348-1EB5D4EBDBF3}" type="slidenum">
              <a:rPr lang="en-US" smtClean="0"/>
              <a:t>141</a:t>
            </a:fld>
            <a:endParaRPr lang="en-US"/>
          </a:p>
        </p:txBody>
      </p:sp>
    </p:spTree>
    <p:extLst>
      <p:ext uri="{BB962C8B-B14F-4D97-AF65-F5344CB8AC3E}">
        <p14:creationId xmlns:p14="http://schemas.microsoft.com/office/powerpoint/2010/main" val="2255090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EB45D-C232-2435-0974-D98CF949FE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7D7FC3-06DA-DC65-D6CF-0D27F25B8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90319F-A1D8-F1C5-63BF-3FF4C631FD0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2EC3589-B974-E5E4-092B-49E8511F14F1}"/>
              </a:ext>
            </a:extLst>
          </p:cNvPr>
          <p:cNvSpPr>
            <a:spLocks noGrp="1"/>
          </p:cNvSpPr>
          <p:nvPr>
            <p:ph type="sldNum" sz="quarter" idx="5"/>
          </p:nvPr>
        </p:nvSpPr>
        <p:spPr/>
        <p:txBody>
          <a:bodyPr/>
          <a:lstStyle/>
          <a:p>
            <a:fld id="{9C2EF98E-B6FF-4B4C-B348-1EB5D4EBDBF3}" type="slidenum">
              <a:rPr lang="en-US" smtClean="0"/>
              <a:t>14</a:t>
            </a:fld>
            <a:endParaRPr lang="en-US"/>
          </a:p>
        </p:txBody>
      </p:sp>
    </p:spTree>
    <p:extLst>
      <p:ext uri="{BB962C8B-B14F-4D97-AF65-F5344CB8AC3E}">
        <p14:creationId xmlns:p14="http://schemas.microsoft.com/office/powerpoint/2010/main" val="250180068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8F86C-96D8-153B-FD3C-723DB37C1E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3E8BE2-810A-5E5E-847F-21F9B177EF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761C83-F370-D422-E929-EDE75A2FB25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47E12CD-892F-8446-EF96-B5A25DF3483E}"/>
              </a:ext>
            </a:extLst>
          </p:cNvPr>
          <p:cNvSpPr>
            <a:spLocks noGrp="1"/>
          </p:cNvSpPr>
          <p:nvPr>
            <p:ph type="sldNum" sz="quarter" idx="5"/>
          </p:nvPr>
        </p:nvSpPr>
        <p:spPr/>
        <p:txBody>
          <a:bodyPr/>
          <a:lstStyle/>
          <a:p>
            <a:fld id="{9C2EF98E-B6FF-4B4C-B348-1EB5D4EBDBF3}" type="slidenum">
              <a:rPr lang="en-US" smtClean="0"/>
              <a:t>142</a:t>
            </a:fld>
            <a:endParaRPr lang="en-US"/>
          </a:p>
        </p:txBody>
      </p:sp>
    </p:spTree>
    <p:extLst>
      <p:ext uri="{BB962C8B-B14F-4D97-AF65-F5344CB8AC3E}">
        <p14:creationId xmlns:p14="http://schemas.microsoft.com/office/powerpoint/2010/main" val="247178031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82995-0E96-1879-90B6-F81A08CDA9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2950A0-E25A-AB71-EBE1-2BA23A18C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D64064-EFF9-22D5-D19D-6934D6D08DA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8B98709-03C1-C8C9-4113-4D447F09223F}"/>
              </a:ext>
            </a:extLst>
          </p:cNvPr>
          <p:cNvSpPr>
            <a:spLocks noGrp="1"/>
          </p:cNvSpPr>
          <p:nvPr>
            <p:ph type="sldNum" sz="quarter" idx="5"/>
          </p:nvPr>
        </p:nvSpPr>
        <p:spPr/>
        <p:txBody>
          <a:bodyPr/>
          <a:lstStyle/>
          <a:p>
            <a:fld id="{9C2EF98E-B6FF-4B4C-B348-1EB5D4EBDBF3}" type="slidenum">
              <a:rPr lang="en-US" smtClean="0"/>
              <a:t>143</a:t>
            </a:fld>
            <a:endParaRPr lang="en-US"/>
          </a:p>
        </p:txBody>
      </p:sp>
    </p:spTree>
    <p:extLst>
      <p:ext uri="{BB962C8B-B14F-4D97-AF65-F5344CB8AC3E}">
        <p14:creationId xmlns:p14="http://schemas.microsoft.com/office/powerpoint/2010/main" val="512523050"/>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1F152-298E-0B7D-6C17-193C92F9D5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7DF05D-03F7-9D63-28B8-0CD8449236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61E34D-51EE-7D8B-4A01-3AE5394DAC0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F40A17-B349-9654-0B70-4A46ACB68F0A}"/>
              </a:ext>
            </a:extLst>
          </p:cNvPr>
          <p:cNvSpPr>
            <a:spLocks noGrp="1"/>
          </p:cNvSpPr>
          <p:nvPr>
            <p:ph type="sldNum" sz="quarter" idx="5"/>
          </p:nvPr>
        </p:nvSpPr>
        <p:spPr/>
        <p:txBody>
          <a:bodyPr/>
          <a:lstStyle/>
          <a:p>
            <a:fld id="{9C2EF98E-B6FF-4B4C-B348-1EB5D4EBDBF3}" type="slidenum">
              <a:rPr lang="en-US" smtClean="0"/>
              <a:t>144</a:t>
            </a:fld>
            <a:endParaRPr lang="en-US"/>
          </a:p>
        </p:txBody>
      </p:sp>
    </p:spTree>
    <p:extLst>
      <p:ext uri="{BB962C8B-B14F-4D97-AF65-F5344CB8AC3E}">
        <p14:creationId xmlns:p14="http://schemas.microsoft.com/office/powerpoint/2010/main" val="232177990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E0C89-D924-8240-C82B-265F4F870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C6363-4C7D-669C-6F37-D5D596A8B3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6C306-5D00-A119-4FE4-50E8C69455E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995E4B-3E00-F2D3-E04D-08CF18BDABFE}"/>
              </a:ext>
            </a:extLst>
          </p:cNvPr>
          <p:cNvSpPr>
            <a:spLocks noGrp="1"/>
          </p:cNvSpPr>
          <p:nvPr>
            <p:ph type="sldNum" sz="quarter" idx="5"/>
          </p:nvPr>
        </p:nvSpPr>
        <p:spPr/>
        <p:txBody>
          <a:bodyPr/>
          <a:lstStyle/>
          <a:p>
            <a:fld id="{9C2EF98E-B6FF-4B4C-B348-1EB5D4EBDBF3}" type="slidenum">
              <a:rPr lang="en-US" smtClean="0"/>
              <a:t>145</a:t>
            </a:fld>
            <a:endParaRPr lang="en-US"/>
          </a:p>
        </p:txBody>
      </p:sp>
    </p:spTree>
    <p:extLst>
      <p:ext uri="{BB962C8B-B14F-4D97-AF65-F5344CB8AC3E}">
        <p14:creationId xmlns:p14="http://schemas.microsoft.com/office/powerpoint/2010/main" val="425673571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149DA-04D8-E5E2-F49B-094CD81DE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2A8BE5-6CDC-B49A-2118-70155EB1AF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F4BB19-5F20-B0BE-A50B-5416B6E1D65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B5FA61A-6E17-7FBD-B24F-8FE95CED4CB6}"/>
              </a:ext>
            </a:extLst>
          </p:cNvPr>
          <p:cNvSpPr>
            <a:spLocks noGrp="1"/>
          </p:cNvSpPr>
          <p:nvPr>
            <p:ph type="sldNum" sz="quarter" idx="5"/>
          </p:nvPr>
        </p:nvSpPr>
        <p:spPr/>
        <p:txBody>
          <a:bodyPr/>
          <a:lstStyle/>
          <a:p>
            <a:fld id="{9C2EF98E-B6FF-4B4C-B348-1EB5D4EBDBF3}" type="slidenum">
              <a:rPr lang="en-US" smtClean="0"/>
              <a:t>146</a:t>
            </a:fld>
            <a:endParaRPr lang="en-US"/>
          </a:p>
        </p:txBody>
      </p:sp>
    </p:spTree>
    <p:extLst>
      <p:ext uri="{BB962C8B-B14F-4D97-AF65-F5344CB8AC3E}">
        <p14:creationId xmlns:p14="http://schemas.microsoft.com/office/powerpoint/2010/main" val="275644291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14EB0-7DE3-EC3B-DE19-A7B458C040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77758B-9AD0-73B6-DA7F-5B5C005C3A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F7C079-15D9-5D1C-9873-04122BDBC6B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67C30FE-57EF-8387-79AD-6BB926F54D05}"/>
              </a:ext>
            </a:extLst>
          </p:cNvPr>
          <p:cNvSpPr>
            <a:spLocks noGrp="1"/>
          </p:cNvSpPr>
          <p:nvPr>
            <p:ph type="sldNum" sz="quarter" idx="5"/>
          </p:nvPr>
        </p:nvSpPr>
        <p:spPr/>
        <p:txBody>
          <a:bodyPr/>
          <a:lstStyle/>
          <a:p>
            <a:fld id="{9C2EF98E-B6FF-4B4C-B348-1EB5D4EBDBF3}" type="slidenum">
              <a:rPr lang="en-US" smtClean="0"/>
              <a:t>147</a:t>
            </a:fld>
            <a:endParaRPr lang="en-US"/>
          </a:p>
        </p:txBody>
      </p:sp>
    </p:spTree>
    <p:extLst>
      <p:ext uri="{BB962C8B-B14F-4D97-AF65-F5344CB8AC3E}">
        <p14:creationId xmlns:p14="http://schemas.microsoft.com/office/powerpoint/2010/main" val="345318737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148</a:t>
            </a:fld>
            <a:endParaRPr lang="en-US"/>
          </a:p>
        </p:txBody>
      </p:sp>
    </p:spTree>
    <p:extLst>
      <p:ext uri="{BB962C8B-B14F-4D97-AF65-F5344CB8AC3E}">
        <p14:creationId xmlns:p14="http://schemas.microsoft.com/office/powerpoint/2010/main" val="162955438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B96CA-849C-20D1-16F7-7F104E94A8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8D0F7C-FCA7-F3FA-E023-D7354438C6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8E8A4E-236A-32AD-33CB-48EB323A51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DB52B0-7D7E-CEC3-42F2-71DFDCB90EE3}"/>
              </a:ext>
            </a:extLst>
          </p:cNvPr>
          <p:cNvSpPr>
            <a:spLocks noGrp="1"/>
          </p:cNvSpPr>
          <p:nvPr>
            <p:ph type="sldNum" sz="quarter" idx="5"/>
          </p:nvPr>
        </p:nvSpPr>
        <p:spPr/>
        <p:txBody>
          <a:bodyPr/>
          <a:lstStyle/>
          <a:p>
            <a:fld id="{652F1279-6CE4-4169-83D3-4483097B6907}" type="slidenum">
              <a:rPr lang="en-US" smtClean="0"/>
              <a:t>149</a:t>
            </a:fld>
            <a:endParaRPr lang="en-US"/>
          </a:p>
        </p:txBody>
      </p:sp>
    </p:spTree>
    <p:extLst>
      <p:ext uri="{BB962C8B-B14F-4D97-AF65-F5344CB8AC3E}">
        <p14:creationId xmlns:p14="http://schemas.microsoft.com/office/powerpoint/2010/main" val="115484162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27B7E-3B52-531D-C9E3-B2D53E041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13A125-C8E8-AA47-7938-68C7C8B381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C2340F-1900-26A3-3400-D327E5D9D0B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3C1E4DC-BC0B-E965-9BED-4402085364E8}"/>
              </a:ext>
            </a:extLst>
          </p:cNvPr>
          <p:cNvSpPr>
            <a:spLocks noGrp="1"/>
          </p:cNvSpPr>
          <p:nvPr>
            <p:ph type="sldNum" sz="quarter" idx="5"/>
          </p:nvPr>
        </p:nvSpPr>
        <p:spPr/>
        <p:txBody>
          <a:bodyPr/>
          <a:lstStyle/>
          <a:p>
            <a:fld id="{652F1279-6CE4-4169-83D3-4483097B6907}" type="slidenum">
              <a:rPr lang="en-US" smtClean="0"/>
              <a:t>150</a:t>
            </a:fld>
            <a:endParaRPr lang="en-US"/>
          </a:p>
        </p:txBody>
      </p:sp>
    </p:spTree>
    <p:extLst>
      <p:ext uri="{BB962C8B-B14F-4D97-AF65-F5344CB8AC3E}">
        <p14:creationId xmlns:p14="http://schemas.microsoft.com/office/powerpoint/2010/main" val="217560346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71267-F560-001E-8E8E-2E38BA34E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1DA1ED-03E7-F009-B300-B7B3B0A6C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8878D-48E2-7D89-0713-736B2369C8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576F81-D98A-7A14-B8AA-64159CA881AB}"/>
              </a:ext>
            </a:extLst>
          </p:cNvPr>
          <p:cNvSpPr>
            <a:spLocks noGrp="1"/>
          </p:cNvSpPr>
          <p:nvPr>
            <p:ph type="sldNum" sz="quarter" idx="5"/>
          </p:nvPr>
        </p:nvSpPr>
        <p:spPr/>
        <p:txBody>
          <a:bodyPr/>
          <a:lstStyle/>
          <a:p>
            <a:fld id="{9C2EF98E-B6FF-4B4C-B348-1EB5D4EBDBF3}" type="slidenum">
              <a:rPr lang="en-US" smtClean="0"/>
              <a:t>151</a:t>
            </a:fld>
            <a:endParaRPr lang="en-US"/>
          </a:p>
        </p:txBody>
      </p:sp>
    </p:spTree>
    <p:extLst>
      <p:ext uri="{BB962C8B-B14F-4D97-AF65-F5344CB8AC3E}">
        <p14:creationId xmlns:p14="http://schemas.microsoft.com/office/powerpoint/2010/main" val="211476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4B50C-B5AD-95BC-DB85-F08B9D0264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B81F74-65BE-5751-1183-EFC3BA49FB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A32D37-0CB5-FA6A-3DB7-36F9DAFE76C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9A1624-698E-4EA0-2014-CA0F019DAF3F}"/>
              </a:ext>
            </a:extLst>
          </p:cNvPr>
          <p:cNvSpPr>
            <a:spLocks noGrp="1"/>
          </p:cNvSpPr>
          <p:nvPr>
            <p:ph type="sldNum" sz="quarter" idx="5"/>
          </p:nvPr>
        </p:nvSpPr>
        <p:spPr/>
        <p:txBody>
          <a:bodyPr/>
          <a:lstStyle/>
          <a:p>
            <a:fld id="{9C2EF98E-B6FF-4B4C-B348-1EB5D4EBDBF3}" type="slidenum">
              <a:rPr lang="en-US" smtClean="0"/>
              <a:t>15</a:t>
            </a:fld>
            <a:endParaRPr lang="en-US"/>
          </a:p>
        </p:txBody>
      </p:sp>
    </p:spTree>
    <p:extLst>
      <p:ext uri="{BB962C8B-B14F-4D97-AF65-F5344CB8AC3E}">
        <p14:creationId xmlns:p14="http://schemas.microsoft.com/office/powerpoint/2010/main" val="99070134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D229E-642D-8A0A-E330-A14DE428BE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144204-2BD1-D413-8F4F-EFE6A8CC9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7751A3-5236-B805-6A55-6CA633E0C9D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CE74072-2BD3-D4E0-9BF1-E6E7E3C1BA31}"/>
              </a:ext>
            </a:extLst>
          </p:cNvPr>
          <p:cNvSpPr>
            <a:spLocks noGrp="1"/>
          </p:cNvSpPr>
          <p:nvPr>
            <p:ph type="sldNum" sz="quarter" idx="5"/>
          </p:nvPr>
        </p:nvSpPr>
        <p:spPr/>
        <p:txBody>
          <a:bodyPr/>
          <a:lstStyle/>
          <a:p>
            <a:fld id="{9C2EF98E-B6FF-4B4C-B348-1EB5D4EBDBF3}" type="slidenum">
              <a:rPr lang="en-US" smtClean="0"/>
              <a:t>152</a:t>
            </a:fld>
            <a:endParaRPr lang="en-US"/>
          </a:p>
        </p:txBody>
      </p:sp>
    </p:spTree>
    <p:extLst>
      <p:ext uri="{BB962C8B-B14F-4D97-AF65-F5344CB8AC3E}">
        <p14:creationId xmlns:p14="http://schemas.microsoft.com/office/powerpoint/2010/main" val="2012203322"/>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B33D6-E1B4-7466-FDB3-9CF367846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CFD55F-26E1-5385-FB53-6DE7E50269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2F30FA-A229-4BD9-D87B-72D3B077B0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94DEFA1-591E-DB04-284C-AB68DC85BD11}"/>
              </a:ext>
            </a:extLst>
          </p:cNvPr>
          <p:cNvSpPr>
            <a:spLocks noGrp="1"/>
          </p:cNvSpPr>
          <p:nvPr>
            <p:ph type="sldNum" sz="quarter" idx="5"/>
          </p:nvPr>
        </p:nvSpPr>
        <p:spPr/>
        <p:txBody>
          <a:bodyPr/>
          <a:lstStyle/>
          <a:p>
            <a:fld id="{9C2EF98E-B6FF-4B4C-B348-1EB5D4EBDBF3}" type="slidenum">
              <a:rPr lang="en-US" smtClean="0"/>
              <a:t>153</a:t>
            </a:fld>
            <a:endParaRPr lang="en-US"/>
          </a:p>
        </p:txBody>
      </p:sp>
    </p:spTree>
    <p:extLst>
      <p:ext uri="{BB962C8B-B14F-4D97-AF65-F5344CB8AC3E}">
        <p14:creationId xmlns:p14="http://schemas.microsoft.com/office/powerpoint/2010/main" val="198858575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02160-412F-4145-42A4-C1B984578C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AA043F-6193-3AB2-FCA4-A9928C34B8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F613D-8A7A-75E4-814E-13CE3740125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B930457-9387-313E-4D75-FE8760EC6ED8}"/>
              </a:ext>
            </a:extLst>
          </p:cNvPr>
          <p:cNvSpPr>
            <a:spLocks noGrp="1"/>
          </p:cNvSpPr>
          <p:nvPr>
            <p:ph type="sldNum" sz="quarter" idx="5"/>
          </p:nvPr>
        </p:nvSpPr>
        <p:spPr/>
        <p:txBody>
          <a:bodyPr/>
          <a:lstStyle/>
          <a:p>
            <a:fld id="{9C2EF98E-B6FF-4B4C-B348-1EB5D4EBDBF3}" type="slidenum">
              <a:rPr lang="en-US" smtClean="0"/>
              <a:t>154</a:t>
            </a:fld>
            <a:endParaRPr lang="en-US"/>
          </a:p>
        </p:txBody>
      </p:sp>
    </p:spTree>
    <p:extLst>
      <p:ext uri="{BB962C8B-B14F-4D97-AF65-F5344CB8AC3E}">
        <p14:creationId xmlns:p14="http://schemas.microsoft.com/office/powerpoint/2010/main" val="2973648263"/>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F9D91-6C0A-EEC4-E008-62EBB63405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6E3831-8898-1C6F-72ED-D879B5A845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20728C-3CEC-37CD-DA49-DE7EDD679F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93DDCB0-D7F8-F853-84B0-1FB890374FE2}"/>
              </a:ext>
            </a:extLst>
          </p:cNvPr>
          <p:cNvSpPr>
            <a:spLocks noGrp="1"/>
          </p:cNvSpPr>
          <p:nvPr>
            <p:ph type="sldNum" sz="quarter" idx="5"/>
          </p:nvPr>
        </p:nvSpPr>
        <p:spPr/>
        <p:txBody>
          <a:bodyPr/>
          <a:lstStyle/>
          <a:p>
            <a:fld id="{9C2EF98E-B6FF-4B4C-B348-1EB5D4EBDBF3}" type="slidenum">
              <a:rPr lang="en-US" smtClean="0"/>
              <a:t>155</a:t>
            </a:fld>
            <a:endParaRPr lang="en-US"/>
          </a:p>
        </p:txBody>
      </p:sp>
    </p:spTree>
    <p:extLst>
      <p:ext uri="{BB962C8B-B14F-4D97-AF65-F5344CB8AC3E}">
        <p14:creationId xmlns:p14="http://schemas.microsoft.com/office/powerpoint/2010/main" val="407927399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FA14F-FC33-4632-1370-37F4F82D6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BE889C-F7F9-4AA8-B522-CCD327353D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5E3DF3-7A85-ED82-E522-AF7AC5C00BE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EC4FDA0-001E-7177-5104-5EB506C99460}"/>
              </a:ext>
            </a:extLst>
          </p:cNvPr>
          <p:cNvSpPr>
            <a:spLocks noGrp="1"/>
          </p:cNvSpPr>
          <p:nvPr>
            <p:ph type="sldNum" sz="quarter" idx="5"/>
          </p:nvPr>
        </p:nvSpPr>
        <p:spPr/>
        <p:txBody>
          <a:bodyPr/>
          <a:lstStyle/>
          <a:p>
            <a:fld id="{9C2EF98E-B6FF-4B4C-B348-1EB5D4EBDBF3}" type="slidenum">
              <a:rPr lang="en-US" smtClean="0"/>
              <a:t>156</a:t>
            </a:fld>
            <a:endParaRPr lang="en-US"/>
          </a:p>
        </p:txBody>
      </p:sp>
    </p:spTree>
    <p:extLst>
      <p:ext uri="{BB962C8B-B14F-4D97-AF65-F5344CB8AC3E}">
        <p14:creationId xmlns:p14="http://schemas.microsoft.com/office/powerpoint/2010/main" val="106295942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10F37-9417-8637-7C9F-94327E978D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28EB5-05E3-35C7-AB0A-D4162B64F8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38197D-9154-E6AA-3206-A50D3D9084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747CE5-DDA6-92E6-09A6-FCC439F88399}"/>
              </a:ext>
            </a:extLst>
          </p:cNvPr>
          <p:cNvSpPr>
            <a:spLocks noGrp="1"/>
          </p:cNvSpPr>
          <p:nvPr>
            <p:ph type="sldNum" sz="quarter" idx="5"/>
          </p:nvPr>
        </p:nvSpPr>
        <p:spPr/>
        <p:txBody>
          <a:bodyPr/>
          <a:lstStyle/>
          <a:p>
            <a:fld id="{9C2EF98E-B6FF-4B4C-B348-1EB5D4EBDBF3}" type="slidenum">
              <a:rPr lang="en-US" smtClean="0"/>
              <a:t>157</a:t>
            </a:fld>
            <a:endParaRPr lang="en-US"/>
          </a:p>
        </p:txBody>
      </p:sp>
    </p:spTree>
    <p:extLst>
      <p:ext uri="{BB962C8B-B14F-4D97-AF65-F5344CB8AC3E}">
        <p14:creationId xmlns:p14="http://schemas.microsoft.com/office/powerpoint/2010/main" val="239191917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6681C-E5D6-62A0-3C9F-905B093144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AD9C2E-9BDB-1D4D-0E11-64DC9B7A94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CE9D37-9A0F-BE71-7CAF-F5265A06927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264A10-46A1-C3F6-08CA-CA70FBFAF5CF}"/>
              </a:ext>
            </a:extLst>
          </p:cNvPr>
          <p:cNvSpPr>
            <a:spLocks noGrp="1"/>
          </p:cNvSpPr>
          <p:nvPr>
            <p:ph type="sldNum" sz="quarter" idx="5"/>
          </p:nvPr>
        </p:nvSpPr>
        <p:spPr/>
        <p:txBody>
          <a:bodyPr/>
          <a:lstStyle/>
          <a:p>
            <a:fld id="{9C2EF98E-B6FF-4B4C-B348-1EB5D4EBDBF3}" type="slidenum">
              <a:rPr lang="en-US" smtClean="0"/>
              <a:t>158</a:t>
            </a:fld>
            <a:endParaRPr lang="en-US"/>
          </a:p>
        </p:txBody>
      </p:sp>
    </p:spTree>
    <p:extLst>
      <p:ext uri="{BB962C8B-B14F-4D97-AF65-F5344CB8AC3E}">
        <p14:creationId xmlns:p14="http://schemas.microsoft.com/office/powerpoint/2010/main" val="280727062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29C4D-CB1D-EC42-ABDD-98634B3BFC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F23E9A-5555-5C0B-C54A-0C30D875E6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9FEBB1-BAFA-39C7-9B5C-6EF2C422E14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53E15A-8E6C-8D4F-D234-FE85E9EE38B1}"/>
              </a:ext>
            </a:extLst>
          </p:cNvPr>
          <p:cNvSpPr>
            <a:spLocks noGrp="1"/>
          </p:cNvSpPr>
          <p:nvPr>
            <p:ph type="sldNum" sz="quarter" idx="5"/>
          </p:nvPr>
        </p:nvSpPr>
        <p:spPr/>
        <p:txBody>
          <a:bodyPr/>
          <a:lstStyle/>
          <a:p>
            <a:fld id="{9C2EF98E-B6FF-4B4C-B348-1EB5D4EBDBF3}" type="slidenum">
              <a:rPr lang="en-US" smtClean="0"/>
              <a:t>159</a:t>
            </a:fld>
            <a:endParaRPr lang="en-US"/>
          </a:p>
        </p:txBody>
      </p:sp>
    </p:spTree>
    <p:extLst>
      <p:ext uri="{BB962C8B-B14F-4D97-AF65-F5344CB8AC3E}">
        <p14:creationId xmlns:p14="http://schemas.microsoft.com/office/powerpoint/2010/main" val="56325393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CB978-99B7-173D-E254-ECCC6850D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BE676D-C35B-D4A0-86B6-91DB036B4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D08B33-292B-31A9-AADB-61C226450A4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A323F53-9007-68A2-2AB5-1BB594110910}"/>
              </a:ext>
            </a:extLst>
          </p:cNvPr>
          <p:cNvSpPr>
            <a:spLocks noGrp="1"/>
          </p:cNvSpPr>
          <p:nvPr>
            <p:ph type="sldNum" sz="quarter" idx="5"/>
          </p:nvPr>
        </p:nvSpPr>
        <p:spPr/>
        <p:txBody>
          <a:bodyPr/>
          <a:lstStyle/>
          <a:p>
            <a:fld id="{9C2EF98E-B6FF-4B4C-B348-1EB5D4EBDBF3}" type="slidenum">
              <a:rPr lang="en-US" smtClean="0"/>
              <a:t>160</a:t>
            </a:fld>
            <a:endParaRPr lang="en-US"/>
          </a:p>
        </p:txBody>
      </p:sp>
    </p:spTree>
    <p:extLst>
      <p:ext uri="{BB962C8B-B14F-4D97-AF65-F5344CB8AC3E}">
        <p14:creationId xmlns:p14="http://schemas.microsoft.com/office/powerpoint/2010/main" val="252139097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778E74-AD21-5541-B356-D189F3E3E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C79BC-5BAA-E9FB-D93A-823BC1E6EF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F8B6DF-9E5C-AE56-7E51-06A7D2BD11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B800C0F-048A-35B7-6254-A10BEDE79835}"/>
              </a:ext>
            </a:extLst>
          </p:cNvPr>
          <p:cNvSpPr>
            <a:spLocks noGrp="1"/>
          </p:cNvSpPr>
          <p:nvPr>
            <p:ph type="sldNum" sz="quarter" idx="5"/>
          </p:nvPr>
        </p:nvSpPr>
        <p:spPr/>
        <p:txBody>
          <a:bodyPr/>
          <a:lstStyle/>
          <a:p>
            <a:fld id="{9C2EF98E-B6FF-4B4C-B348-1EB5D4EBDBF3}" type="slidenum">
              <a:rPr lang="en-US" smtClean="0"/>
              <a:t>161</a:t>
            </a:fld>
            <a:endParaRPr lang="en-US"/>
          </a:p>
        </p:txBody>
      </p:sp>
    </p:spTree>
    <p:extLst>
      <p:ext uri="{BB962C8B-B14F-4D97-AF65-F5344CB8AC3E}">
        <p14:creationId xmlns:p14="http://schemas.microsoft.com/office/powerpoint/2010/main" val="2973042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F466F-2887-5105-AD5C-74AFB81324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84BE5C-1316-4C1A-9BD4-E9113F8DD5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9F0C6-6E45-5EA1-796D-09BC9245C6A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D493EF64-9614-AEA2-4A71-165D395DF7AB}"/>
              </a:ext>
            </a:extLst>
          </p:cNvPr>
          <p:cNvSpPr>
            <a:spLocks noGrp="1"/>
          </p:cNvSpPr>
          <p:nvPr>
            <p:ph type="sldNum" sz="quarter" idx="5"/>
          </p:nvPr>
        </p:nvSpPr>
        <p:spPr/>
        <p:txBody>
          <a:bodyPr/>
          <a:lstStyle/>
          <a:p>
            <a:fld id="{9C2EF98E-B6FF-4B4C-B348-1EB5D4EBDBF3}" type="slidenum">
              <a:rPr lang="en-US" smtClean="0"/>
              <a:t>16</a:t>
            </a:fld>
            <a:endParaRPr lang="en-US"/>
          </a:p>
        </p:txBody>
      </p:sp>
    </p:spTree>
    <p:extLst>
      <p:ext uri="{BB962C8B-B14F-4D97-AF65-F5344CB8AC3E}">
        <p14:creationId xmlns:p14="http://schemas.microsoft.com/office/powerpoint/2010/main" val="310610566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F88F1-F78E-236E-20D8-4256C2F4DF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D698E-7047-42E8-F608-CFDC785E2B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B83FBE-6449-4F75-5541-C2AE1140594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0D8F2C3-CC57-D176-E80F-43EA89AF8104}"/>
              </a:ext>
            </a:extLst>
          </p:cNvPr>
          <p:cNvSpPr>
            <a:spLocks noGrp="1"/>
          </p:cNvSpPr>
          <p:nvPr>
            <p:ph type="sldNum" sz="quarter" idx="5"/>
          </p:nvPr>
        </p:nvSpPr>
        <p:spPr/>
        <p:txBody>
          <a:bodyPr/>
          <a:lstStyle/>
          <a:p>
            <a:fld id="{9C2EF98E-B6FF-4B4C-B348-1EB5D4EBDBF3}" type="slidenum">
              <a:rPr lang="en-US" smtClean="0"/>
              <a:t>162</a:t>
            </a:fld>
            <a:endParaRPr lang="en-US"/>
          </a:p>
        </p:txBody>
      </p:sp>
    </p:spTree>
    <p:extLst>
      <p:ext uri="{BB962C8B-B14F-4D97-AF65-F5344CB8AC3E}">
        <p14:creationId xmlns:p14="http://schemas.microsoft.com/office/powerpoint/2010/main" val="285317336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9DA5D-5869-4C34-A9AD-86AB1F41F9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8FC137-F15A-1140-B780-09B988C80D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72017D-C4F3-4068-4BA9-5DC8D34EEE6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DC686A-DB30-9DF1-67E9-F6D3AA12E555}"/>
              </a:ext>
            </a:extLst>
          </p:cNvPr>
          <p:cNvSpPr>
            <a:spLocks noGrp="1"/>
          </p:cNvSpPr>
          <p:nvPr>
            <p:ph type="sldNum" sz="quarter" idx="5"/>
          </p:nvPr>
        </p:nvSpPr>
        <p:spPr/>
        <p:txBody>
          <a:bodyPr/>
          <a:lstStyle/>
          <a:p>
            <a:fld id="{9C2EF98E-B6FF-4B4C-B348-1EB5D4EBDBF3}" type="slidenum">
              <a:rPr lang="en-US" smtClean="0"/>
              <a:t>163</a:t>
            </a:fld>
            <a:endParaRPr lang="en-US"/>
          </a:p>
        </p:txBody>
      </p:sp>
    </p:spTree>
    <p:extLst>
      <p:ext uri="{BB962C8B-B14F-4D97-AF65-F5344CB8AC3E}">
        <p14:creationId xmlns:p14="http://schemas.microsoft.com/office/powerpoint/2010/main" val="163333699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42DF8-264B-0079-2A8F-9785C993DA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A561C7-336C-7E56-457B-6557C826DC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262C9-8967-EB2D-3F1E-67289766A3B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525C03D-44CF-A7D0-80D9-4A2B19799680}"/>
              </a:ext>
            </a:extLst>
          </p:cNvPr>
          <p:cNvSpPr>
            <a:spLocks noGrp="1"/>
          </p:cNvSpPr>
          <p:nvPr>
            <p:ph type="sldNum" sz="quarter" idx="5"/>
          </p:nvPr>
        </p:nvSpPr>
        <p:spPr/>
        <p:txBody>
          <a:bodyPr/>
          <a:lstStyle/>
          <a:p>
            <a:fld id="{9C2EF98E-B6FF-4B4C-B348-1EB5D4EBDBF3}" type="slidenum">
              <a:rPr lang="en-US" smtClean="0"/>
              <a:t>164</a:t>
            </a:fld>
            <a:endParaRPr lang="en-US"/>
          </a:p>
        </p:txBody>
      </p:sp>
    </p:spTree>
    <p:extLst>
      <p:ext uri="{BB962C8B-B14F-4D97-AF65-F5344CB8AC3E}">
        <p14:creationId xmlns:p14="http://schemas.microsoft.com/office/powerpoint/2010/main" val="239323620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3D0F8-6C96-31BE-5031-9ACCBE13D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1F22EA-9BBE-7EB2-0046-2D099BFD3C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DF3A20-08F8-5DE2-563C-5E4B2BFB8B8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709C45-BB75-A085-1F7A-6C299D58F4FD}"/>
              </a:ext>
            </a:extLst>
          </p:cNvPr>
          <p:cNvSpPr>
            <a:spLocks noGrp="1"/>
          </p:cNvSpPr>
          <p:nvPr>
            <p:ph type="sldNum" sz="quarter" idx="5"/>
          </p:nvPr>
        </p:nvSpPr>
        <p:spPr/>
        <p:txBody>
          <a:bodyPr/>
          <a:lstStyle/>
          <a:p>
            <a:fld id="{9C2EF98E-B6FF-4B4C-B348-1EB5D4EBDBF3}" type="slidenum">
              <a:rPr lang="en-US" smtClean="0"/>
              <a:t>165</a:t>
            </a:fld>
            <a:endParaRPr lang="en-US"/>
          </a:p>
        </p:txBody>
      </p:sp>
    </p:spTree>
    <p:extLst>
      <p:ext uri="{BB962C8B-B14F-4D97-AF65-F5344CB8AC3E}">
        <p14:creationId xmlns:p14="http://schemas.microsoft.com/office/powerpoint/2010/main" val="326422645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16C50-FD27-00E9-3319-ADDE9CC932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BF2173-3270-B427-6747-860CF7029D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525EF6-9624-B79C-3ED8-31A22E69AED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381DD4-CC4C-9EA0-2E16-2027A89EEA24}"/>
              </a:ext>
            </a:extLst>
          </p:cNvPr>
          <p:cNvSpPr>
            <a:spLocks noGrp="1"/>
          </p:cNvSpPr>
          <p:nvPr>
            <p:ph type="sldNum" sz="quarter" idx="5"/>
          </p:nvPr>
        </p:nvSpPr>
        <p:spPr/>
        <p:txBody>
          <a:bodyPr/>
          <a:lstStyle/>
          <a:p>
            <a:fld id="{9C2EF98E-B6FF-4B4C-B348-1EB5D4EBDBF3}" type="slidenum">
              <a:rPr lang="en-US" smtClean="0"/>
              <a:t>166</a:t>
            </a:fld>
            <a:endParaRPr lang="en-US"/>
          </a:p>
        </p:txBody>
      </p:sp>
    </p:spTree>
    <p:extLst>
      <p:ext uri="{BB962C8B-B14F-4D97-AF65-F5344CB8AC3E}">
        <p14:creationId xmlns:p14="http://schemas.microsoft.com/office/powerpoint/2010/main" val="74701243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D7C02-2645-9F48-107C-179FFAA687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6479E4-7245-71CD-55AD-93D31A5270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582FB0-305F-7706-404B-9F4EEEACF1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D635DF-047B-9F4E-2BD7-82D3F4E47E91}"/>
              </a:ext>
            </a:extLst>
          </p:cNvPr>
          <p:cNvSpPr>
            <a:spLocks noGrp="1"/>
          </p:cNvSpPr>
          <p:nvPr>
            <p:ph type="sldNum" sz="quarter" idx="5"/>
          </p:nvPr>
        </p:nvSpPr>
        <p:spPr/>
        <p:txBody>
          <a:bodyPr/>
          <a:lstStyle/>
          <a:p>
            <a:fld id="{9C2EF98E-B6FF-4B4C-B348-1EB5D4EBDBF3}" type="slidenum">
              <a:rPr lang="en-US" smtClean="0"/>
              <a:t>167</a:t>
            </a:fld>
            <a:endParaRPr lang="en-US"/>
          </a:p>
        </p:txBody>
      </p:sp>
    </p:spTree>
    <p:extLst>
      <p:ext uri="{BB962C8B-B14F-4D97-AF65-F5344CB8AC3E}">
        <p14:creationId xmlns:p14="http://schemas.microsoft.com/office/powerpoint/2010/main" val="70065389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E5C07-31F3-4B91-9BBD-0CAC364772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2B173-30A8-2CDF-1A02-AD5F685199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A1559B-ECDB-401A-B11A-4D060E72CAE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68A0985-2E8D-9E8F-9A04-7F11478AE098}"/>
              </a:ext>
            </a:extLst>
          </p:cNvPr>
          <p:cNvSpPr>
            <a:spLocks noGrp="1"/>
          </p:cNvSpPr>
          <p:nvPr>
            <p:ph type="sldNum" sz="quarter" idx="5"/>
          </p:nvPr>
        </p:nvSpPr>
        <p:spPr/>
        <p:txBody>
          <a:bodyPr/>
          <a:lstStyle/>
          <a:p>
            <a:fld id="{9C2EF98E-B6FF-4B4C-B348-1EB5D4EBDBF3}" type="slidenum">
              <a:rPr lang="en-US" smtClean="0"/>
              <a:t>168</a:t>
            </a:fld>
            <a:endParaRPr lang="en-US"/>
          </a:p>
        </p:txBody>
      </p:sp>
    </p:spTree>
    <p:extLst>
      <p:ext uri="{BB962C8B-B14F-4D97-AF65-F5344CB8AC3E}">
        <p14:creationId xmlns:p14="http://schemas.microsoft.com/office/powerpoint/2010/main" val="370260767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D4D45-CEC4-37F4-7BAB-51366B69E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3A2215-F930-81A4-5935-DF44A4D48E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8CDC7C-8ABC-ADDD-73C0-614EB51AF71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00ED9B1-8140-8EE8-5FC8-8A389D437935}"/>
              </a:ext>
            </a:extLst>
          </p:cNvPr>
          <p:cNvSpPr>
            <a:spLocks noGrp="1"/>
          </p:cNvSpPr>
          <p:nvPr>
            <p:ph type="sldNum" sz="quarter" idx="5"/>
          </p:nvPr>
        </p:nvSpPr>
        <p:spPr/>
        <p:txBody>
          <a:bodyPr/>
          <a:lstStyle/>
          <a:p>
            <a:fld id="{9C2EF98E-B6FF-4B4C-B348-1EB5D4EBDBF3}" type="slidenum">
              <a:rPr lang="en-US" smtClean="0"/>
              <a:t>169</a:t>
            </a:fld>
            <a:endParaRPr lang="en-US"/>
          </a:p>
        </p:txBody>
      </p:sp>
    </p:spTree>
    <p:extLst>
      <p:ext uri="{BB962C8B-B14F-4D97-AF65-F5344CB8AC3E}">
        <p14:creationId xmlns:p14="http://schemas.microsoft.com/office/powerpoint/2010/main" val="238645180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5E876-2DA5-BC5A-3877-0FE4B7C701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F52D81-70A7-882F-CDFF-B0DBA03605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46EAA0-3727-DAF4-8F34-8AB82EC0836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F8D5DD-F865-E3BB-D614-2D8EE8FA2EFE}"/>
              </a:ext>
            </a:extLst>
          </p:cNvPr>
          <p:cNvSpPr>
            <a:spLocks noGrp="1"/>
          </p:cNvSpPr>
          <p:nvPr>
            <p:ph type="sldNum" sz="quarter" idx="5"/>
          </p:nvPr>
        </p:nvSpPr>
        <p:spPr/>
        <p:txBody>
          <a:bodyPr/>
          <a:lstStyle/>
          <a:p>
            <a:fld id="{9C2EF98E-B6FF-4B4C-B348-1EB5D4EBDBF3}" type="slidenum">
              <a:rPr lang="en-US" smtClean="0"/>
              <a:t>170</a:t>
            </a:fld>
            <a:endParaRPr lang="en-US"/>
          </a:p>
        </p:txBody>
      </p:sp>
    </p:spTree>
    <p:extLst>
      <p:ext uri="{BB962C8B-B14F-4D97-AF65-F5344CB8AC3E}">
        <p14:creationId xmlns:p14="http://schemas.microsoft.com/office/powerpoint/2010/main" val="3400130178"/>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65752-AE0A-6243-AD48-C6962BDFF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0EEB8-CBB3-240B-2624-1284CF6E46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330866-D0A8-7E1C-C8FF-A16E87F3CB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757B32-FC11-9A62-7C26-A22C5E4B90A4}"/>
              </a:ext>
            </a:extLst>
          </p:cNvPr>
          <p:cNvSpPr>
            <a:spLocks noGrp="1"/>
          </p:cNvSpPr>
          <p:nvPr>
            <p:ph type="sldNum" sz="quarter" idx="5"/>
          </p:nvPr>
        </p:nvSpPr>
        <p:spPr/>
        <p:txBody>
          <a:bodyPr/>
          <a:lstStyle/>
          <a:p>
            <a:fld id="{9C2EF98E-B6FF-4B4C-B348-1EB5D4EBDBF3}" type="slidenum">
              <a:rPr lang="en-US" smtClean="0"/>
              <a:t>171</a:t>
            </a:fld>
            <a:endParaRPr lang="en-US"/>
          </a:p>
        </p:txBody>
      </p:sp>
    </p:spTree>
    <p:extLst>
      <p:ext uri="{BB962C8B-B14F-4D97-AF65-F5344CB8AC3E}">
        <p14:creationId xmlns:p14="http://schemas.microsoft.com/office/powerpoint/2010/main" val="1795468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65747-2CE8-0E97-E6D9-87F220FD8F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197B8B-99E7-3C6B-CEC0-AD96804782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2A31F7-E2E4-2606-FC13-B0F9D0F6E9A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33A8AD08-37EE-79F8-F3F2-2301746EB393}"/>
              </a:ext>
            </a:extLst>
          </p:cNvPr>
          <p:cNvSpPr>
            <a:spLocks noGrp="1"/>
          </p:cNvSpPr>
          <p:nvPr>
            <p:ph type="sldNum" sz="quarter" idx="5"/>
          </p:nvPr>
        </p:nvSpPr>
        <p:spPr/>
        <p:txBody>
          <a:bodyPr/>
          <a:lstStyle/>
          <a:p>
            <a:fld id="{9C2EF98E-B6FF-4B4C-B348-1EB5D4EBDBF3}" type="slidenum">
              <a:rPr lang="en-US" smtClean="0"/>
              <a:t>17</a:t>
            </a:fld>
            <a:endParaRPr lang="en-US"/>
          </a:p>
        </p:txBody>
      </p:sp>
    </p:spTree>
    <p:extLst>
      <p:ext uri="{BB962C8B-B14F-4D97-AF65-F5344CB8AC3E}">
        <p14:creationId xmlns:p14="http://schemas.microsoft.com/office/powerpoint/2010/main" val="150185747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FF1BE-513A-5CFC-7819-A8730142A0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4739B-5699-835D-17C5-44B5B2C06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0DF208-1136-4C2B-5B61-4C2816CD547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6EE93DC-2D00-F7E6-56A9-A88721E99512}"/>
              </a:ext>
            </a:extLst>
          </p:cNvPr>
          <p:cNvSpPr>
            <a:spLocks noGrp="1"/>
          </p:cNvSpPr>
          <p:nvPr>
            <p:ph type="sldNum" sz="quarter" idx="5"/>
          </p:nvPr>
        </p:nvSpPr>
        <p:spPr/>
        <p:txBody>
          <a:bodyPr/>
          <a:lstStyle/>
          <a:p>
            <a:fld id="{9C2EF98E-B6FF-4B4C-B348-1EB5D4EBDBF3}" type="slidenum">
              <a:rPr lang="en-US" smtClean="0"/>
              <a:t>172</a:t>
            </a:fld>
            <a:endParaRPr lang="en-US"/>
          </a:p>
        </p:txBody>
      </p:sp>
    </p:spTree>
    <p:extLst>
      <p:ext uri="{BB962C8B-B14F-4D97-AF65-F5344CB8AC3E}">
        <p14:creationId xmlns:p14="http://schemas.microsoft.com/office/powerpoint/2010/main" val="3706473078"/>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C65063-088B-1DA6-EA9B-8B5E46F237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F57D64-D787-E0C4-1011-AEAB69FEE7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813C7B-43D6-BC3F-1BD7-0608407A61A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AC1E648-2905-DDE9-3FE1-7F8FB24C7C46}"/>
              </a:ext>
            </a:extLst>
          </p:cNvPr>
          <p:cNvSpPr>
            <a:spLocks noGrp="1"/>
          </p:cNvSpPr>
          <p:nvPr>
            <p:ph type="sldNum" sz="quarter" idx="5"/>
          </p:nvPr>
        </p:nvSpPr>
        <p:spPr/>
        <p:txBody>
          <a:bodyPr/>
          <a:lstStyle/>
          <a:p>
            <a:fld id="{9C2EF98E-B6FF-4B4C-B348-1EB5D4EBDBF3}" type="slidenum">
              <a:rPr lang="en-US" smtClean="0"/>
              <a:t>173</a:t>
            </a:fld>
            <a:endParaRPr lang="en-US"/>
          </a:p>
        </p:txBody>
      </p:sp>
    </p:spTree>
    <p:extLst>
      <p:ext uri="{BB962C8B-B14F-4D97-AF65-F5344CB8AC3E}">
        <p14:creationId xmlns:p14="http://schemas.microsoft.com/office/powerpoint/2010/main" val="145239397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AF443-7334-DF3D-256E-0538A4696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DFB9DC-908B-EAF0-7A4A-A44836A2D2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3590D9-067E-B41D-E42F-EF1844304CA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6739665-170A-30D6-28BA-915064F3F541}"/>
              </a:ext>
            </a:extLst>
          </p:cNvPr>
          <p:cNvSpPr>
            <a:spLocks noGrp="1"/>
          </p:cNvSpPr>
          <p:nvPr>
            <p:ph type="sldNum" sz="quarter" idx="5"/>
          </p:nvPr>
        </p:nvSpPr>
        <p:spPr/>
        <p:txBody>
          <a:bodyPr/>
          <a:lstStyle/>
          <a:p>
            <a:fld id="{9C2EF98E-B6FF-4B4C-B348-1EB5D4EBDBF3}" type="slidenum">
              <a:rPr lang="en-US" smtClean="0"/>
              <a:t>174</a:t>
            </a:fld>
            <a:endParaRPr lang="en-US"/>
          </a:p>
        </p:txBody>
      </p:sp>
    </p:spTree>
    <p:extLst>
      <p:ext uri="{BB962C8B-B14F-4D97-AF65-F5344CB8AC3E}">
        <p14:creationId xmlns:p14="http://schemas.microsoft.com/office/powerpoint/2010/main" val="397629053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26F24-F7ED-FDDC-A8F3-1FA777648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35F66-087D-7628-9372-C557FCF9C9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06F91B-32C2-F930-7615-C79048771C2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333829-3C34-234E-E215-99F0B826CF00}"/>
              </a:ext>
            </a:extLst>
          </p:cNvPr>
          <p:cNvSpPr>
            <a:spLocks noGrp="1"/>
          </p:cNvSpPr>
          <p:nvPr>
            <p:ph type="sldNum" sz="quarter" idx="5"/>
          </p:nvPr>
        </p:nvSpPr>
        <p:spPr/>
        <p:txBody>
          <a:bodyPr/>
          <a:lstStyle/>
          <a:p>
            <a:fld id="{9C2EF98E-B6FF-4B4C-B348-1EB5D4EBDBF3}" type="slidenum">
              <a:rPr lang="en-US" smtClean="0"/>
              <a:t>175</a:t>
            </a:fld>
            <a:endParaRPr lang="en-US"/>
          </a:p>
        </p:txBody>
      </p:sp>
    </p:spTree>
    <p:extLst>
      <p:ext uri="{BB962C8B-B14F-4D97-AF65-F5344CB8AC3E}">
        <p14:creationId xmlns:p14="http://schemas.microsoft.com/office/powerpoint/2010/main" val="423550016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D1266-2572-3F33-506B-78CFE37876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F2E094-2D89-E2BA-A151-F84EF49589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456632-7EAA-56A5-6E8C-F0AD040F0CE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95D6FB5-0F76-6D48-9147-38BFBC83646E}"/>
              </a:ext>
            </a:extLst>
          </p:cNvPr>
          <p:cNvSpPr>
            <a:spLocks noGrp="1"/>
          </p:cNvSpPr>
          <p:nvPr>
            <p:ph type="sldNum" sz="quarter" idx="5"/>
          </p:nvPr>
        </p:nvSpPr>
        <p:spPr/>
        <p:txBody>
          <a:bodyPr/>
          <a:lstStyle/>
          <a:p>
            <a:fld id="{9C2EF98E-B6FF-4B4C-B348-1EB5D4EBDBF3}" type="slidenum">
              <a:rPr lang="en-US" smtClean="0"/>
              <a:t>176</a:t>
            </a:fld>
            <a:endParaRPr lang="en-US"/>
          </a:p>
        </p:txBody>
      </p:sp>
    </p:spTree>
    <p:extLst>
      <p:ext uri="{BB962C8B-B14F-4D97-AF65-F5344CB8AC3E}">
        <p14:creationId xmlns:p14="http://schemas.microsoft.com/office/powerpoint/2010/main" val="276552346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13E56-5DE8-2FDE-9B33-304A8D521D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09ABDA-69D6-6CC4-0A92-046E7E977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E624AD-CF8F-7B3E-D698-0CE001F661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F8DFA0B-A1D7-1BDB-4682-DD7774A70FC5}"/>
              </a:ext>
            </a:extLst>
          </p:cNvPr>
          <p:cNvSpPr>
            <a:spLocks noGrp="1"/>
          </p:cNvSpPr>
          <p:nvPr>
            <p:ph type="sldNum" sz="quarter" idx="5"/>
          </p:nvPr>
        </p:nvSpPr>
        <p:spPr/>
        <p:txBody>
          <a:bodyPr/>
          <a:lstStyle/>
          <a:p>
            <a:fld id="{9C2EF98E-B6FF-4B4C-B348-1EB5D4EBDBF3}" type="slidenum">
              <a:rPr lang="en-US" smtClean="0"/>
              <a:t>177</a:t>
            </a:fld>
            <a:endParaRPr lang="en-US"/>
          </a:p>
        </p:txBody>
      </p:sp>
    </p:spTree>
    <p:extLst>
      <p:ext uri="{BB962C8B-B14F-4D97-AF65-F5344CB8AC3E}">
        <p14:creationId xmlns:p14="http://schemas.microsoft.com/office/powerpoint/2010/main" val="739060570"/>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4E305-CB7E-FC73-4761-E8C2B8B0A5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9B1C81-C712-5117-0C6F-C9E55F9C14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12F6BF-4BEC-7A92-ACC9-F7C9AF2B5A6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EDA2927-2A86-8729-4B63-4B63BDA4AC34}"/>
              </a:ext>
            </a:extLst>
          </p:cNvPr>
          <p:cNvSpPr>
            <a:spLocks noGrp="1"/>
          </p:cNvSpPr>
          <p:nvPr>
            <p:ph type="sldNum" sz="quarter" idx="5"/>
          </p:nvPr>
        </p:nvSpPr>
        <p:spPr/>
        <p:txBody>
          <a:bodyPr/>
          <a:lstStyle/>
          <a:p>
            <a:fld id="{9C2EF98E-B6FF-4B4C-B348-1EB5D4EBDBF3}" type="slidenum">
              <a:rPr lang="en-US" smtClean="0"/>
              <a:t>178</a:t>
            </a:fld>
            <a:endParaRPr lang="en-US"/>
          </a:p>
        </p:txBody>
      </p:sp>
    </p:spTree>
    <p:extLst>
      <p:ext uri="{BB962C8B-B14F-4D97-AF65-F5344CB8AC3E}">
        <p14:creationId xmlns:p14="http://schemas.microsoft.com/office/powerpoint/2010/main" val="280949743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5245E-1CDD-A83E-AEB2-37A7E3D32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DB54A6-03D6-DC51-B773-DCD719038B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1B1431-52F4-76B0-B688-5A08718CA56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00ADA98-C9AB-9FB1-4759-BC9872DE5844}"/>
              </a:ext>
            </a:extLst>
          </p:cNvPr>
          <p:cNvSpPr>
            <a:spLocks noGrp="1"/>
          </p:cNvSpPr>
          <p:nvPr>
            <p:ph type="sldNum" sz="quarter" idx="5"/>
          </p:nvPr>
        </p:nvSpPr>
        <p:spPr/>
        <p:txBody>
          <a:bodyPr/>
          <a:lstStyle/>
          <a:p>
            <a:fld id="{9C2EF98E-B6FF-4B4C-B348-1EB5D4EBDBF3}" type="slidenum">
              <a:rPr lang="en-US" smtClean="0"/>
              <a:t>179</a:t>
            </a:fld>
            <a:endParaRPr lang="en-US"/>
          </a:p>
        </p:txBody>
      </p:sp>
    </p:spTree>
    <p:extLst>
      <p:ext uri="{BB962C8B-B14F-4D97-AF65-F5344CB8AC3E}">
        <p14:creationId xmlns:p14="http://schemas.microsoft.com/office/powerpoint/2010/main" val="188696764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65A5D-378B-FDCD-5527-3096445798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7135AB-88AB-9151-DB74-A99ACB0D8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9A70A7-F62F-A87B-3348-2F20D36DF35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7A7E662-E5D3-E556-4F85-54187DE62847}"/>
              </a:ext>
            </a:extLst>
          </p:cNvPr>
          <p:cNvSpPr>
            <a:spLocks noGrp="1"/>
          </p:cNvSpPr>
          <p:nvPr>
            <p:ph type="sldNum" sz="quarter" idx="5"/>
          </p:nvPr>
        </p:nvSpPr>
        <p:spPr/>
        <p:txBody>
          <a:bodyPr/>
          <a:lstStyle/>
          <a:p>
            <a:fld id="{9C2EF98E-B6FF-4B4C-B348-1EB5D4EBDBF3}" type="slidenum">
              <a:rPr lang="en-US" smtClean="0"/>
              <a:t>180</a:t>
            </a:fld>
            <a:endParaRPr lang="en-US"/>
          </a:p>
        </p:txBody>
      </p:sp>
    </p:spTree>
    <p:extLst>
      <p:ext uri="{BB962C8B-B14F-4D97-AF65-F5344CB8AC3E}">
        <p14:creationId xmlns:p14="http://schemas.microsoft.com/office/powerpoint/2010/main" val="137093211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967BC-C1ED-37F8-6178-1DBBF7843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911C25-8A97-CE76-1E12-3678D8BA2C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70EAA9-BED1-EA1A-B87D-3CA7F58928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F16E55-87FE-C959-06A0-DAD076FD9CA2}"/>
              </a:ext>
            </a:extLst>
          </p:cNvPr>
          <p:cNvSpPr>
            <a:spLocks noGrp="1"/>
          </p:cNvSpPr>
          <p:nvPr>
            <p:ph type="sldNum" sz="quarter" idx="5"/>
          </p:nvPr>
        </p:nvSpPr>
        <p:spPr/>
        <p:txBody>
          <a:bodyPr/>
          <a:lstStyle/>
          <a:p>
            <a:fld id="{9C2EF98E-B6FF-4B4C-B348-1EB5D4EBDBF3}" type="slidenum">
              <a:rPr lang="en-US" smtClean="0"/>
              <a:t>181</a:t>
            </a:fld>
            <a:endParaRPr lang="en-US"/>
          </a:p>
        </p:txBody>
      </p:sp>
    </p:spTree>
    <p:extLst>
      <p:ext uri="{BB962C8B-B14F-4D97-AF65-F5344CB8AC3E}">
        <p14:creationId xmlns:p14="http://schemas.microsoft.com/office/powerpoint/2010/main" val="3996559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6FFF0-EA4C-918B-9589-C1BBA992AF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2C9480-1F8D-3D2B-DD25-C0D6499C9B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380107-7A85-B913-3652-B50C423C0DA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4BB7F33-D84E-3057-723A-B41FC04989E7}"/>
              </a:ext>
            </a:extLst>
          </p:cNvPr>
          <p:cNvSpPr>
            <a:spLocks noGrp="1"/>
          </p:cNvSpPr>
          <p:nvPr>
            <p:ph type="sldNum" sz="quarter" idx="5"/>
          </p:nvPr>
        </p:nvSpPr>
        <p:spPr/>
        <p:txBody>
          <a:bodyPr/>
          <a:lstStyle/>
          <a:p>
            <a:fld id="{9C2EF98E-B6FF-4B4C-B348-1EB5D4EBDBF3}" type="slidenum">
              <a:rPr lang="en-US" smtClean="0"/>
              <a:t>18</a:t>
            </a:fld>
            <a:endParaRPr lang="en-US"/>
          </a:p>
        </p:txBody>
      </p:sp>
    </p:spTree>
    <p:extLst>
      <p:ext uri="{BB962C8B-B14F-4D97-AF65-F5344CB8AC3E}">
        <p14:creationId xmlns:p14="http://schemas.microsoft.com/office/powerpoint/2010/main" val="3732070716"/>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E4139-88B0-A601-41F2-8A5A83C3A5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105BF8-BA38-731C-4136-50B34DE0E3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F79C2-AD53-E764-26E0-31B97956E46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8929F47-7F54-C0EF-F5EB-FFCFF19D3A7F}"/>
              </a:ext>
            </a:extLst>
          </p:cNvPr>
          <p:cNvSpPr>
            <a:spLocks noGrp="1"/>
          </p:cNvSpPr>
          <p:nvPr>
            <p:ph type="sldNum" sz="quarter" idx="5"/>
          </p:nvPr>
        </p:nvSpPr>
        <p:spPr/>
        <p:txBody>
          <a:bodyPr/>
          <a:lstStyle/>
          <a:p>
            <a:fld id="{9C2EF98E-B6FF-4B4C-B348-1EB5D4EBDBF3}" type="slidenum">
              <a:rPr lang="en-US" smtClean="0"/>
              <a:t>182</a:t>
            </a:fld>
            <a:endParaRPr lang="en-US"/>
          </a:p>
        </p:txBody>
      </p:sp>
    </p:spTree>
    <p:extLst>
      <p:ext uri="{BB962C8B-B14F-4D97-AF65-F5344CB8AC3E}">
        <p14:creationId xmlns:p14="http://schemas.microsoft.com/office/powerpoint/2010/main" val="58766413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1D133-9D6A-CE7F-7AEF-80CFEF92A9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20C0FE-4E44-BC7F-37B1-34056EF0DF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75E07B-EDCB-94F0-6C6C-D7C86313DC2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60CE4F-3A71-E61C-65C9-624171E32FB6}"/>
              </a:ext>
            </a:extLst>
          </p:cNvPr>
          <p:cNvSpPr>
            <a:spLocks noGrp="1"/>
          </p:cNvSpPr>
          <p:nvPr>
            <p:ph type="sldNum" sz="quarter" idx="5"/>
          </p:nvPr>
        </p:nvSpPr>
        <p:spPr/>
        <p:txBody>
          <a:bodyPr/>
          <a:lstStyle/>
          <a:p>
            <a:fld id="{9C2EF98E-B6FF-4B4C-B348-1EB5D4EBDBF3}" type="slidenum">
              <a:rPr lang="en-US" smtClean="0"/>
              <a:t>183</a:t>
            </a:fld>
            <a:endParaRPr lang="en-US"/>
          </a:p>
        </p:txBody>
      </p:sp>
    </p:spTree>
    <p:extLst>
      <p:ext uri="{BB962C8B-B14F-4D97-AF65-F5344CB8AC3E}">
        <p14:creationId xmlns:p14="http://schemas.microsoft.com/office/powerpoint/2010/main" val="1205558147"/>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18B80-7800-1F56-A95F-C69019B638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7541FA-DA93-9CA0-E1E6-C4C39CC9B3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E81AA9-E768-7081-9684-2DB9093F8AC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B28F187-DD49-08A2-35EC-95BC1A543FA7}"/>
              </a:ext>
            </a:extLst>
          </p:cNvPr>
          <p:cNvSpPr>
            <a:spLocks noGrp="1"/>
          </p:cNvSpPr>
          <p:nvPr>
            <p:ph type="sldNum" sz="quarter" idx="5"/>
          </p:nvPr>
        </p:nvSpPr>
        <p:spPr/>
        <p:txBody>
          <a:bodyPr/>
          <a:lstStyle/>
          <a:p>
            <a:fld id="{9C2EF98E-B6FF-4B4C-B348-1EB5D4EBDBF3}" type="slidenum">
              <a:rPr lang="en-US" smtClean="0"/>
              <a:t>184</a:t>
            </a:fld>
            <a:endParaRPr lang="en-US"/>
          </a:p>
        </p:txBody>
      </p:sp>
    </p:spTree>
    <p:extLst>
      <p:ext uri="{BB962C8B-B14F-4D97-AF65-F5344CB8AC3E}">
        <p14:creationId xmlns:p14="http://schemas.microsoft.com/office/powerpoint/2010/main" val="395210125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9270B-4670-5329-09FF-F2C813BB3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942B0B-8E46-20E1-7851-830F662398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BF1DF2-AC83-2414-85AE-2DB1FDE4A4E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04CE4A-D4BB-2521-609D-E29C350F2E5D}"/>
              </a:ext>
            </a:extLst>
          </p:cNvPr>
          <p:cNvSpPr>
            <a:spLocks noGrp="1"/>
          </p:cNvSpPr>
          <p:nvPr>
            <p:ph type="sldNum" sz="quarter" idx="5"/>
          </p:nvPr>
        </p:nvSpPr>
        <p:spPr/>
        <p:txBody>
          <a:bodyPr/>
          <a:lstStyle/>
          <a:p>
            <a:fld id="{9C2EF98E-B6FF-4B4C-B348-1EB5D4EBDBF3}" type="slidenum">
              <a:rPr lang="en-US" smtClean="0"/>
              <a:t>185</a:t>
            </a:fld>
            <a:endParaRPr lang="en-US"/>
          </a:p>
        </p:txBody>
      </p:sp>
    </p:spTree>
    <p:extLst>
      <p:ext uri="{BB962C8B-B14F-4D97-AF65-F5344CB8AC3E}">
        <p14:creationId xmlns:p14="http://schemas.microsoft.com/office/powerpoint/2010/main" val="1623293721"/>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186</a:t>
            </a:fld>
            <a:endParaRPr lang="en-US"/>
          </a:p>
        </p:txBody>
      </p:sp>
    </p:spTree>
    <p:extLst>
      <p:ext uri="{BB962C8B-B14F-4D97-AF65-F5344CB8AC3E}">
        <p14:creationId xmlns:p14="http://schemas.microsoft.com/office/powerpoint/2010/main" val="23112965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1CA7D-63F5-A7D6-4D0E-F831903A5C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B9D439-B071-75EB-A8C9-CA9F92BC63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84BCF-75DE-E99B-19C0-2DED9B4C2FC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352B9E-8EAA-37E0-6536-6F459E133ABD}"/>
              </a:ext>
            </a:extLst>
          </p:cNvPr>
          <p:cNvSpPr>
            <a:spLocks noGrp="1"/>
          </p:cNvSpPr>
          <p:nvPr>
            <p:ph type="sldNum" sz="quarter" idx="5"/>
          </p:nvPr>
        </p:nvSpPr>
        <p:spPr/>
        <p:txBody>
          <a:bodyPr/>
          <a:lstStyle/>
          <a:p>
            <a:fld id="{652F1279-6CE4-4169-83D3-4483097B6907}" type="slidenum">
              <a:rPr lang="en-US" smtClean="0"/>
              <a:t>187</a:t>
            </a:fld>
            <a:endParaRPr lang="en-US"/>
          </a:p>
        </p:txBody>
      </p:sp>
    </p:spTree>
    <p:extLst>
      <p:ext uri="{BB962C8B-B14F-4D97-AF65-F5344CB8AC3E}">
        <p14:creationId xmlns:p14="http://schemas.microsoft.com/office/powerpoint/2010/main" val="2610537649"/>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7654B-7161-37B8-315E-E9FD8990EB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7F4CE-A97F-C182-F0C6-30BE4D1CB7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0535C6-E5A5-C112-0069-60776998258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EDB969F-E27A-04D2-5A24-C4DA649A09CE}"/>
              </a:ext>
            </a:extLst>
          </p:cNvPr>
          <p:cNvSpPr>
            <a:spLocks noGrp="1"/>
          </p:cNvSpPr>
          <p:nvPr>
            <p:ph type="sldNum" sz="quarter" idx="5"/>
          </p:nvPr>
        </p:nvSpPr>
        <p:spPr/>
        <p:txBody>
          <a:bodyPr/>
          <a:lstStyle/>
          <a:p>
            <a:fld id="{9C2EF98E-B6FF-4B4C-B348-1EB5D4EBDBF3}" type="slidenum">
              <a:rPr lang="en-US" smtClean="0"/>
              <a:t>188</a:t>
            </a:fld>
            <a:endParaRPr lang="en-US"/>
          </a:p>
        </p:txBody>
      </p:sp>
    </p:spTree>
    <p:extLst>
      <p:ext uri="{BB962C8B-B14F-4D97-AF65-F5344CB8AC3E}">
        <p14:creationId xmlns:p14="http://schemas.microsoft.com/office/powerpoint/2010/main" val="2056476574"/>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8B68-0FB9-A2CA-A4A7-28B24E2035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B7CEA2-740F-2A90-82FD-F33AE59B94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BF1F8-95D4-CEA6-A205-94708594899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7B5CD2-4EFC-64A9-7484-1F5529F30C3C}"/>
              </a:ext>
            </a:extLst>
          </p:cNvPr>
          <p:cNvSpPr>
            <a:spLocks noGrp="1"/>
          </p:cNvSpPr>
          <p:nvPr>
            <p:ph type="sldNum" sz="quarter" idx="5"/>
          </p:nvPr>
        </p:nvSpPr>
        <p:spPr/>
        <p:txBody>
          <a:bodyPr/>
          <a:lstStyle/>
          <a:p>
            <a:fld id="{9C2EF98E-B6FF-4B4C-B348-1EB5D4EBDBF3}" type="slidenum">
              <a:rPr lang="en-US" smtClean="0"/>
              <a:t>189</a:t>
            </a:fld>
            <a:endParaRPr lang="en-US"/>
          </a:p>
        </p:txBody>
      </p:sp>
    </p:spTree>
    <p:extLst>
      <p:ext uri="{BB962C8B-B14F-4D97-AF65-F5344CB8AC3E}">
        <p14:creationId xmlns:p14="http://schemas.microsoft.com/office/powerpoint/2010/main" val="68668963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252D3-E228-D8A3-6D73-6B07AC5F45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EF810-B900-AAAC-2671-2BF0EEDA32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607337-985C-8B73-7322-E99F6697471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3CBC539-4008-E21D-FF5D-EA9763F0BEFC}"/>
              </a:ext>
            </a:extLst>
          </p:cNvPr>
          <p:cNvSpPr>
            <a:spLocks noGrp="1"/>
          </p:cNvSpPr>
          <p:nvPr>
            <p:ph type="sldNum" sz="quarter" idx="5"/>
          </p:nvPr>
        </p:nvSpPr>
        <p:spPr/>
        <p:txBody>
          <a:bodyPr/>
          <a:lstStyle/>
          <a:p>
            <a:fld id="{9C2EF98E-B6FF-4B4C-B348-1EB5D4EBDBF3}" type="slidenum">
              <a:rPr lang="en-US" smtClean="0"/>
              <a:t>190</a:t>
            </a:fld>
            <a:endParaRPr lang="en-US"/>
          </a:p>
        </p:txBody>
      </p:sp>
    </p:spTree>
    <p:extLst>
      <p:ext uri="{BB962C8B-B14F-4D97-AF65-F5344CB8AC3E}">
        <p14:creationId xmlns:p14="http://schemas.microsoft.com/office/powerpoint/2010/main" val="25623861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6EF24-EFEF-307C-55B5-BD2317AFF8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72FCBC-15FC-36A1-1924-3401F5C3B3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70073B-C253-0CFD-C36B-DBF2DE5117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36F0F0-551E-BDA5-23E8-0F15AE33B121}"/>
              </a:ext>
            </a:extLst>
          </p:cNvPr>
          <p:cNvSpPr>
            <a:spLocks noGrp="1"/>
          </p:cNvSpPr>
          <p:nvPr>
            <p:ph type="sldNum" sz="quarter" idx="5"/>
          </p:nvPr>
        </p:nvSpPr>
        <p:spPr/>
        <p:txBody>
          <a:bodyPr/>
          <a:lstStyle/>
          <a:p>
            <a:fld id="{9C2EF98E-B6FF-4B4C-B348-1EB5D4EBDBF3}" type="slidenum">
              <a:rPr lang="en-US" smtClean="0"/>
              <a:t>191</a:t>
            </a:fld>
            <a:endParaRPr lang="en-US"/>
          </a:p>
        </p:txBody>
      </p:sp>
    </p:spTree>
    <p:extLst>
      <p:ext uri="{BB962C8B-B14F-4D97-AF65-F5344CB8AC3E}">
        <p14:creationId xmlns:p14="http://schemas.microsoft.com/office/powerpoint/2010/main" val="360674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7B475-0519-7C9E-2B89-DEBFBC0D7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CDEFC7-7691-38B8-0753-04069F84CC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55E50-10F8-6794-15E3-64BC9489F7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0CBEE1-D5BD-BEC2-D2A5-6786586BC564}"/>
              </a:ext>
            </a:extLst>
          </p:cNvPr>
          <p:cNvSpPr>
            <a:spLocks noGrp="1"/>
          </p:cNvSpPr>
          <p:nvPr>
            <p:ph type="sldNum" sz="quarter" idx="5"/>
          </p:nvPr>
        </p:nvSpPr>
        <p:spPr/>
        <p:txBody>
          <a:bodyPr/>
          <a:lstStyle/>
          <a:p>
            <a:fld id="{9C2EF98E-B6FF-4B4C-B348-1EB5D4EBDBF3}" type="slidenum">
              <a:rPr lang="en-US" smtClean="0"/>
              <a:t>19</a:t>
            </a:fld>
            <a:endParaRPr lang="en-US"/>
          </a:p>
        </p:txBody>
      </p:sp>
    </p:spTree>
    <p:extLst>
      <p:ext uri="{BB962C8B-B14F-4D97-AF65-F5344CB8AC3E}">
        <p14:creationId xmlns:p14="http://schemas.microsoft.com/office/powerpoint/2010/main" val="111997926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3C68C-95CC-27C8-35AA-9C5FAB6F1B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36DBB-9A4C-2400-D894-029BC5FCD0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0E1512-BA16-B6D6-6468-04D8DA80FE0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348B5D0-FB11-331C-E366-441FBDEF7571}"/>
              </a:ext>
            </a:extLst>
          </p:cNvPr>
          <p:cNvSpPr>
            <a:spLocks noGrp="1"/>
          </p:cNvSpPr>
          <p:nvPr>
            <p:ph type="sldNum" sz="quarter" idx="5"/>
          </p:nvPr>
        </p:nvSpPr>
        <p:spPr/>
        <p:txBody>
          <a:bodyPr/>
          <a:lstStyle/>
          <a:p>
            <a:fld id="{9C2EF98E-B6FF-4B4C-B348-1EB5D4EBDBF3}" type="slidenum">
              <a:rPr lang="en-US" smtClean="0"/>
              <a:t>192</a:t>
            </a:fld>
            <a:endParaRPr lang="en-US"/>
          </a:p>
        </p:txBody>
      </p:sp>
    </p:spTree>
    <p:extLst>
      <p:ext uri="{BB962C8B-B14F-4D97-AF65-F5344CB8AC3E}">
        <p14:creationId xmlns:p14="http://schemas.microsoft.com/office/powerpoint/2010/main" val="381820106"/>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5A0C-F416-5B83-3616-4953795921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EAD82B-6D2B-F1BA-2EC2-DB9D41B31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B474B2-5ED7-12E3-5144-CBE2A5C7EBE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CF46DC-D17E-8F25-70FF-C042106BDB3B}"/>
              </a:ext>
            </a:extLst>
          </p:cNvPr>
          <p:cNvSpPr>
            <a:spLocks noGrp="1"/>
          </p:cNvSpPr>
          <p:nvPr>
            <p:ph type="sldNum" sz="quarter" idx="5"/>
          </p:nvPr>
        </p:nvSpPr>
        <p:spPr/>
        <p:txBody>
          <a:bodyPr/>
          <a:lstStyle/>
          <a:p>
            <a:fld id="{9C2EF98E-B6FF-4B4C-B348-1EB5D4EBDBF3}" type="slidenum">
              <a:rPr lang="en-US" smtClean="0"/>
              <a:t>193</a:t>
            </a:fld>
            <a:endParaRPr lang="en-US"/>
          </a:p>
        </p:txBody>
      </p:sp>
    </p:spTree>
    <p:extLst>
      <p:ext uri="{BB962C8B-B14F-4D97-AF65-F5344CB8AC3E}">
        <p14:creationId xmlns:p14="http://schemas.microsoft.com/office/powerpoint/2010/main" val="37008340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EF1B6-79AC-8287-CC6F-FDFC0F9EDF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0C53E7-5EAC-DD40-0BC5-7C8C27409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F0902C-0336-837C-9699-295D414D9B5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723E560-FCD5-2215-022D-A0CCE440DD8B}"/>
              </a:ext>
            </a:extLst>
          </p:cNvPr>
          <p:cNvSpPr>
            <a:spLocks noGrp="1"/>
          </p:cNvSpPr>
          <p:nvPr>
            <p:ph type="sldNum" sz="quarter" idx="5"/>
          </p:nvPr>
        </p:nvSpPr>
        <p:spPr/>
        <p:txBody>
          <a:bodyPr/>
          <a:lstStyle/>
          <a:p>
            <a:fld id="{9C2EF98E-B6FF-4B4C-B348-1EB5D4EBDBF3}" type="slidenum">
              <a:rPr lang="en-US" smtClean="0"/>
              <a:t>194</a:t>
            </a:fld>
            <a:endParaRPr lang="en-US"/>
          </a:p>
        </p:txBody>
      </p:sp>
    </p:spTree>
    <p:extLst>
      <p:ext uri="{BB962C8B-B14F-4D97-AF65-F5344CB8AC3E}">
        <p14:creationId xmlns:p14="http://schemas.microsoft.com/office/powerpoint/2010/main" val="217322641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679C7-445C-D885-8020-2FA5EC5693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F71AE3-0D98-570E-F1FC-00CDA940CB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8B8D0F-11D6-EB6C-AE35-08EDCFC719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53A75BD-07E8-5AB9-3866-4BC6B77D1507}"/>
              </a:ext>
            </a:extLst>
          </p:cNvPr>
          <p:cNvSpPr>
            <a:spLocks noGrp="1"/>
          </p:cNvSpPr>
          <p:nvPr>
            <p:ph type="sldNum" sz="quarter" idx="5"/>
          </p:nvPr>
        </p:nvSpPr>
        <p:spPr/>
        <p:txBody>
          <a:bodyPr/>
          <a:lstStyle/>
          <a:p>
            <a:fld id="{9C2EF98E-B6FF-4B4C-B348-1EB5D4EBDBF3}" type="slidenum">
              <a:rPr lang="en-US" smtClean="0"/>
              <a:t>195</a:t>
            </a:fld>
            <a:endParaRPr lang="en-US"/>
          </a:p>
        </p:txBody>
      </p:sp>
    </p:spTree>
    <p:extLst>
      <p:ext uri="{BB962C8B-B14F-4D97-AF65-F5344CB8AC3E}">
        <p14:creationId xmlns:p14="http://schemas.microsoft.com/office/powerpoint/2010/main" val="43004724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3A45B-4DF7-89AB-50F2-15172A4534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D63732-855F-DD81-9B6A-B365C8FB80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A3365D-645F-5BE0-8F99-91D4EE0F24A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78CC0D8-8E55-1774-8F1A-BA0D5F0090B8}"/>
              </a:ext>
            </a:extLst>
          </p:cNvPr>
          <p:cNvSpPr>
            <a:spLocks noGrp="1"/>
          </p:cNvSpPr>
          <p:nvPr>
            <p:ph type="sldNum" sz="quarter" idx="5"/>
          </p:nvPr>
        </p:nvSpPr>
        <p:spPr/>
        <p:txBody>
          <a:bodyPr/>
          <a:lstStyle/>
          <a:p>
            <a:fld id="{9C2EF98E-B6FF-4B4C-B348-1EB5D4EBDBF3}" type="slidenum">
              <a:rPr lang="en-US" smtClean="0"/>
              <a:t>196</a:t>
            </a:fld>
            <a:endParaRPr lang="en-US"/>
          </a:p>
        </p:txBody>
      </p:sp>
    </p:spTree>
    <p:extLst>
      <p:ext uri="{BB962C8B-B14F-4D97-AF65-F5344CB8AC3E}">
        <p14:creationId xmlns:p14="http://schemas.microsoft.com/office/powerpoint/2010/main" val="3847101458"/>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E0F1A-EACA-23F0-8AEB-83E6C5D948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347A9-6803-ADAE-1EEB-E3BED0815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4039D5-9F4B-1D12-A7C7-B7718468E9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0D8E1E6-6BF7-EDC7-5683-E14DF151171B}"/>
              </a:ext>
            </a:extLst>
          </p:cNvPr>
          <p:cNvSpPr>
            <a:spLocks noGrp="1"/>
          </p:cNvSpPr>
          <p:nvPr>
            <p:ph type="sldNum" sz="quarter" idx="5"/>
          </p:nvPr>
        </p:nvSpPr>
        <p:spPr/>
        <p:txBody>
          <a:bodyPr/>
          <a:lstStyle/>
          <a:p>
            <a:fld id="{9C2EF98E-B6FF-4B4C-B348-1EB5D4EBDBF3}" type="slidenum">
              <a:rPr lang="en-US" smtClean="0"/>
              <a:t>197</a:t>
            </a:fld>
            <a:endParaRPr lang="en-US"/>
          </a:p>
        </p:txBody>
      </p:sp>
    </p:spTree>
    <p:extLst>
      <p:ext uri="{BB962C8B-B14F-4D97-AF65-F5344CB8AC3E}">
        <p14:creationId xmlns:p14="http://schemas.microsoft.com/office/powerpoint/2010/main" val="1705838610"/>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0C0B5-1925-5A5D-C56C-B4E4C393E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C3F7A-6FFF-56D6-C531-855B90BD4A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20844B-084B-81AE-409D-58E759C941B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794E5DA-D016-F917-1C18-1F1B5DD1CA44}"/>
              </a:ext>
            </a:extLst>
          </p:cNvPr>
          <p:cNvSpPr>
            <a:spLocks noGrp="1"/>
          </p:cNvSpPr>
          <p:nvPr>
            <p:ph type="sldNum" sz="quarter" idx="5"/>
          </p:nvPr>
        </p:nvSpPr>
        <p:spPr/>
        <p:txBody>
          <a:bodyPr/>
          <a:lstStyle/>
          <a:p>
            <a:fld id="{9C2EF98E-B6FF-4B4C-B348-1EB5D4EBDBF3}" type="slidenum">
              <a:rPr lang="en-US" smtClean="0"/>
              <a:t>198</a:t>
            </a:fld>
            <a:endParaRPr lang="en-US"/>
          </a:p>
        </p:txBody>
      </p:sp>
    </p:spTree>
    <p:extLst>
      <p:ext uri="{BB962C8B-B14F-4D97-AF65-F5344CB8AC3E}">
        <p14:creationId xmlns:p14="http://schemas.microsoft.com/office/powerpoint/2010/main" val="4001795121"/>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D6012-CDCD-707B-4365-B39174FC9A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B4D674-DE94-58D4-B814-E3B5E92C82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DA080D-CD9C-90EA-24B9-90AE959F93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7AACD6-DA12-EBDA-D386-C6D05F71859E}"/>
              </a:ext>
            </a:extLst>
          </p:cNvPr>
          <p:cNvSpPr>
            <a:spLocks noGrp="1"/>
          </p:cNvSpPr>
          <p:nvPr>
            <p:ph type="sldNum" sz="quarter" idx="5"/>
          </p:nvPr>
        </p:nvSpPr>
        <p:spPr/>
        <p:txBody>
          <a:bodyPr/>
          <a:lstStyle/>
          <a:p>
            <a:fld id="{9C2EF98E-B6FF-4B4C-B348-1EB5D4EBDBF3}" type="slidenum">
              <a:rPr lang="en-US" smtClean="0"/>
              <a:t>199</a:t>
            </a:fld>
            <a:endParaRPr lang="en-US"/>
          </a:p>
        </p:txBody>
      </p:sp>
    </p:spTree>
    <p:extLst>
      <p:ext uri="{BB962C8B-B14F-4D97-AF65-F5344CB8AC3E}">
        <p14:creationId xmlns:p14="http://schemas.microsoft.com/office/powerpoint/2010/main" val="292020810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84EEF-5D16-3A03-E5E1-B833F2E421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AFC70D-B280-9D15-B49C-C3B050D362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5D0471-AE9A-4890-8371-ECAE31E9280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94DC0EA-9656-360B-EA2F-01F722FB9CFA}"/>
              </a:ext>
            </a:extLst>
          </p:cNvPr>
          <p:cNvSpPr>
            <a:spLocks noGrp="1"/>
          </p:cNvSpPr>
          <p:nvPr>
            <p:ph type="sldNum" sz="quarter" idx="5"/>
          </p:nvPr>
        </p:nvSpPr>
        <p:spPr/>
        <p:txBody>
          <a:bodyPr/>
          <a:lstStyle/>
          <a:p>
            <a:fld id="{9C2EF98E-B6FF-4B4C-B348-1EB5D4EBDBF3}" type="slidenum">
              <a:rPr lang="en-US" smtClean="0"/>
              <a:t>200</a:t>
            </a:fld>
            <a:endParaRPr lang="en-US"/>
          </a:p>
        </p:txBody>
      </p:sp>
    </p:spTree>
    <p:extLst>
      <p:ext uri="{BB962C8B-B14F-4D97-AF65-F5344CB8AC3E}">
        <p14:creationId xmlns:p14="http://schemas.microsoft.com/office/powerpoint/2010/main" val="4029100831"/>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12A5B-B5AB-B3BC-C160-2ACBA9F3A6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07A7CA-5B96-14CC-110E-6690958567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2E5138-C7E9-A095-8D09-42DB0155FD5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0553FC-E66E-2689-DB26-11BC7B382F67}"/>
              </a:ext>
            </a:extLst>
          </p:cNvPr>
          <p:cNvSpPr>
            <a:spLocks noGrp="1"/>
          </p:cNvSpPr>
          <p:nvPr>
            <p:ph type="sldNum" sz="quarter" idx="5"/>
          </p:nvPr>
        </p:nvSpPr>
        <p:spPr/>
        <p:txBody>
          <a:bodyPr/>
          <a:lstStyle/>
          <a:p>
            <a:fld id="{9C2EF98E-B6FF-4B4C-B348-1EB5D4EBDBF3}" type="slidenum">
              <a:rPr lang="en-US" smtClean="0"/>
              <a:t>201</a:t>
            </a:fld>
            <a:endParaRPr lang="en-US"/>
          </a:p>
        </p:txBody>
      </p:sp>
    </p:spTree>
    <p:extLst>
      <p:ext uri="{BB962C8B-B14F-4D97-AF65-F5344CB8AC3E}">
        <p14:creationId xmlns:p14="http://schemas.microsoft.com/office/powerpoint/2010/main" val="1875564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2F1279-6CE4-4169-83D3-4483097B6907}" type="slidenum">
              <a:rPr lang="en-US" smtClean="0"/>
              <a:t>2</a:t>
            </a:fld>
            <a:endParaRPr lang="en-US"/>
          </a:p>
        </p:txBody>
      </p:sp>
    </p:spTree>
    <p:extLst>
      <p:ext uri="{BB962C8B-B14F-4D97-AF65-F5344CB8AC3E}">
        <p14:creationId xmlns:p14="http://schemas.microsoft.com/office/powerpoint/2010/main" val="2479010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33CF9-7F1A-2998-B3B6-78BAE7E4E8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6338D6-F62C-C233-9509-624D621B4C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171EE-2517-AA61-FD77-9E847B317FA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04B1769-DBA0-E7D4-15E3-AA46FB150317}"/>
              </a:ext>
            </a:extLst>
          </p:cNvPr>
          <p:cNvSpPr>
            <a:spLocks noGrp="1"/>
          </p:cNvSpPr>
          <p:nvPr>
            <p:ph type="sldNum" sz="quarter" idx="5"/>
          </p:nvPr>
        </p:nvSpPr>
        <p:spPr/>
        <p:txBody>
          <a:bodyPr/>
          <a:lstStyle/>
          <a:p>
            <a:fld id="{9C2EF98E-B6FF-4B4C-B348-1EB5D4EBDBF3}" type="slidenum">
              <a:rPr lang="en-US" smtClean="0"/>
              <a:t>20</a:t>
            </a:fld>
            <a:endParaRPr lang="en-US"/>
          </a:p>
        </p:txBody>
      </p:sp>
    </p:spTree>
    <p:extLst>
      <p:ext uri="{BB962C8B-B14F-4D97-AF65-F5344CB8AC3E}">
        <p14:creationId xmlns:p14="http://schemas.microsoft.com/office/powerpoint/2010/main" val="955946286"/>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964C4-0201-DA76-F45A-3D01F58AF5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9E837C-A903-195E-64E1-24C21395E9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D1D4D8-8F19-28A4-DFC4-47EA677F376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D0C993D-AF67-4CF6-9D90-4B44766A7107}"/>
              </a:ext>
            </a:extLst>
          </p:cNvPr>
          <p:cNvSpPr>
            <a:spLocks noGrp="1"/>
          </p:cNvSpPr>
          <p:nvPr>
            <p:ph type="sldNum" sz="quarter" idx="5"/>
          </p:nvPr>
        </p:nvSpPr>
        <p:spPr/>
        <p:txBody>
          <a:bodyPr/>
          <a:lstStyle/>
          <a:p>
            <a:fld id="{9C2EF98E-B6FF-4B4C-B348-1EB5D4EBDBF3}" type="slidenum">
              <a:rPr lang="en-US" smtClean="0"/>
              <a:t>202</a:t>
            </a:fld>
            <a:endParaRPr lang="en-US"/>
          </a:p>
        </p:txBody>
      </p:sp>
    </p:spTree>
    <p:extLst>
      <p:ext uri="{BB962C8B-B14F-4D97-AF65-F5344CB8AC3E}">
        <p14:creationId xmlns:p14="http://schemas.microsoft.com/office/powerpoint/2010/main" val="3559198905"/>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E4DC4-7F2A-CADB-D79B-B8486BD152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188912-1D85-F07F-0426-D25BBE6F48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FE257C-81FD-E007-F82B-1AA0A9514A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83D13C-A4BE-DE17-758D-425315445DDE}"/>
              </a:ext>
            </a:extLst>
          </p:cNvPr>
          <p:cNvSpPr>
            <a:spLocks noGrp="1"/>
          </p:cNvSpPr>
          <p:nvPr>
            <p:ph type="sldNum" sz="quarter" idx="5"/>
          </p:nvPr>
        </p:nvSpPr>
        <p:spPr/>
        <p:txBody>
          <a:bodyPr/>
          <a:lstStyle/>
          <a:p>
            <a:fld id="{9C2EF98E-B6FF-4B4C-B348-1EB5D4EBDBF3}" type="slidenum">
              <a:rPr lang="en-US" smtClean="0"/>
              <a:t>203</a:t>
            </a:fld>
            <a:endParaRPr lang="en-US"/>
          </a:p>
        </p:txBody>
      </p:sp>
    </p:spTree>
    <p:extLst>
      <p:ext uri="{BB962C8B-B14F-4D97-AF65-F5344CB8AC3E}">
        <p14:creationId xmlns:p14="http://schemas.microsoft.com/office/powerpoint/2010/main" val="285854370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28A0A-F27F-B04F-2333-12C77EEFF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B9264A-8419-98F3-6907-43BF858D05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DD2F82-BE30-B59F-F78F-68D081F9AE7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9CCB149-5E9F-FEB3-4DA2-13DACF4D0D09}"/>
              </a:ext>
            </a:extLst>
          </p:cNvPr>
          <p:cNvSpPr>
            <a:spLocks noGrp="1"/>
          </p:cNvSpPr>
          <p:nvPr>
            <p:ph type="sldNum" sz="quarter" idx="5"/>
          </p:nvPr>
        </p:nvSpPr>
        <p:spPr/>
        <p:txBody>
          <a:bodyPr/>
          <a:lstStyle/>
          <a:p>
            <a:fld id="{9C2EF98E-B6FF-4B4C-B348-1EB5D4EBDBF3}" type="slidenum">
              <a:rPr lang="en-US" smtClean="0"/>
              <a:t>204</a:t>
            </a:fld>
            <a:endParaRPr lang="en-US"/>
          </a:p>
        </p:txBody>
      </p:sp>
    </p:spTree>
    <p:extLst>
      <p:ext uri="{BB962C8B-B14F-4D97-AF65-F5344CB8AC3E}">
        <p14:creationId xmlns:p14="http://schemas.microsoft.com/office/powerpoint/2010/main" val="2854061767"/>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70BC5-8D17-13A6-0ED8-98DA91853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EF9176-8B9D-026B-EB6C-2F0DC56D4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6504F4-D74B-FA89-917C-2D94E72026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64BBEA-DC55-104C-02B6-A5B0D06477DE}"/>
              </a:ext>
            </a:extLst>
          </p:cNvPr>
          <p:cNvSpPr>
            <a:spLocks noGrp="1"/>
          </p:cNvSpPr>
          <p:nvPr>
            <p:ph type="sldNum" sz="quarter" idx="5"/>
          </p:nvPr>
        </p:nvSpPr>
        <p:spPr/>
        <p:txBody>
          <a:bodyPr/>
          <a:lstStyle/>
          <a:p>
            <a:fld id="{9C2EF98E-B6FF-4B4C-B348-1EB5D4EBDBF3}" type="slidenum">
              <a:rPr lang="en-US" smtClean="0"/>
              <a:t>205</a:t>
            </a:fld>
            <a:endParaRPr lang="en-US"/>
          </a:p>
        </p:txBody>
      </p:sp>
    </p:spTree>
    <p:extLst>
      <p:ext uri="{BB962C8B-B14F-4D97-AF65-F5344CB8AC3E}">
        <p14:creationId xmlns:p14="http://schemas.microsoft.com/office/powerpoint/2010/main" val="234386861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823A2-CC26-E562-A42C-066A61224C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5853CA-FFE9-27A2-B274-916B0ACB4F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089B84-A19A-BB9F-AF46-CF167A0901B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8A9D676-653C-D3E6-CA52-F8FADC3C082B}"/>
              </a:ext>
            </a:extLst>
          </p:cNvPr>
          <p:cNvSpPr>
            <a:spLocks noGrp="1"/>
          </p:cNvSpPr>
          <p:nvPr>
            <p:ph type="sldNum" sz="quarter" idx="5"/>
          </p:nvPr>
        </p:nvSpPr>
        <p:spPr/>
        <p:txBody>
          <a:bodyPr/>
          <a:lstStyle/>
          <a:p>
            <a:fld id="{9C2EF98E-B6FF-4B4C-B348-1EB5D4EBDBF3}" type="slidenum">
              <a:rPr lang="en-US" smtClean="0"/>
              <a:t>206</a:t>
            </a:fld>
            <a:endParaRPr lang="en-US"/>
          </a:p>
        </p:txBody>
      </p:sp>
    </p:spTree>
    <p:extLst>
      <p:ext uri="{BB962C8B-B14F-4D97-AF65-F5344CB8AC3E}">
        <p14:creationId xmlns:p14="http://schemas.microsoft.com/office/powerpoint/2010/main" val="3311348948"/>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C0415-1B02-8CF8-9FE8-4CBA43CCA1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1735B-28D2-D44E-BE6F-139A0126C2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0B0906-2BD6-50F7-120E-2AC6DA7CD9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CB56DD9-D893-F27F-9B5F-BAA5396AF3AA}"/>
              </a:ext>
            </a:extLst>
          </p:cNvPr>
          <p:cNvSpPr>
            <a:spLocks noGrp="1"/>
          </p:cNvSpPr>
          <p:nvPr>
            <p:ph type="sldNum" sz="quarter" idx="5"/>
          </p:nvPr>
        </p:nvSpPr>
        <p:spPr/>
        <p:txBody>
          <a:bodyPr/>
          <a:lstStyle/>
          <a:p>
            <a:fld id="{9C2EF98E-B6FF-4B4C-B348-1EB5D4EBDBF3}" type="slidenum">
              <a:rPr lang="en-US" smtClean="0"/>
              <a:t>207</a:t>
            </a:fld>
            <a:endParaRPr lang="en-US"/>
          </a:p>
        </p:txBody>
      </p:sp>
    </p:spTree>
    <p:extLst>
      <p:ext uri="{BB962C8B-B14F-4D97-AF65-F5344CB8AC3E}">
        <p14:creationId xmlns:p14="http://schemas.microsoft.com/office/powerpoint/2010/main" val="2489937101"/>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F0F9D-CF2D-FED2-210F-829629724C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156C7B-20E7-D54B-F7F5-DBD5D30B04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FA13CB-702B-0F1A-D95A-6F30D693FF1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4EE5F6A-1A15-D0FA-6597-738537F63630}"/>
              </a:ext>
            </a:extLst>
          </p:cNvPr>
          <p:cNvSpPr>
            <a:spLocks noGrp="1"/>
          </p:cNvSpPr>
          <p:nvPr>
            <p:ph type="sldNum" sz="quarter" idx="5"/>
          </p:nvPr>
        </p:nvSpPr>
        <p:spPr/>
        <p:txBody>
          <a:bodyPr/>
          <a:lstStyle/>
          <a:p>
            <a:fld id="{9C2EF98E-B6FF-4B4C-B348-1EB5D4EBDBF3}" type="slidenum">
              <a:rPr lang="en-US" smtClean="0"/>
              <a:t>208</a:t>
            </a:fld>
            <a:endParaRPr lang="en-US"/>
          </a:p>
        </p:txBody>
      </p:sp>
    </p:spTree>
    <p:extLst>
      <p:ext uri="{BB962C8B-B14F-4D97-AF65-F5344CB8AC3E}">
        <p14:creationId xmlns:p14="http://schemas.microsoft.com/office/powerpoint/2010/main" val="3878588989"/>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8F229-4380-00A2-4AF7-F03ADA5F27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C0BE80-77CA-230A-9D65-AB76BA418F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A89C6-29DD-DDB7-4953-E0FCDBCFDD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5152F38-111C-D2B9-B4CD-D8FCC5469C71}"/>
              </a:ext>
            </a:extLst>
          </p:cNvPr>
          <p:cNvSpPr>
            <a:spLocks noGrp="1"/>
          </p:cNvSpPr>
          <p:nvPr>
            <p:ph type="sldNum" sz="quarter" idx="5"/>
          </p:nvPr>
        </p:nvSpPr>
        <p:spPr/>
        <p:txBody>
          <a:bodyPr/>
          <a:lstStyle/>
          <a:p>
            <a:fld id="{9C2EF98E-B6FF-4B4C-B348-1EB5D4EBDBF3}" type="slidenum">
              <a:rPr lang="en-US" smtClean="0"/>
              <a:t>209</a:t>
            </a:fld>
            <a:endParaRPr lang="en-US"/>
          </a:p>
        </p:txBody>
      </p:sp>
    </p:spTree>
    <p:extLst>
      <p:ext uri="{BB962C8B-B14F-4D97-AF65-F5344CB8AC3E}">
        <p14:creationId xmlns:p14="http://schemas.microsoft.com/office/powerpoint/2010/main" val="19629633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66ECF-F07B-9ED1-BF04-240B14860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B520EA-794C-25DC-0E81-44C6CC74BE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02DEB6-7727-1E46-EBCD-9A145DF2CEB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BCFA8B6-2BF5-2E44-E13D-422E56B1FBEF}"/>
              </a:ext>
            </a:extLst>
          </p:cNvPr>
          <p:cNvSpPr>
            <a:spLocks noGrp="1"/>
          </p:cNvSpPr>
          <p:nvPr>
            <p:ph type="sldNum" sz="quarter" idx="5"/>
          </p:nvPr>
        </p:nvSpPr>
        <p:spPr/>
        <p:txBody>
          <a:bodyPr/>
          <a:lstStyle/>
          <a:p>
            <a:fld id="{9C2EF98E-B6FF-4B4C-B348-1EB5D4EBDBF3}" type="slidenum">
              <a:rPr lang="en-US" smtClean="0"/>
              <a:t>210</a:t>
            </a:fld>
            <a:endParaRPr lang="en-US"/>
          </a:p>
        </p:txBody>
      </p:sp>
    </p:spTree>
    <p:extLst>
      <p:ext uri="{BB962C8B-B14F-4D97-AF65-F5344CB8AC3E}">
        <p14:creationId xmlns:p14="http://schemas.microsoft.com/office/powerpoint/2010/main" val="3489293751"/>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7742F-71B1-6785-4851-7A13E9288A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0718B-0E99-6F0B-4B71-E363A32234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8608EB-1171-3027-303F-C8134444FD0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52C05DC-8E23-B955-4A12-B430F08129E9}"/>
              </a:ext>
            </a:extLst>
          </p:cNvPr>
          <p:cNvSpPr>
            <a:spLocks noGrp="1"/>
          </p:cNvSpPr>
          <p:nvPr>
            <p:ph type="sldNum" sz="quarter" idx="5"/>
          </p:nvPr>
        </p:nvSpPr>
        <p:spPr/>
        <p:txBody>
          <a:bodyPr/>
          <a:lstStyle/>
          <a:p>
            <a:fld id="{652F1279-6CE4-4169-83D3-4483097B6907}" type="slidenum">
              <a:rPr lang="en-US" smtClean="0"/>
              <a:t>212</a:t>
            </a:fld>
            <a:endParaRPr lang="en-US"/>
          </a:p>
        </p:txBody>
      </p:sp>
    </p:spTree>
    <p:extLst>
      <p:ext uri="{BB962C8B-B14F-4D97-AF65-F5344CB8AC3E}">
        <p14:creationId xmlns:p14="http://schemas.microsoft.com/office/powerpoint/2010/main" val="3950281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A24B3-C8B2-F50B-E8D9-2711E36BDD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3C4DCD-974B-E15A-EE59-58570886A3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F417FA-E55E-0E28-26B9-EE75CF2BBE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E0C19B2-DEA1-BFB3-EB82-FB35E6B0303E}"/>
              </a:ext>
            </a:extLst>
          </p:cNvPr>
          <p:cNvSpPr>
            <a:spLocks noGrp="1"/>
          </p:cNvSpPr>
          <p:nvPr>
            <p:ph type="sldNum" sz="quarter" idx="5"/>
          </p:nvPr>
        </p:nvSpPr>
        <p:spPr/>
        <p:txBody>
          <a:bodyPr/>
          <a:lstStyle/>
          <a:p>
            <a:fld id="{9C2EF98E-B6FF-4B4C-B348-1EB5D4EBDBF3}" type="slidenum">
              <a:rPr lang="en-US" smtClean="0"/>
              <a:t>21</a:t>
            </a:fld>
            <a:endParaRPr lang="en-US"/>
          </a:p>
        </p:txBody>
      </p:sp>
    </p:spTree>
    <p:extLst>
      <p:ext uri="{BB962C8B-B14F-4D97-AF65-F5344CB8AC3E}">
        <p14:creationId xmlns:p14="http://schemas.microsoft.com/office/powerpoint/2010/main" val="220785349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48D84-49E2-25DE-C816-2616C4C393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64EBEF-52A6-725A-AA19-AC2591F856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4D3572-240F-1ACC-CF61-232A4DE4EB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318B4A-9780-E737-DB5A-71EE0F564988}"/>
              </a:ext>
            </a:extLst>
          </p:cNvPr>
          <p:cNvSpPr>
            <a:spLocks noGrp="1"/>
          </p:cNvSpPr>
          <p:nvPr>
            <p:ph type="sldNum" sz="quarter" idx="5"/>
          </p:nvPr>
        </p:nvSpPr>
        <p:spPr/>
        <p:txBody>
          <a:bodyPr/>
          <a:lstStyle/>
          <a:p>
            <a:fld id="{9C2EF98E-B6FF-4B4C-B348-1EB5D4EBDBF3}" type="slidenum">
              <a:rPr lang="en-US" smtClean="0"/>
              <a:t>213</a:t>
            </a:fld>
            <a:endParaRPr lang="en-US"/>
          </a:p>
        </p:txBody>
      </p:sp>
    </p:spTree>
    <p:extLst>
      <p:ext uri="{BB962C8B-B14F-4D97-AF65-F5344CB8AC3E}">
        <p14:creationId xmlns:p14="http://schemas.microsoft.com/office/powerpoint/2010/main" val="758287898"/>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66A4D-52E3-8FBC-4608-A453E59356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EDDB32-3663-DDA3-D440-98A7ABC73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4BD953-87DB-9738-A0C1-366E140E7F9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DA89576-F03D-DBD4-D800-CABFF496CB25}"/>
              </a:ext>
            </a:extLst>
          </p:cNvPr>
          <p:cNvSpPr>
            <a:spLocks noGrp="1"/>
          </p:cNvSpPr>
          <p:nvPr>
            <p:ph type="sldNum" sz="quarter" idx="5"/>
          </p:nvPr>
        </p:nvSpPr>
        <p:spPr/>
        <p:txBody>
          <a:bodyPr/>
          <a:lstStyle/>
          <a:p>
            <a:fld id="{9C2EF98E-B6FF-4B4C-B348-1EB5D4EBDBF3}" type="slidenum">
              <a:rPr lang="en-US" smtClean="0"/>
              <a:t>214</a:t>
            </a:fld>
            <a:endParaRPr lang="en-US"/>
          </a:p>
        </p:txBody>
      </p:sp>
    </p:spTree>
    <p:extLst>
      <p:ext uri="{BB962C8B-B14F-4D97-AF65-F5344CB8AC3E}">
        <p14:creationId xmlns:p14="http://schemas.microsoft.com/office/powerpoint/2010/main" val="448498893"/>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A6ECD-F1E1-97D8-1687-0B2A9616E7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2D1D6-62DE-C489-D2AC-FA9AEF3F72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ED9E54-76EC-DC25-C495-B367D9EB8C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2A6CBB-400E-5FCC-C329-D25EC66B1B0C}"/>
              </a:ext>
            </a:extLst>
          </p:cNvPr>
          <p:cNvSpPr>
            <a:spLocks noGrp="1"/>
          </p:cNvSpPr>
          <p:nvPr>
            <p:ph type="sldNum" sz="quarter" idx="5"/>
          </p:nvPr>
        </p:nvSpPr>
        <p:spPr/>
        <p:txBody>
          <a:bodyPr/>
          <a:lstStyle/>
          <a:p>
            <a:fld id="{9C2EF98E-B6FF-4B4C-B348-1EB5D4EBDBF3}" type="slidenum">
              <a:rPr lang="en-US" smtClean="0"/>
              <a:t>215</a:t>
            </a:fld>
            <a:endParaRPr lang="en-US"/>
          </a:p>
        </p:txBody>
      </p:sp>
    </p:spTree>
    <p:extLst>
      <p:ext uri="{BB962C8B-B14F-4D97-AF65-F5344CB8AC3E}">
        <p14:creationId xmlns:p14="http://schemas.microsoft.com/office/powerpoint/2010/main" val="3204336232"/>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BD90E-C01F-D484-EA4D-C240A6A47D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444EAD-61C8-5705-6171-720368E978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1517B7-C1F3-F8E6-22D8-7453420B06C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DDEC851-4500-07FF-4565-D8A69908990B}"/>
              </a:ext>
            </a:extLst>
          </p:cNvPr>
          <p:cNvSpPr>
            <a:spLocks noGrp="1"/>
          </p:cNvSpPr>
          <p:nvPr>
            <p:ph type="sldNum" sz="quarter" idx="5"/>
          </p:nvPr>
        </p:nvSpPr>
        <p:spPr/>
        <p:txBody>
          <a:bodyPr/>
          <a:lstStyle/>
          <a:p>
            <a:fld id="{9C2EF98E-B6FF-4B4C-B348-1EB5D4EBDBF3}" type="slidenum">
              <a:rPr lang="en-US" smtClean="0"/>
              <a:t>216</a:t>
            </a:fld>
            <a:endParaRPr lang="en-US"/>
          </a:p>
        </p:txBody>
      </p:sp>
    </p:spTree>
    <p:extLst>
      <p:ext uri="{BB962C8B-B14F-4D97-AF65-F5344CB8AC3E}">
        <p14:creationId xmlns:p14="http://schemas.microsoft.com/office/powerpoint/2010/main" val="1230577603"/>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6E4AB-CDD4-0112-4F62-9AD8503E3B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249770-1E66-E6D9-527B-B5C52D734D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E2660D-F28E-F1A3-B39D-E63074D905D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A33612-307D-3903-BCAE-0BEE574B1776}"/>
              </a:ext>
            </a:extLst>
          </p:cNvPr>
          <p:cNvSpPr>
            <a:spLocks noGrp="1"/>
          </p:cNvSpPr>
          <p:nvPr>
            <p:ph type="sldNum" sz="quarter" idx="5"/>
          </p:nvPr>
        </p:nvSpPr>
        <p:spPr/>
        <p:txBody>
          <a:bodyPr/>
          <a:lstStyle/>
          <a:p>
            <a:fld id="{9C2EF98E-B6FF-4B4C-B348-1EB5D4EBDBF3}" type="slidenum">
              <a:rPr lang="en-US" smtClean="0"/>
              <a:t>217</a:t>
            </a:fld>
            <a:endParaRPr lang="en-US"/>
          </a:p>
        </p:txBody>
      </p:sp>
    </p:spTree>
    <p:extLst>
      <p:ext uri="{BB962C8B-B14F-4D97-AF65-F5344CB8AC3E}">
        <p14:creationId xmlns:p14="http://schemas.microsoft.com/office/powerpoint/2010/main" val="2567134037"/>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7A552-DC2F-E071-5E46-6A8D0F8E8C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756FD-8F4F-FEAD-6945-BA01FFC307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F90E81-D44B-81DF-BEFD-43FBCEED955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C33AFAB-9B58-94D7-84D1-99F3CB03EC76}"/>
              </a:ext>
            </a:extLst>
          </p:cNvPr>
          <p:cNvSpPr>
            <a:spLocks noGrp="1"/>
          </p:cNvSpPr>
          <p:nvPr>
            <p:ph type="sldNum" sz="quarter" idx="5"/>
          </p:nvPr>
        </p:nvSpPr>
        <p:spPr/>
        <p:txBody>
          <a:bodyPr/>
          <a:lstStyle/>
          <a:p>
            <a:fld id="{9C2EF98E-B6FF-4B4C-B348-1EB5D4EBDBF3}" type="slidenum">
              <a:rPr lang="en-US" smtClean="0"/>
              <a:t>218</a:t>
            </a:fld>
            <a:endParaRPr lang="en-US"/>
          </a:p>
        </p:txBody>
      </p:sp>
    </p:spTree>
    <p:extLst>
      <p:ext uri="{BB962C8B-B14F-4D97-AF65-F5344CB8AC3E}">
        <p14:creationId xmlns:p14="http://schemas.microsoft.com/office/powerpoint/2010/main" val="3354966426"/>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CAE7E-76F5-74A1-5D0E-3E317B7001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AE08-0CC6-1779-D2E1-6CC3F43B7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9056B1-9A3E-0098-65AD-83CFDA18042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20C06E5-BE1B-C657-B981-FADB97FFFCA4}"/>
              </a:ext>
            </a:extLst>
          </p:cNvPr>
          <p:cNvSpPr>
            <a:spLocks noGrp="1"/>
          </p:cNvSpPr>
          <p:nvPr>
            <p:ph type="sldNum" sz="quarter" idx="5"/>
          </p:nvPr>
        </p:nvSpPr>
        <p:spPr/>
        <p:txBody>
          <a:bodyPr/>
          <a:lstStyle/>
          <a:p>
            <a:fld id="{9C2EF98E-B6FF-4B4C-B348-1EB5D4EBDBF3}" type="slidenum">
              <a:rPr lang="en-US" smtClean="0"/>
              <a:t>219</a:t>
            </a:fld>
            <a:endParaRPr lang="en-US"/>
          </a:p>
        </p:txBody>
      </p:sp>
    </p:spTree>
    <p:extLst>
      <p:ext uri="{BB962C8B-B14F-4D97-AF65-F5344CB8AC3E}">
        <p14:creationId xmlns:p14="http://schemas.microsoft.com/office/powerpoint/2010/main" val="170781652"/>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281FF-247A-CFAE-1D2F-66207AB34A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ADDF28-A427-4800-1130-02F3B1698D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2C22C1-BDB2-5E8B-60DF-6B2BC92A06D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D1074A1-3C2B-EE61-AC03-3D12242041E5}"/>
              </a:ext>
            </a:extLst>
          </p:cNvPr>
          <p:cNvSpPr>
            <a:spLocks noGrp="1"/>
          </p:cNvSpPr>
          <p:nvPr>
            <p:ph type="sldNum" sz="quarter" idx="5"/>
          </p:nvPr>
        </p:nvSpPr>
        <p:spPr/>
        <p:txBody>
          <a:bodyPr/>
          <a:lstStyle/>
          <a:p>
            <a:fld id="{9C2EF98E-B6FF-4B4C-B348-1EB5D4EBDBF3}" type="slidenum">
              <a:rPr lang="en-US" smtClean="0"/>
              <a:t>220</a:t>
            </a:fld>
            <a:endParaRPr lang="en-US"/>
          </a:p>
        </p:txBody>
      </p:sp>
    </p:spTree>
    <p:extLst>
      <p:ext uri="{BB962C8B-B14F-4D97-AF65-F5344CB8AC3E}">
        <p14:creationId xmlns:p14="http://schemas.microsoft.com/office/powerpoint/2010/main" val="2786471622"/>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9A653-2553-BE1A-C95E-80D9E9C5F6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3DD0E4-F1FD-AC14-CC88-736D2CCEF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898113-E8A9-87B2-4DB2-257DC28194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DC21A9-B310-705C-7738-3107FD0C5C0D}"/>
              </a:ext>
            </a:extLst>
          </p:cNvPr>
          <p:cNvSpPr>
            <a:spLocks noGrp="1"/>
          </p:cNvSpPr>
          <p:nvPr>
            <p:ph type="sldNum" sz="quarter" idx="5"/>
          </p:nvPr>
        </p:nvSpPr>
        <p:spPr/>
        <p:txBody>
          <a:bodyPr/>
          <a:lstStyle/>
          <a:p>
            <a:fld id="{9C2EF98E-B6FF-4B4C-B348-1EB5D4EBDBF3}" type="slidenum">
              <a:rPr lang="en-US" smtClean="0"/>
              <a:t>221</a:t>
            </a:fld>
            <a:endParaRPr lang="en-US"/>
          </a:p>
        </p:txBody>
      </p:sp>
    </p:spTree>
    <p:extLst>
      <p:ext uri="{BB962C8B-B14F-4D97-AF65-F5344CB8AC3E}">
        <p14:creationId xmlns:p14="http://schemas.microsoft.com/office/powerpoint/2010/main" val="3602046120"/>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24D7A-A64D-DBA8-5EF4-F4F93CFBE7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D6DB1F-18F9-0CB2-95A3-62327D5FBE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8ABBBF-6C10-1522-4207-D08D9A3E1DD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0C40668-E40E-54B4-7D83-7493F1088D38}"/>
              </a:ext>
            </a:extLst>
          </p:cNvPr>
          <p:cNvSpPr>
            <a:spLocks noGrp="1"/>
          </p:cNvSpPr>
          <p:nvPr>
            <p:ph type="sldNum" sz="quarter" idx="5"/>
          </p:nvPr>
        </p:nvSpPr>
        <p:spPr/>
        <p:txBody>
          <a:bodyPr/>
          <a:lstStyle/>
          <a:p>
            <a:fld id="{9C2EF98E-B6FF-4B4C-B348-1EB5D4EBDBF3}" type="slidenum">
              <a:rPr lang="en-US" smtClean="0"/>
              <a:t>222</a:t>
            </a:fld>
            <a:endParaRPr lang="en-US"/>
          </a:p>
        </p:txBody>
      </p:sp>
    </p:spTree>
    <p:extLst>
      <p:ext uri="{BB962C8B-B14F-4D97-AF65-F5344CB8AC3E}">
        <p14:creationId xmlns:p14="http://schemas.microsoft.com/office/powerpoint/2010/main" val="3282120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ABD3C-4F21-AEF2-2963-CEFED7E8D5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BDAE5-6ED7-B2A9-5DCB-73A8E6F2D3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E42F53-C33C-CD49-210A-EF594585E17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EC0BFC2-2067-844F-9609-EA6C105E69A6}"/>
              </a:ext>
            </a:extLst>
          </p:cNvPr>
          <p:cNvSpPr>
            <a:spLocks noGrp="1"/>
          </p:cNvSpPr>
          <p:nvPr>
            <p:ph type="sldNum" sz="quarter" idx="5"/>
          </p:nvPr>
        </p:nvSpPr>
        <p:spPr/>
        <p:txBody>
          <a:bodyPr/>
          <a:lstStyle/>
          <a:p>
            <a:fld id="{9C2EF98E-B6FF-4B4C-B348-1EB5D4EBDBF3}" type="slidenum">
              <a:rPr lang="en-US" smtClean="0"/>
              <a:t>22</a:t>
            </a:fld>
            <a:endParaRPr lang="en-US"/>
          </a:p>
        </p:txBody>
      </p:sp>
    </p:spTree>
    <p:extLst>
      <p:ext uri="{BB962C8B-B14F-4D97-AF65-F5344CB8AC3E}">
        <p14:creationId xmlns:p14="http://schemas.microsoft.com/office/powerpoint/2010/main" val="2141219234"/>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86678-82D3-A019-271D-79829E95AB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64D1E7-A7BD-6EB6-68E0-C9EDA95B1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3AF9D6-DED9-CB5B-F8CB-6889403DEE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44309D-1FC5-7A76-0B7B-0645BFBF02C6}"/>
              </a:ext>
            </a:extLst>
          </p:cNvPr>
          <p:cNvSpPr>
            <a:spLocks noGrp="1"/>
          </p:cNvSpPr>
          <p:nvPr>
            <p:ph type="sldNum" sz="quarter" idx="5"/>
          </p:nvPr>
        </p:nvSpPr>
        <p:spPr/>
        <p:txBody>
          <a:bodyPr/>
          <a:lstStyle/>
          <a:p>
            <a:fld id="{9C2EF98E-B6FF-4B4C-B348-1EB5D4EBDBF3}" type="slidenum">
              <a:rPr lang="en-US" smtClean="0"/>
              <a:t>223</a:t>
            </a:fld>
            <a:endParaRPr lang="en-US"/>
          </a:p>
        </p:txBody>
      </p:sp>
    </p:spTree>
    <p:extLst>
      <p:ext uri="{BB962C8B-B14F-4D97-AF65-F5344CB8AC3E}">
        <p14:creationId xmlns:p14="http://schemas.microsoft.com/office/powerpoint/2010/main" val="115629337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88DE5-F212-5073-8CC7-0512CF3030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8105FB-B96D-F2D5-AE2C-525749FA60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7E7A31-D257-4A40-48A8-CFF5710FD59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165A305-EF3B-ABDF-C984-F103ABCD5F58}"/>
              </a:ext>
            </a:extLst>
          </p:cNvPr>
          <p:cNvSpPr>
            <a:spLocks noGrp="1"/>
          </p:cNvSpPr>
          <p:nvPr>
            <p:ph type="sldNum" sz="quarter" idx="5"/>
          </p:nvPr>
        </p:nvSpPr>
        <p:spPr/>
        <p:txBody>
          <a:bodyPr/>
          <a:lstStyle/>
          <a:p>
            <a:fld id="{9C2EF98E-B6FF-4B4C-B348-1EB5D4EBDBF3}" type="slidenum">
              <a:rPr lang="en-US" smtClean="0"/>
              <a:t>224</a:t>
            </a:fld>
            <a:endParaRPr lang="en-US"/>
          </a:p>
        </p:txBody>
      </p:sp>
    </p:spTree>
    <p:extLst>
      <p:ext uri="{BB962C8B-B14F-4D97-AF65-F5344CB8AC3E}">
        <p14:creationId xmlns:p14="http://schemas.microsoft.com/office/powerpoint/2010/main" val="3873523561"/>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13EE2-FC67-ADA3-B44B-C48F0B3AF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81D0D1-667E-2F4A-D534-417D4B807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1696BB-EE20-1779-0F8C-BE2A7D58199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760FB2-CA2E-274D-26B3-FC3CE85C50F4}"/>
              </a:ext>
            </a:extLst>
          </p:cNvPr>
          <p:cNvSpPr>
            <a:spLocks noGrp="1"/>
          </p:cNvSpPr>
          <p:nvPr>
            <p:ph type="sldNum" sz="quarter" idx="5"/>
          </p:nvPr>
        </p:nvSpPr>
        <p:spPr/>
        <p:txBody>
          <a:bodyPr/>
          <a:lstStyle/>
          <a:p>
            <a:fld id="{9C2EF98E-B6FF-4B4C-B348-1EB5D4EBDBF3}" type="slidenum">
              <a:rPr lang="en-US" smtClean="0"/>
              <a:t>225</a:t>
            </a:fld>
            <a:endParaRPr lang="en-US"/>
          </a:p>
        </p:txBody>
      </p:sp>
    </p:spTree>
    <p:extLst>
      <p:ext uri="{BB962C8B-B14F-4D97-AF65-F5344CB8AC3E}">
        <p14:creationId xmlns:p14="http://schemas.microsoft.com/office/powerpoint/2010/main" val="303631430"/>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603C2C-3662-83B0-ACB5-67967E6C69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689AE7-8B03-FBE0-8763-859492DF95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871E0-5F1E-0D3E-E697-5907CA9ADA8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7604C1E-61BD-E9F5-F17C-5AFF2A68F598}"/>
              </a:ext>
            </a:extLst>
          </p:cNvPr>
          <p:cNvSpPr>
            <a:spLocks noGrp="1"/>
          </p:cNvSpPr>
          <p:nvPr>
            <p:ph type="sldNum" sz="quarter" idx="5"/>
          </p:nvPr>
        </p:nvSpPr>
        <p:spPr/>
        <p:txBody>
          <a:bodyPr/>
          <a:lstStyle/>
          <a:p>
            <a:fld id="{9C2EF98E-B6FF-4B4C-B348-1EB5D4EBDBF3}" type="slidenum">
              <a:rPr lang="en-US" smtClean="0"/>
              <a:t>226</a:t>
            </a:fld>
            <a:endParaRPr lang="en-US"/>
          </a:p>
        </p:txBody>
      </p:sp>
    </p:spTree>
    <p:extLst>
      <p:ext uri="{BB962C8B-B14F-4D97-AF65-F5344CB8AC3E}">
        <p14:creationId xmlns:p14="http://schemas.microsoft.com/office/powerpoint/2010/main" val="3119288975"/>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E6E64-87B6-5983-B1AF-22BA788515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3A7383-2D04-6931-F5C1-2C13BCF0E1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0E8AB5-0B35-2E10-3091-8324FB135F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86E78F-581F-2A57-1FBF-87DA82B6F77D}"/>
              </a:ext>
            </a:extLst>
          </p:cNvPr>
          <p:cNvSpPr>
            <a:spLocks noGrp="1"/>
          </p:cNvSpPr>
          <p:nvPr>
            <p:ph type="sldNum" sz="quarter" idx="5"/>
          </p:nvPr>
        </p:nvSpPr>
        <p:spPr/>
        <p:txBody>
          <a:bodyPr/>
          <a:lstStyle/>
          <a:p>
            <a:fld id="{9C2EF98E-B6FF-4B4C-B348-1EB5D4EBDBF3}" type="slidenum">
              <a:rPr lang="en-US" smtClean="0"/>
              <a:t>227</a:t>
            </a:fld>
            <a:endParaRPr lang="en-US"/>
          </a:p>
        </p:txBody>
      </p:sp>
    </p:spTree>
    <p:extLst>
      <p:ext uri="{BB962C8B-B14F-4D97-AF65-F5344CB8AC3E}">
        <p14:creationId xmlns:p14="http://schemas.microsoft.com/office/powerpoint/2010/main" val="3102832726"/>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3077C-5B63-F2B9-7DC7-DB18CC1D60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0809B8-82B9-B890-0519-367F142EE9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159186-5F79-4CE4-7590-4A5F97F7DC8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FE1CAC9-CC09-D21C-BE72-D51F33D1298D}"/>
              </a:ext>
            </a:extLst>
          </p:cNvPr>
          <p:cNvSpPr>
            <a:spLocks noGrp="1"/>
          </p:cNvSpPr>
          <p:nvPr>
            <p:ph type="sldNum" sz="quarter" idx="5"/>
          </p:nvPr>
        </p:nvSpPr>
        <p:spPr/>
        <p:txBody>
          <a:bodyPr/>
          <a:lstStyle/>
          <a:p>
            <a:fld id="{9C2EF98E-B6FF-4B4C-B348-1EB5D4EBDBF3}" type="slidenum">
              <a:rPr lang="en-US" smtClean="0"/>
              <a:t>228</a:t>
            </a:fld>
            <a:endParaRPr lang="en-US"/>
          </a:p>
        </p:txBody>
      </p:sp>
    </p:spTree>
    <p:extLst>
      <p:ext uri="{BB962C8B-B14F-4D97-AF65-F5344CB8AC3E}">
        <p14:creationId xmlns:p14="http://schemas.microsoft.com/office/powerpoint/2010/main" val="4029414490"/>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64804-48CA-9FE0-4393-3FF2A83528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70766B-998B-C369-321F-D3920C8C6C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39310-AA58-2DDE-BB92-EA23E7D70E2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A56155-28E7-94B0-265C-DBE38919A794}"/>
              </a:ext>
            </a:extLst>
          </p:cNvPr>
          <p:cNvSpPr>
            <a:spLocks noGrp="1"/>
          </p:cNvSpPr>
          <p:nvPr>
            <p:ph type="sldNum" sz="quarter" idx="5"/>
          </p:nvPr>
        </p:nvSpPr>
        <p:spPr/>
        <p:txBody>
          <a:bodyPr/>
          <a:lstStyle/>
          <a:p>
            <a:fld id="{9C2EF98E-B6FF-4B4C-B348-1EB5D4EBDBF3}" type="slidenum">
              <a:rPr lang="en-US" smtClean="0"/>
              <a:t>229</a:t>
            </a:fld>
            <a:endParaRPr lang="en-US"/>
          </a:p>
        </p:txBody>
      </p:sp>
    </p:spTree>
    <p:extLst>
      <p:ext uri="{BB962C8B-B14F-4D97-AF65-F5344CB8AC3E}">
        <p14:creationId xmlns:p14="http://schemas.microsoft.com/office/powerpoint/2010/main" val="2301089327"/>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F8D4D-0D18-6BFB-21F8-B0E0E5E57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9FD181-D8BF-6F2C-1D83-A759F20BD8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547C4B-4B13-519A-4787-C552A2A8336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AC1A65A-5AC7-D026-2E1D-3B05F05DBA96}"/>
              </a:ext>
            </a:extLst>
          </p:cNvPr>
          <p:cNvSpPr>
            <a:spLocks noGrp="1"/>
          </p:cNvSpPr>
          <p:nvPr>
            <p:ph type="sldNum" sz="quarter" idx="5"/>
          </p:nvPr>
        </p:nvSpPr>
        <p:spPr/>
        <p:txBody>
          <a:bodyPr/>
          <a:lstStyle/>
          <a:p>
            <a:fld id="{9C2EF98E-B6FF-4B4C-B348-1EB5D4EBDBF3}" type="slidenum">
              <a:rPr lang="en-US" smtClean="0"/>
              <a:t>230</a:t>
            </a:fld>
            <a:endParaRPr lang="en-US"/>
          </a:p>
        </p:txBody>
      </p:sp>
    </p:spTree>
    <p:extLst>
      <p:ext uri="{BB962C8B-B14F-4D97-AF65-F5344CB8AC3E}">
        <p14:creationId xmlns:p14="http://schemas.microsoft.com/office/powerpoint/2010/main" val="3362632911"/>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23AE7-471D-BE75-93C6-0F07C38958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3D33D3-5ED2-0587-6EA9-FAAD370305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9334F3-BEA2-5CEA-B852-B681EDFA20E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209CA4-88E3-5073-BA77-7BB18D9E298D}"/>
              </a:ext>
            </a:extLst>
          </p:cNvPr>
          <p:cNvSpPr>
            <a:spLocks noGrp="1"/>
          </p:cNvSpPr>
          <p:nvPr>
            <p:ph type="sldNum" sz="quarter" idx="5"/>
          </p:nvPr>
        </p:nvSpPr>
        <p:spPr/>
        <p:txBody>
          <a:bodyPr/>
          <a:lstStyle/>
          <a:p>
            <a:fld id="{9C2EF98E-B6FF-4B4C-B348-1EB5D4EBDBF3}" type="slidenum">
              <a:rPr lang="en-US" smtClean="0"/>
              <a:t>231</a:t>
            </a:fld>
            <a:endParaRPr lang="en-US"/>
          </a:p>
        </p:txBody>
      </p:sp>
    </p:spTree>
    <p:extLst>
      <p:ext uri="{BB962C8B-B14F-4D97-AF65-F5344CB8AC3E}">
        <p14:creationId xmlns:p14="http://schemas.microsoft.com/office/powerpoint/2010/main" val="2831889778"/>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2B00A-DD54-9DCF-73C7-A1D2A59E84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3BDE12-BF4B-182F-F407-EBE99A3D0D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F4EE3D-8D98-1866-4433-131E2DA92D0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717061E-DCA4-97F6-5EFA-484AD1707103}"/>
              </a:ext>
            </a:extLst>
          </p:cNvPr>
          <p:cNvSpPr>
            <a:spLocks noGrp="1"/>
          </p:cNvSpPr>
          <p:nvPr>
            <p:ph type="sldNum" sz="quarter" idx="5"/>
          </p:nvPr>
        </p:nvSpPr>
        <p:spPr/>
        <p:txBody>
          <a:bodyPr/>
          <a:lstStyle/>
          <a:p>
            <a:fld id="{9C2EF98E-B6FF-4B4C-B348-1EB5D4EBDBF3}" type="slidenum">
              <a:rPr lang="en-US" smtClean="0"/>
              <a:t>232</a:t>
            </a:fld>
            <a:endParaRPr lang="en-US"/>
          </a:p>
        </p:txBody>
      </p:sp>
    </p:spTree>
    <p:extLst>
      <p:ext uri="{BB962C8B-B14F-4D97-AF65-F5344CB8AC3E}">
        <p14:creationId xmlns:p14="http://schemas.microsoft.com/office/powerpoint/2010/main" val="831570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D616-EB71-0B07-1E6D-9005C37A19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123A26-F07B-164A-8079-4FD59CCC02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D25600-7C51-24AE-95D3-418C09DD127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691115-2261-57BD-4D14-2533B08D0CF0}"/>
              </a:ext>
            </a:extLst>
          </p:cNvPr>
          <p:cNvSpPr>
            <a:spLocks noGrp="1"/>
          </p:cNvSpPr>
          <p:nvPr>
            <p:ph type="sldNum" sz="quarter" idx="5"/>
          </p:nvPr>
        </p:nvSpPr>
        <p:spPr/>
        <p:txBody>
          <a:bodyPr/>
          <a:lstStyle/>
          <a:p>
            <a:fld id="{9C2EF98E-B6FF-4B4C-B348-1EB5D4EBDBF3}" type="slidenum">
              <a:rPr lang="en-US" smtClean="0"/>
              <a:t>23</a:t>
            </a:fld>
            <a:endParaRPr lang="en-US"/>
          </a:p>
        </p:txBody>
      </p:sp>
    </p:spTree>
    <p:extLst>
      <p:ext uri="{BB962C8B-B14F-4D97-AF65-F5344CB8AC3E}">
        <p14:creationId xmlns:p14="http://schemas.microsoft.com/office/powerpoint/2010/main" val="1386784960"/>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F9505-D5D0-1512-5D1D-F096BC2A8A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FA3FDE-916A-53BF-65C3-BFEC686F38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16C543-07F9-7E61-B5A1-EC9A1C7E90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019DE6D-82F0-2050-2065-B8D9E10798FD}"/>
              </a:ext>
            </a:extLst>
          </p:cNvPr>
          <p:cNvSpPr>
            <a:spLocks noGrp="1"/>
          </p:cNvSpPr>
          <p:nvPr>
            <p:ph type="sldNum" sz="quarter" idx="5"/>
          </p:nvPr>
        </p:nvSpPr>
        <p:spPr/>
        <p:txBody>
          <a:bodyPr/>
          <a:lstStyle/>
          <a:p>
            <a:fld id="{9C2EF98E-B6FF-4B4C-B348-1EB5D4EBDBF3}" type="slidenum">
              <a:rPr lang="en-US" smtClean="0"/>
              <a:t>233</a:t>
            </a:fld>
            <a:endParaRPr lang="en-US"/>
          </a:p>
        </p:txBody>
      </p:sp>
    </p:spTree>
    <p:extLst>
      <p:ext uri="{BB962C8B-B14F-4D97-AF65-F5344CB8AC3E}">
        <p14:creationId xmlns:p14="http://schemas.microsoft.com/office/powerpoint/2010/main" val="1962902235"/>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E1B98-261F-EA16-E3C3-50443C10E8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5E77A8-89A1-FA37-FA98-00E2B13115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13A1F-22E1-9432-BDCB-6F84724C652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DEB4AD3-C5B3-69CF-A74C-0B735058972F}"/>
              </a:ext>
            </a:extLst>
          </p:cNvPr>
          <p:cNvSpPr>
            <a:spLocks noGrp="1"/>
          </p:cNvSpPr>
          <p:nvPr>
            <p:ph type="sldNum" sz="quarter" idx="5"/>
          </p:nvPr>
        </p:nvSpPr>
        <p:spPr/>
        <p:txBody>
          <a:bodyPr/>
          <a:lstStyle/>
          <a:p>
            <a:fld id="{9C2EF98E-B6FF-4B4C-B348-1EB5D4EBDBF3}" type="slidenum">
              <a:rPr lang="en-US" smtClean="0"/>
              <a:t>234</a:t>
            </a:fld>
            <a:endParaRPr lang="en-US"/>
          </a:p>
        </p:txBody>
      </p:sp>
    </p:spTree>
    <p:extLst>
      <p:ext uri="{BB962C8B-B14F-4D97-AF65-F5344CB8AC3E}">
        <p14:creationId xmlns:p14="http://schemas.microsoft.com/office/powerpoint/2010/main" val="1357744739"/>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122B5-244C-DD13-8012-DE90FBD5C4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D381C5-7661-C78A-810E-F1F406E1E5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EF56B-F136-CAD4-0273-72271A78E4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5821E8A-9B67-F5DE-48C8-ED7FEF546B6F}"/>
              </a:ext>
            </a:extLst>
          </p:cNvPr>
          <p:cNvSpPr>
            <a:spLocks noGrp="1"/>
          </p:cNvSpPr>
          <p:nvPr>
            <p:ph type="sldNum" sz="quarter" idx="5"/>
          </p:nvPr>
        </p:nvSpPr>
        <p:spPr/>
        <p:txBody>
          <a:bodyPr/>
          <a:lstStyle/>
          <a:p>
            <a:fld id="{9C2EF98E-B6FF-4B4C-B348-1EB5D4EBDBF3}" type="slidenum">
              <a:rPr lang="en-US" smtClean="0"/>
              <a:t>235</a:t>
            </a:fld>
            <a:endParaRPr lang="en-US"/>
          </a:p>
        </p:txBody>
      </p:sp>
    </p:spTree>
    <p:extLst>
      <p:ext uri="{BB962C8B-B14F-4D97-AF65-F5344CB8AC3E}">
        <p14:creationId xmlns:p14="http://schemas.microsoft.com/office/powerpoint/2010/main" val="3784388417"/>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1E6EE-25D1-C866-7465-35F027717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77B8EA-C432-5D39-98FF-BDAE33C271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3FD69A-08AD-2DAB-DBC9-E4B884C7524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BF30973-F302-C153-8634-359DAAD91FA1}"/>
              </a:ext>
            </a:extLst>
          </p:cNvPr>
          <p:cNvSpPr>
            <a:spLocks noGrp="1"/>
          </p:cNvSpPr>
          <p:nvPr>
            <p:ph type="sldNum" sz="quarter" idx="5"/>
          </p:nvPr>
        </p:nvSpPr>
        <p:spPr/>
        <p:txBody>
          <a:bodyPr/>
          <a:lstStyle/>
          <a:p>
            <a:fld id="{9C2EF98E-B6FF-4B4C-B348-1EB5D4EBDBF3}" type="slidenum">
              <a:rPr lang="en-US" smtClean="0"/>
              <a:t>236</a:t>
            </a:fld>
            <a:endParaRPr lang="en-US"/>
          </a:p>
        </p:txBody>
      </p:sp>
    </p:spTree>
    <p:extLst>
      <p:ext uri="{BB962C8B-B14F-4D97-AF65-F5344CB8AC3E}">
        <p14:creationId xmlns:p14="http://schemas.microsoft.com/office/powerpoint/2010/main" val="3418298930"/>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F4FBE-E978-9EE8-0F45-2843B6CE3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B8724D-991D-5509-3463-ACB19EAE74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6FF88E-D665-A45A-1AB3-2C066D2562F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44253C6-A60E-A91F-2DE0-0B24DDD6604E}"/>
              </a:ext>
            </a:extLst>
          </p:cNvPr>
          <p:cNvSpPr>
            <a:spLocks noGrp="1"/>
          </p:cNvSpPr>
          <p:nvPr>
            <p:ph type="sldNum" sz="quarter" idx="5"/>
          </p:nvPr>
        </p:nvSpPr>
        <p:spPr/>
        <p:txBody>
          <a:bodyPr/>
          <a:lstStyle/>
          <a:p>
            <a:fld id="{652F1279-6CE4-4169-83D3-4483097B6907}" type="slidenum">
              <a:rPr lang="en-US" smtClean="0"/>
              <a:t>238</a:t>
            </a:fld>
            <a:endParaRPr lang="en-US"/>
          </a:p>
        </p:txBody>
      </p:sp>
    </p:spTree>
    <p:extLst>
      <p:ext uri="{BB962C8B-B14F-4D97-AF65-F5344CB8AC3E}">
        <p14:creationId xmlns:p14="http://schemas.microsoft.com/office/powerpoint/2010/main" val="211891543"/>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296FF-AA93-A80A-5094-EB270448D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804F91-21B2-7801-0149-458655605E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A90B3A-A32D-0CA4-70E9-8FD551AFBF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1B3772B-BD04-F62D-C515-7FC199C6C403}"/>
              </a:ext>
            </a:extLst>
          </p:cNvPr>
          <p:cNvSpPr>
            <a:spLocks noGrp="1"/>
          </p:cNvSpPr>
          <p:nvPr>
            <p:ph type="sldNum" sz="quarter" idx="5"/>
          </p:nvPr>
        </p:nvSpPr>
        <p:spPr/>
        <p:txBody>
          <a:bodyPr/>
          <a:lstStyle/>
          <a:p>
            <a:fld id="{9C2EF98E-B6FF-4B4C-B348-1EB5D4EBDBF3}" type="slidenum">
              <a:rPr lang="en-US" smtClean="0"/>
              <a:t>239</a:t>
            </a:fld>
            <a:endParaRPr lang="en-US"/>
          </a:p>
        </p:txBody>
      </p:sp>
    </p:spTree>
    <p:extLst>
      <p:ext uri="{BB962C8B-B14F-4D97-AF65-F5344CB8AC3E}">
        <p14:creationId xmlns:p14="http://schemas.microsoft.com/office/powerpoint/2010/main" val="2289343859"/>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BE2BC-55DB-77AA-5FD2-671E96D445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A569D-8115-D6A4-0D6A-B49479044D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F3769A-8274-2F19-C69C-91AEEADABFE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6F446A4-A7D4-4013-F8F1-6DA1A7D9A88D}"/>
              </a:ext>
            </a:extLst>
          </p:cNvPr>
          <p:cNvSpPr>
            <a:spLocks noGrp="1"/>
          </p:cNvSpPr>
          <p:nvPr>
            <p:ph type="sldNum" sz="quarter" idx="5"/>
          </p:nvPr>
        </p:nvSpPr>
        <p:spPr/>
        <p:txBody>
          <a:bodyPr/>
          <a:lstStyle/>
          <a:p>
            <a:fld id="{9C2EF98E-B6FF-4B4C-B348-1EB5D4EBDBF3}" type="slidenum">
              <a:rPr lang="en-US" smtClean="0"/>
              <a:t>240</a:t>
            </a:fld>
            <a:endParaRPr lang="en-US"/>
          </a:p>
        </p:txBody>
      </p:sp>
    </p:spTree>
    <p:extLst>
      <p:ext uri="{BB962C8B-B14F-4D97-AF65-F5344CB8AC3E}">
        <p14:creationId xmlns:p14="http://schemas.microsoft.com/office/powerpoint/2010/main" val="1804992426"/>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0DB77-C328-3A2D-B223-54BAD8BD4B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B80EE0-4C5D-03E8-1EEB-D150C5D154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9D8E84-6632-6532-CD45-F3E4829E65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B69595-58AC-2F00-45D5-271EBCB1E028}"/>
              </a:ext>
            </a:extLst>
          </p:cNvPr>
          <p:cNvSpPr>
            <a:spLocks noGrp="1"/>
          </p:cNvSpPr>
          <p:nvPr>
            <p:ph type="sldNum" sz="quarter" idx="5"/>
          </p:nvPr>
        </p:nvSpPr>
        <p:spPr/>
        <p:txBody>
          <a:bodyPr/>
          <a:lstStyle/>
          <a:p>
            <a:fld id="{9C2EF98E-B6FF-4B4C-B348-1EB5D4EBDBF3}" type="slidenum">
              <a:rPr lang="en-US" smtClean="0"/>
              <a:t>241</a:t>
            </a:fld>
            <a:endParaRPr lang="en-US"/>
          </a:p>
        </p:txBody>
      </p:sp>
    </p:spTree>
    <p:extLst>
      <p:ext uri="{BB962C8B-B14F-4D97-AF65-F5344CB8AC3E}">
        <p14:creationId xmlns:p14="http://schemas.microsoft.com/office/powerpoint/2010/main" val="1865350150"/>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97C59-8860-BCE3-8A87-67CD1C847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37FAB0-84D2-B2CB-570A-C160B9C19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59E70-A910-6CAC-B222-504253D8147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A6CD789-B6FE-A91F-14BC-0539EEC1A443}"/>
              </a:ext>
            </a:extLst>
          </p:cNvPr>
          <p:cNvSpPr>
            <a:spLocks noGrp="1"/>
          </p:cNvSpPr>
          <p:nvPr>
            <p:ph type="sldNum" sz="quarter" idx="5"/>
          </p:nvPr>
        </p:nvSpPr>
        <p:spPr/>
        <p:txBody>
          <a:bodyPr/>
          <a:lstStyle/>
          <a:p>
            <a:fld id="{9C2EF98E-B6FF-4B4C-B348-1EB5D4EBDBF3}" type="slidenum">
              <a:rPr lang="en-US" smtClean="0"/>
              <a:t>242</a:t>
            </a:fld>
            <a:endParaRPr lang="en-US"/>
          </a:p>
        </p:txBody>
      </p:sp>
    </p:spTree>
    <p:extLst>
      <p:ext uri="{BB962C8B-B14F-4D97-AF65-F5344CB8AC3E}">
        <p14:creationId xmlns:p14="http://schemas.microsoft.com/office/powerpoint/2010/main" val="2803145288"/>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75D36-FC4F-05BF-82E3-E0ED51EA0E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68913F-79E5-F08B-A0A3-EDDF3B4E32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A5E01-1BD4-5244-EE52-958A1DFD70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2D80B9-2BE2-6B7C-51A3-36A909F44D1E}"/>
              </a:ext>
            </a:extLst>
          </p:cNvPr>
          <p:cNvSpPr>
            <a:spLocks noGrp="1"/>
          </p:cNvSpPr>
          <p:nvPr>
            <p:ph type="sldNum" sz="quarter" idx="5"/>
          </p:nvPr>
        </p:nvSpPr>
        <p:spPr/>
        <p:txBody>
          <a:bodyPr/>
          <a:lstStyle/>
          <a:p>
            <a:fld id="{9C2EF98E-B6FF-4B4C-B348-1EB5D4EBDBF3}" type="slidenum">
              <a:rPr lang="en-US" smtClean="0"/>
              <a:t>243</a:t>
            </a:fld>
            <a:endParaRPr lang="en-US"/>
          </a:p>
        </p:txBody>
      </p:sp>
    </p:spTree>
    <p:extLst>
      <p:ext uri="{BB962C8B-B14F-4D97-AF65-F5344CB8AC3E}">
        <p14:creationId xmlns:p14="http://schemas.microsoft.com/office/powerpoint/2010/main" val="2407365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6BC00-84E7-9D7B-11ED-BA681A310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76CD1-D1E2-5E47-284B-BC692D80E4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C94AA0-C26C-3764-9AC1-DA807E3B4EC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E3F882C-C0D7-90B8-1FC7-273D040C40D0}"/>
              </a:ext>
            </a:extLst>
          </p:cNvPr>
          <p:cNvSpPr>
            <a:spLocks noGrp="1"/>
          </p:cNvSpPr>
          <p:nvPr>
            <p:ph type="sldNum" sz="quarter" idx="5"/>
          </p:nvPr>
        </p:nvSpPr>
        <p:spPr/>
        <p:txBody>
          <a:bodyPr/>
          <a:lstStyle/>
          <a:p>
            <a:fld id="{9C2EF98E-B6FF-4B4C-B348-1EB5D4EBDBF3}" type="slidenum">
              <a:rPr lang="en-US" smtClean="0"/>
              <a:t>24</a:t>
            </a:fld>
            <a:endParaRPr lang="en-US"/>
          </a:p>
        </p:txBody>
      </p:sp>
    </p:spTree>
    <p:extLst>
      <p:ext uri="{BB962C8B-B14F-4D97-AF65-F5344CB8AC3E}">
        <p14:creationId xmlns:p14="http://schemas.microsoft.com/office/powerpoint/2010/main" val="1887737933"/>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537F4-3B35-DD01-CCD1-4E9D0A787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26A2B-5274-02A1-EB4E-C0605ECB7E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18D567-2DCB-0B90-1522-4831B363526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C002986-C015-A5AE-A09F-73062D6A0896}"/>
              </a:ext>
            </a:extLst>
          </p:cNvPr>
          <p:cNvSpPr>
            <a:spLocks noGrp="1"/>
          </p:cNvSpPr>
          <p:nvPr>
            <p:ph type="sldNum" sz="quarter" idx="5"/>
          </p:nvPr>
        </p:nvSpPr>
        <p:spPr/>
        <p:txBody>
          <a:bodyPr/>
          <a:lstStyle/>
          <a:p>
            <a:fld id="{9C2EF98E-B6FF-4B4C-B348-1EB5D4EBDBF3}" type="slidenum">
              <a:rPr lang="en-US" smtClean="0"/>
              <a:t>244</a:t>
            </a:fld>
            <a:endParaRPr lang="en-US"/>
          </a:p>
        </p:txBody>
      </p:sp>
    </p:spTree>
    <p:extLst>
      <p:ext uri="{BB962C8B-B14F-4D97-AF65-F5344CB8AC3E}">
        <p14:creationId xmlns:p14="http://schemas.microsoft.com/office/powerpoint/2010/main" val="2314285842"/>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83730-CAB5-FA22-20B6-84AF3D1785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1BC1BB-9364-B387-8FAA-441BC726CA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DC9DE7-F7A7-95A4-B065-774857A9DC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41F3AF-3752-4122-AA59-6AB9DF918787}"/>
              </a:ext>
            </a:extLst>
          </p:cNvPr>
          <p:cNvSpPr>
            <a:spLocks noGrp="1"/>
          </p:cNvSpPr>
          <p:nvPr>
            <p:ph type="sldNum" sz="quarter" idx="5"/>
          </p:nvPr>
        </p:nvSpPr>
        <p:spPr/>
        <p:txBody>
          <a:bodyPr/>
          <a:lstStyle/>
          <a:p>
            <a:fld id="{9C2EF98E-B6FF-4B4C-B348-1EB5D4EBDBF3}" type="slidenum">
              <a:rPr lang="en-US" smtClean="0"/>
              <a:t>245</a:t>
            </a:fld>
            <a:endParaRPr lang="en-US"/>
          </a:p>
        </p:txBody>
      </p:sp>
    </p:spTree>
    <p:extLst>
      <p:ext uri="{BB962C8B-B14F-4D97-AF65-F5344CB8AC3E}">
        <p14:creationId xmlns:p14="http://schemas.microsoft.com/office/powerpoint/2010/main" val="1755622126"/>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30902-9DF7-AAD4-B7FD-5462D1BCBB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71E4B0-D80B-DD6D-EB24-64BEC90734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BC1001-1805-F66C-6299-39837FFFABF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E3E4D61-5F55-FA84-C03A-BE1B6B25D7D9}"/>
              </a:ext>
            </a:extLst>
          </p:cNvPr>
          <p:cNvSpPr>
            <a:spLocks noGrp="1"/>
          </p:cNvSpPr>
          <p:nvPr>
            <p:ph type="sldNum" sz="quarter" idx="5"/>
          </p:nvPr>
        </p:nvSpPr>
        <p:spPr/>
        <p:txBody>
          <a:bodyPr/>
          <a:lstStyle/>
          <a:p>
            <a:fld id="{9C2EF98E-B6FF-4B4C-B348-1EB5D4EBDBF3}" type="slidenum">
              <a:rPr lang="en-US" smtClean="0"/>
              <a:t>246</a:t>
            </a:fld>
            <a:endParaRPr lang="en-US"/>
          </a:p>
        </p:txBody>
      </p:sp>
    </p:spTree>
    <p:extLst>
      <p:ext uri="{BB962C8B-B14F-4D97-AF65-F5344CB8AC3E}">
        <p14:creationId xmlns:p14="http://schemas.microsoft.com/office/powerpoint/2010/main" val="3724916794"/>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57E54-BBE8-0F7B-8B64-D2E6947B70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1AFF78-9C19-5B7A-B6A1-0C3BCF59CE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478DFB-0EC7-50E9-92C3-FAFB7E85EA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68F998-4242-499E-6F77-0E9B0077A89D}"/>
              </a:ext>
            </a:extLst>
          </p:cNvPr>
          <p:cNvSpPr>
            <a:spLocks noGrp="1"/>
          </p:cNvSpPr>
          <p:nvPr>
            <p:ph type="sldNum" sz="quarter" idx="5"/>
          </p:nvPr>
        </p:nvSpPr>
        <p:spPr/>
        <p:txBody>
          <a:bodyPr/>
          <a:lstStyle/>
          <a:p>
            <a:fld id="{9C2EF98E-B6FF-4B4C-B348-1EB5D4EBDBF3}" type="slidenum">
              <a:rPr lang="en-US" smtClean="0"/>
              <a:t>247</a:t>
            </a:fld>
            <a:endParaRPr lang="en-US"/>
          </a:p>
        </p:txBody>
      </p:sp>
    </p:spTree>
    <p:extLst>
      <p:ext uri="{BB962C8B-B14F-4D97-AF65-F5344CB8AC3E}">
        <p14:creationId xmlns:p14="http://schemas.microsoft.com/office/powerpoint/2010/main" val="3628171733"/>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79928A-AB58-5FD0-BF4B-5C5B8823E0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12CF1C-F959-FF1A-87DD-93FFC4FFF3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94CAB-F1F2-AF63-00D0-DDF0CACC055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F475345-9A6F-78D3-36C8-F6B2D66F753E}"/>
              </a:ext>
            </a:extLst>
          </p:cNvPr>
          <p:cNvSpPr>
            <a:spLocks noGrp="1"/>
          </p:cNvSpPr>
          <p:nvPr>
            <p:ph type="sldNum" sz="quarter" idx="5"/>
          </p:nvPr>
        </p:nvSpPr>
        <p:spPr/>
        <p:txBody>
          <a:bodyPr/>
          <a:lstStyle/>
          <a:p>
            <a:fld id="{9C2EF98E-B6FF-4B4C-B348-1EB5D4EBDBF3}" type="slidenum">
              <a:rPr lang="en-US" smtClean="0"/>
              <a:t>248</a:t>
            </a:fld>
            <a:endParaRPr lang="en-US"/>
          </a:p>
        </p:txBody>
      </p:sp>
    </p:spTree>
    <p:extLst>
      <p:ext uri="{BB962C8B-B14F-4D97-AF65-F5344CB8AC3E}">
        <p14:creationId xmlns:p14="http://schemas.microsoft.com/office/powerpoint/2010/main" val="259800075"/>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56949-2BC4-733A-D01E-B930E5ABC0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9F6281-5B76-533A-B66B-5E0966329C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FDC81A-8D78-1AA9-2057-EE20E2E337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52BE220-228F-4A88-3FC7-543A102A6528}"/>
              </a:ext>
            </a:extLst>
          </p:cNvPr>
          <p:cNvSpPr>
            <a:spLocks noGrp="1"/>
          </p:cNvSpPr>
          <p:nvPr>
            <p:ph type="sldNum" sz="quarter" idx="5"/>
          </p:nvPr>
        </p:nvSpPr>
        <p:spPr/>
        <p:txBody>
          <a:bodyPr/>
          <a:lstStyle/>
          <a:p>
            <a:fld id="{9C2EF98E-B6FF-4B4C-B348-1EB5D4EBDBF3}" type="slidenum">
              <a:rPr lang="en-US" smtClean="0"/>
              <a:t>249</a:t>
            </a:fld>
            <a:endParaRPr lang="en-US"/>
          </a:p>
        </p:txBody>
      </p:sp>
    </p:spTree>
    <p:extLst>
      <p:ext uri="{BB962C8B-B14F-4D97-AF65-F5344CB8AC3E}">
        <p14:creationId xmlns:p14="http://schemas.microsoft.com/office/powerpoint/2010/main" val="1244828570"/>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73FA1-B23B-AF86-70B1-07CE65E6B1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5BC0E8-8EDB-D682-A74A-6B5B152144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791241-D5C8-1313-4401-38858FE875A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F1F96C9-9665-E8AB-F247-F2EC5FCF0C53}"/>
              </a:ext>
            </a:extLst>
          </p:cNvPr>
          <p:cNvSpPr>
            <a:spLocks noGrp="1"/>
          </p:cNvSpPr>
          <p:nvPr>
            <p:ph type="sldNum" sz="quarter" idx="5"/>
          </p:nvPr>
        </p:nvSpPr>
        <p:spPr/>
        <p:txBody>
          <a:bodyPr/>
          <a:lstStyle/>
          <a:p>
            <a:fld id="{9C2EF98E-B6FF-4B4C-B348-1EB5D4EBDBF3}" type="slidenum">
              <a:rPr lang="en-US" smtClean="0"/>
              <a:t>250</a:t>
            </a:fld>
            <a:endParaRPr lang="en-US"/>
          </a:p>
        </p:txBody>
      </p:sp>
    </p:spTree>
    <p:extLst>
      <p:ext uri="{BB962C8B-B14F-4D97-AF65-F5344CB8AC3E}">
        <p14:creationId xmlns:p14="http://schemas.microsoft.com/office/powerpoint/2010/main" val="3170837843"/>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8DEAC-30BE-772C-9C5A-5EF33FFF3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2AAFB-87F9-3CA4-2E8C-78BAD33D44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BD8F39-8EAE-EEB4-5A0D-19DA506C05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599F772-05FC-2F59-E866-4EC8DABC814C}"/>
              </a:ext>
            </a:extLst>
          </p:cNvPr>
          <p:cNvSpPr>
            <a:spLocks noGrp="1"/>
          </p:cNvSpPr>
          <p:nvPr>
            <p:ph type="sldNum" sz="quarter" idx="5"/>
          </p:nvPr>
        </p:nvSpPr>
        <p:spPr/>
        <p:txBody>
          <a:bodyPr/>
          <a:lstStyle/>
          <a:p>
            <a:fld id="{9C2EF98E-B6FF-4B4C-B348-1EB5D4EBDBF3}" type="slidenum">
              <a:rPr lang="en-US" smtClean="0"/>
              <a:t>251</a:t>
            </a:fld>
            <a:endParaRPr lang="en-US"/>
          </a:p>
        </p:txBody>
      </p:sp>
    </p:spTree>
    <p:extLst>
      <p:ext uri="{BB962C8B-B14F-4D97-AF65-F5344CB8AC3E}">
        <p14:creationId xmlns:p14="http://schemas.microsoft.com/office/powerpoint/2010/main" val="3448995918"/>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1C0AA-4870-015C-A1CD-5A9CAB02B2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2A740C-C67F-6306-ED37-F226ADD1E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37B6A-3444-1D63-70BB-E9A61320372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1CAF3B0-2EAA-533A-B1A2-AD9C72D27534}"/>
              </a:ext>
            </a:extLst>
          </p:cNvPr>
          <p:cNvSpPr>
            <a:spLocks noGrp="1"/>
          </p:cNvSpPr>
          <p:nvPr>
            <p:ph type="sldNum" sz="quarter" idx="5"/>
          </p:nvPr>
        </p:nvSpPr>
        <p:spPr/>
        <p:txBody>
          <a:bodyPr/>
          <a:lstStyle/>
          <a:p>
            <a:fld id="{9C2EF98E-B6FF-4B4C-B348-1EB5D4EBDBF3}" type="slidenum">
              <a:rPr lang="en-US" smtClean="0"/>
              <a:t>252</a:t>
            </a:fld>
            <a:endParaRPr lang="en-US"/>
          </a:p>
        </p:txBody>
      </p:sp>
    </p:spTree>
    <p:extLst>
      <p:ext uri="{BB962C8B-B14F-4D97-AF65-F5344CB8AC3E}">
        <p14:creationId xmlns:p14="http://schemas.microsoft.com/office/powerpoint/2010/main" val="1933453479"/>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03817-E6AE-151D-2F4A-CF6AF0239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14D8AD-414E-9E3D-DBD0-928AA8AC07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72DA1D-64CC-204C-ADF0-1874DABC84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32F3B3-6D48-ACE5-5844-D89AF085F0A4}"/>
              </a:ext>
            </a:extLst>
          </p:cNvPr>
          <p:cNvSpPr>
            <a:spLocks noGrp="1"/>
          </p:cNvSpPr>
          <p:nvPr>
            <p:ph type="sldNum" sz="quarter" idx="5"/>
          </p:nvPr>
        </p:nvSpPr>
        <p:spPr/>
        <p:txBody>
          <a:bodyPr/>
          <a:lstStyle/>
          <a:p>
            <a:fld id="{9C2EF98E-B6FF-4B4C-B348-1EB5D4EBDBF3}" type="slidenum">
              <a:rPr lang="en-US" smtClean="0"/>
              <a:t>253</a:t>
            </a:fld>
            <a:endParaRPr lang="en-US"/>
          </a:p>
        </p:txBody>
      </p:sp>
    </p:spTree>
    <p:extLst>
      <p:ext uri="{BB962C8B-B14F-4D97-AF65-F5344CB8AC3E}">
        <p14:creationId xmlns:p14="http://schemas.microsoft.com/office/powerpoint/2010/main" val="2387905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05F09-9DF7-1D38-342C-B44526BD0E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66D33-E347-ABE9-EFA7-763212DA7A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9CD6BA-DC85-E46D-5A45-516859BC8B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47D924-C87D-5606-8424-3FC2ACFDBAF2}"/>
              </a:ext>
            </a:extLst>
          </p:cNvPr>
          <p:cNvSpPr>
            <a:spLocks noGrp="1"/>
          </p:cNvSpPr>
          <p:nvPr>
            <p:ph type="sldNum" sz="quarter" idx="5"/>
          </p:nvPr>
        </p:nvSpPr>
        <p:spPr/>
        <p:txBody>
          <a:bodyPr/>
          <a:lstStyle/>
          <a:p>
            <a:fld id="{9C2EF98E-B6FF-4B4C-B348-1EB5D4EBDBF3}" type="slidenum">
              <a:rPr lang="en-US" smtClean="0"/>
              <a:t>25</a:t>
            </a:fld>
            <a:endParaRPr lang="en-US"/>
          </a:p>
        </p:txBody>
      </p:sp>
    </p:spTree>
    <p:extLst>
      <p:ext uri="{BB962C8B-B14F-4D97-AF65-F5344CB8AC3E}">
        <p14:creationId xmlns:p14="http://schemas.microsoft.com/office/powerpoint/2010/main" val="4141483940"/>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90D0-0114-A8A6-F2D5-A1FB3ED14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561B07-CBBE-9BCE-D0BA-E2498F3FAE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8C0BD8-6F86-A283-1675-866B03E2AB7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1ABE1A2-3663-F8E5-E711-E050DDEAF956}"/>
              </a:ext>
            </a:extLst>
          </p:cNvPr>
          <p:cNvSpPr>
            <a:spLocks noGrp="1"/>
          </p:cNvSpPr>
          <p:nvPr>
            <p:ph type="sldNum" sz="quarter" idx="5"/>
          </p:nvPr>
        </p:nvSpPr>
        <p:spPr/>
        <p:txBody>
          <a:bodyPr/>
          <a:lstStyle/>
          <a:p>
            <a:fld id="{9C2EF98E-B6FF-4B4C-B348-1EB5D4EBDBF3}" type="slidenum">
              <a:rPr lang="en-US" smtClean="0"/>
              <a:t>254</a:t>
            </a:fld>
            <a:endParaRPr lang="en-US"/>
          </a:p>
        </p:txBody>
      </p:sp>
    </p:spTree>
    <p:extLst>
      <p:ext uri="{BB962C8B-B14F-4D97-AF65-F5344CB8AC3E}">
        <p14:creationId xmlns:p14="http://schemas.microsoft.com/office/powerpoint/2010/main" val="125395277"/>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DBD55-E4CC-6B1E-F095-69C8700E82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C64827-0273-061B-89F2-ACA7A41487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AA6FFE-F859-54E1-040A-3508E6A323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37AC691-2078-FB63-8E7B-8DD63D46C40F}"/>
              </a:ext>
            </a:extLst>
          </p:cNvPr>
          <p:cNvSpPr>
            <a:spLocks noGrp="1"/>
          </p:cNvSpPr>
          <p:nvPr>
            <p:ph type="sldNum" sz="quarter" idx="5"/>
          </p:nvPr>
        </p:nvSpPr>
        <p:spPr/>
        <p:txBody>
          <a:bodyPr/>
          <a:lstStyle/>
          <a:p>
            <a:fld id="{9C2EF98E-B6FF-4B4C-B348-1EB5D4EBDBF3}" type="slidenum">
              <a:rPr lang="en-US" smtClean="0"/>
              <a:t>255</a:t>
            </a:fld>
            <a:endParaRPr lang="en-US"/>
          </a:p>
        </p:txBody>
      </p:sp>
    </p:spTree>
    <p:extLst>
      <p:ext uri="{BB962C8B-B14F-4D97-AF65-F5344CB8AC3E}">
        <p14:creationId xmlns:p14="http://schemas.microsoft.com/office/powerpoint/2010/main" val="856499391"/>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68E80-DECF-A694-3BBB-CB42F9D38C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6736C7-4DF7-3C5D-33C2-C8055B742D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F099CA-4497-5284-FA67-67DDC60D15D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005B195-C6AE-78A7-677C-6FC3CDFA9DEE}"/>
              </a:ext>
            </a:extLst>
          </p:cNvPr>
          <p:cNvSpPr>
            <a:spLocks noGrp="1"/>
          </p:cNvSpPr>
          <p:nvPr>
            <p:ph type="sldNum" sz="quarter" idx="5"/>
          </p:nvPr>
        </p:nvSpPr>
        <p:spPr/>
        <p:txBody>
          <a:bodyPr/>
          <a:lstStyle/>
          <a:p>
            <a:fld id="{9C2EF98E-B6FF-4B4C-B348-1EB5D4EBDBF3}" type="slidenum">
              <a:rPr lang="en-US" smtClean="0"/>
              <a:t>256</a:t>
            </a:fld>
            <a:endParaRPr lang="en-US"/>
          </a:p>
        </p:txBody>
      </p:sp>
    </p:spTree>
    <p:extLst>
      <p:ext uri="{BB962C8B-B14F-4D97-AF65-F5344CB8AC3E}">
        <p14:creationId xmlns:p14="http://schemas.microsoft.com/office/powerpoint/2010/main" val="895741568"/>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C426B-C350-1EE9-7C3A-33587A1ABD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6D9DD9-2426-6F33-378A-9FBB43450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C1F221-1898-55B9-FAEF-10BBDAF4D90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16BBBCF-30B2-7725-4490-E99270B03130}"/>
              </a:ext>
            </a:extLst>
          </p:cNvPr>
          <p:cNvSpPr>
            <a:spLocks noGrp="1"/>
          </p:cNvSpPr>
          <p:nvPr>
            <p:ph type="sldNum" sz="quarter" idx="5"/>
          </p:nvPr>
        </p:nvSpPr>
        <p:spPr/>
        <p:txBody>
          <a:bodyPr/>
          <a:lstStyle/>
          <a:p>
            <a:fld id="{652F1279-6CE4-4169-83D3-4483097B6907}" type="slidenum">
              <a:rPr lang="en-US" smtClean="0"/>
              <a:t>258</a:t>
            </a:fld>
            <a:endParaRPr lang="en-US"/>
          </a:p>
        </p:txBody>
      </p:sp>
    </p:spTree>
    <p:extLst>
      <p:ext uri="{BB962C8B-B14F-4D97-AF65-F5344CB8AC3E}">
        <p14:creationId xmlns:p14="http://schemas.microsoft.com/office/powerpoint/2010/main" val="1671961808"/>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D410A8-4D81-EABB-3785-2CC9D68C6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16B05F-C4FE-E63E-9F1C-C54EA8831C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5383B5-9B1C-D160-0953-631AAF8593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3189DF-36D7-A333-9014-B5BFD485904A}"/>
              </a:ext>
            </a:extLst>
          </p:cNvPr>
          <p:cNvSpPr>
            <a:spLocks noGrp="1"/>
          </p:cNvSpPr>
          <p:nvPr>
            <p:ph type="sldNum" sz="quarter" idx="5"/>
          </p:nvPr>
        </p:nvSpPr>
        <p:spPr/>
        <p:txBody>
          <a:bodyPr/>
          <a:lstStyle/>
          <a:p>
            <a:fld id="{652F1279-6CE4-4169-83D3-4483097B6907}" type="slidenum">
              <a:rPr lang="en-US" smtClean="0"/>
              <a:t>259</a:t>
            </a:fld>
            <a:endParaRPr lang="en-US"/>
          </a:p>
        </p:txBody>
      </p:sp>
    </p:spTree>
    <p:extLst>
      <p:ext uri="{BB962C8B-B14F-4D97-AF65-F5344CB8AC3E}">
        <p14:creationId xmlns:p14="http://schemas.microsoft.com/office/powerpoint/2010/main" val="1603282913"/>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AF1CE-47F2-B079-F187-1634080CEA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8F8BD9-AD83-1996-9E5A-E8C8C0ECD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C6F86C-F97D-5864-590C-04242B1A157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C96F7F1-6443-7CB0-33AD-DB06EF2E8BD0}"/>
              </a:ext>
            </a:extLst>
          </p:cNvPr>
          <p:cNvSpPr>
            <a:spLocks noGrp="1"/>
          </p:cNvSpPr>
          <p:nvPr>
            <p:ph type="sldNum" sz="quarter" idx="5"/>
          </p:nvPr>
        </p:nvSpPr>
        <p:spPr/>
        <p:txBody>
          <a:bodyPr/>
          <a:lstStyle/>
          <a:p>
            <a:fld id="{9C2EF98E-B6FF-4B4C-B348-1EB5D4EBDBF3}" type="slidenum">
              <a:rPr lang="en-US" smtClean="0"/>
              <a:t>260</a:t>
            </a:fld>
            <a:endParaRPr lang="en-US"/>
          </a:p>
        </p:txBody>
      </p:sp>
    </p:spTree>
    <p:extLst>
      <p:ext uri="{BB962C8B-B14F-4D97-AF65-F5344CB8AC3E}">
        <p14:creationId xmlns:p14="http://schemas.microsoft.com/office/powerpoint/2010/main" val="3847015256"/>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C4DBC-1B46-4525-73C4-4F60DE5339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6BC94D-F2C8-B8C2-1F06-B4248E6242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3A7BE7-E315-41AD-89B8-6D672771B67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325D84-3288-ED16-2739-90169FB67574}"/>
              </a:ext>
            </a:extLst>
          </p:cNvPr>
          <p:cNvSpPr>
            <a:spLocks noGrp="1"/>
          </p:cNvSpPr>
          <p:nvPr>
            <p:ph type="sldNum" sz="quarter" idx="5"/>
          </p:nvPr>
        </p:nvSpPr>
        <p:spPr/>
        <p:txBody>
          <a:bodyPr/>
          <a:lstStyle/>
          <a:p>
            <a:fld id="{9C2EF98E-B6FF-4B4C-B348-1EB5D4EBDBF3}" type="slidenum">
              <a:rPr lang="en-US" smtClean="0"/>
              <a:t>261</a:t>
            </a:fld>
            <a:endParaRPr lang="en-US"/>
          </a:p>
        </p:txBody>
      </p:sp>
    </p:spTree>
    <p:extLst>
      <p:ext uri="{BB962C8B-B14F-4D97-AF65-F5344CB8AC3E}">
        <p14:creationId xmlns:p14="http://schemas.microsoft.com/office/powerpoint/2010/main" val="306572827"/>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2591F-A549-6E75-5A3A-D91E4A0B8C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0AA804-49D1-5A44-CC39-DF632FAA06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ED86A9-AC27-8B74-5637-9D1F1C36CE6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F32F401-A051-11FC-28EF-FC6EAD24253C}"/>
              </a:ext>
            </a:extLst>
          </p:cNvPr>
          <p:cNvSpPr>
            <a:spLocks noGrp="1"/>
          </p:cNvSpPr>
          <p:nvPr>
            <p:ph type="sldNum" sz="quarter" idx="5"/>
          </p:nvPr>
        </p:nvSpPr>
        <p:spPr/>
        <p:txBody>
          <a:bodyPr/>
          <a:lstStyle/>
          <a:p>
            <a:fld id="{9C2EF98E-B6FF-4B4C-B348-1EB5D4EBDBF3}" type="slidenum">
              <a:rPr lang="en-US" smtClean="0"/>
              <a:t>262</a:t>
            </a:fld>
            <a:endParaRPr lang="en-US"/>
          </a:p>
        </p:txBody>
      </p:sp>
    </p:spTree>
    <p:extLst>
      <p:ext uri="{BB962C8B-B14F-4D97-AF65-F5344CB8AC3E}">
        <p14:creationId xmlns:p14="http://schemas.microsoft.com/office/powerpoint/2010/main" val="1367300910"/>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72271-C784-51FE-0C6B-FECA483BF0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4ADFBF-B1C8-5B8F-B4AB-C972D020ED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C6CBA7-AB92-7A3F-E331-C4345A93792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38ED48-8C23-1639-083D-822CC7E7D546}"/>
              </a:ext>
            </a:extLst>
          </p:cNvPr>
          <p:cNvSpPr>
            <a:spLocks noGrp="1"/>
          </p:cNvSpPr>
          <p:nvPr>
            <p:ph type="sldNum" sz="quarter" idx="5"/>
          </p:nvPr>
        </p:nvSpPr>
        <p:spPr/>
        <p:txBody>
          <a:bodyPr/>
          <a:lstStyle/>
          <a:p>
            <a:fld id="{9C2EF98E-B6FF-4B4C-B348-1EB5D4EBDBF3}" type="slidenum">
              <a:rPr lang="en-US" smtClean="0"/>
              <a:t>263</a:t>
            </a:fld>
            <a:endParaRPr lang="en-US"/>
          </a:p>
        </p:txBody>
      </p:sp>
    </p:spTree>
    <p:extLst>
      <p:ext uri="{BB962C8B-B14F-4D97-AF65-F5344CB8AC3E}">
        <p14:creationId xmlns:p14="http://schemas.microsoft.com/office/powerpoint/2010/main" val="218585245"/>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DF0A8-A98B-D1BA-3754-5CAF65174C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8B6913-497D-D183-E1BB-78533F6BC2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ECD19F-ABC2-FF37-F5B7-94E0EE799DA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263C27A-F574-AD65-012A-8A5B232DE077}"/>
              </a:ext>
            </a:extLst>
          </p:cNvPr>
          <p:cNvSpPr>
            <a:spLocks noGrp="1"/>
          </p:cNvSpPr>
          <p:nvPr>
            <p:ph type="sldNum" sz="quarter" idx="5"/>
          </p:nvPr>
        </p:nvSpPr>
        <p:spPr/>
        <p:txBody>
          <a:bodyPr/>
          <a:lstStyle/>
          <a:p>
            <a:fld id="{9C2EF98E-B6FF-4B4C-B348-1EB5D4EBDBF3}" type="slidenum">
              <a:rPr lang="en-US" smtClean="0"/>
              <a:t>264</a:t>
            </a:fld>
            <a:endParaRPr lang="en-US"/>
          </a:p>
        </p:txBody>
      </p:sp>
    </p:spTree>
    <p:extLst>
      <p:ext uri="{BB962C8B-B14F-4D97-AF65-F5344CB8AC3E}">
        <p14:creationId xmlns:p14="http://schemas.microsoft.com/office/powerpoint/2010/main" val="284114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3EF0C-4888-0DDF-D53B-B0EF5904E3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E0DDFF-70C6-EF37-2B56-63473D0242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20C5E4-9E79-31D8-D9F3-CB81054261E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863192D-7F88-C09C-6619-F921DFCF28C7}"/>
              </a:ext>
            </a:extLst>
          </p:cNvPr>
          <p:cNvSpPr>
            <a:spLocks noGrp="1"/>
          </p:cNvSpPr>
          <p:nvPr>
            <p:ph type="sldNum" sz="quarter" idx="5"/>
          </p:nvPr>
        </p:nvSpPr>
        <p:spPr/>
        <p:txBody>
          <a:bodyPr/>
          <a:lstStyle/>
          <a:p>
            <a:fld id="{9C2EF98E-B6FF-4B4C-B348-1EB5D4EBDBF3}" type="slidenum">
              <a:rPr lang="en-US" smtClean="0"/>
              <a:t>26</a:t>
            </a:fld>
            <a:endParaRPr lang="en-US"/>
          </a:p>
        </p:txBody>
      </p:sp>
    </p:spTree>
    <p:extLst>
      <p:ext uri="{BB962C8B-B14F-4D97-AF65-F5344CB8AC3E}">
        <p14:creationId xmlns:p14="http://schemas.microsoft.com/office/powerpoint/2010/main" val="1500687542"/>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31242-F871-3CED-D809-73EEBB6096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1E93D5-FF14-23A1-34B0-270DD0B2FD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4B62B-3404-D194-127C-1BA75E0E26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B94589-C0D9-A4D1-00E6-3878CE744AB6}"/>
              </a:ext>
            </a:extLst>
          </p:cNvPr>
          <p:cNvSpPr>
            <a:spLocks noGrp="1"/>
          </p:cNvSpPr>
          <p:nvPr>
            <p:ph type="sldNum" sz="quarter" idx="5"/>
          </p:nvPr>
        </p:nvSpPr>
        <p:spPr/>
        <p:txBody>
          <a:bodyPr/>
          <a:lstStyle/>
          <a:p>
            <a:fld id="{9C2EF98E-B6FF-4B4C-B348-1EB5D4EBDBF3}" type="slidenum">
              <a:rPr lang="en-US" smtClean="0"/>
              <a:t>265</a:t>
            </a:fld>
            <a:endParaRPr lang="en-US"/>
          </a:p>
        </p:txBody>
      </p:sp>
    </p:spTree>
    <p:extLst>
      <p:ext uri="{BB962C8B-B14F-4D97-AF65-F5344CB8AC3E}">
        <p14:creationId xmlns:p14="http://schemas.microsoft.com/office/powerpoint/2010/main" val="1646099658"/>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FE6C8-DD19-8099-F105-ADC597A531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CE642-F123-1BE0-A01E-764047CA43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52107E-CE2B-47F1-D2DD-7084B3A4663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7195BB5-4682-3BF3-869A-FF7C22611333}"/>
              </a:ext>
            </a:extLst>
          </p:cNvPr>
          <p:cNvSpPr>
            <a:spLocks noGrp="1"/>
          </p:cNvSpPr>
          <p:nvPr>
            <p:ph type="sldNum" sz="quarter" idx="5"/>
          </p:nvPr>
        </p:nvSpPr>
        <p:spPr/>
        <p:txBody>
          <a:bodyPr/>
          <a:lstStyle/>
          <a:p>
            <a:fld id="{9C2EF98E-B6FF-4B4C-B348-1EB5D4EBDBF3}" type="slidenum">
              <a:rPr lang="en-US" smtClean="0"/>
              <a:t>266</a:t>
            </a:fld>
            <a:endParaRPr lang="en-US"/>
          </a:p>
        </p:txBody>
      </p:sp>
    </p:spTree>
    <p:extLst>
      <p:ext uri="{BB962C8B-B14F-4D97-AF65-F5344CB8AC3E}">
        <p14:creationId xmlns:p14="http://schemas.microsoft.com/office/powerpoint/2010/main" val="3278001489"/>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0C1F4-1792-0A47-AE81-04DB775038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B01D52-EFC3-B46D-F0B2-7722F8D646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D1EA52-95CB-252C-3FED-4F3A9F1592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B7BF47-86F7-BAC3-2E05-015471CB0EA5}"/>
              </a:ext>
            </a:extLst>
          </p:cNvPr>
          <p:cNvSpPr>
            <a:spLocks noGrp="1"/>
          </p:cNvSpPr>
          <p:nvPr>
            <p:ph type="sldNum" sz="quarter" idx="5"/>
          </p:nvPr>
        </p:nvSpPr>
        <p:spPr/>
        <p:txBody>
          <a:bodyPr/>
          <a:lstStyle/>
          <a:p>
            <a:fld id="{9C2EF98E-B6FF-4B4C-B348-1EB5D4EBDBF3}" type="slidenum">
              <a:rPr lang="en-US" smtClean="0"/>
              <a:t>267</a:t>
            </a:fld>
            <a:endParaRPr lang="en-US"/>
          </a:p>
        </p:txBody>
      </p:sp>
    </p:spTree>
    <p:extLst>
      <p:ext uri="{BB962C8B-B14F-4D97-AF65-F5344CB8AC3E}">
        <p14:creationId xmlns:p14="http://schemas.microsoft.com/office/powerpoint/2010/main" val="1478721607"/>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128CF-DD71-D0FC-3EFE-FC260959D5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AC7FE3-755C-6636-8731-395B294A14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835F9F-23E1-2A94-F395-F064B9160A8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B7758F4-7A0A-AE98-7625-F5648C58BAB1}"/>
              </a:ext>
            </a:extLst>
          </p:cNvPr>
          <p:cNvSpPr>
            <a:spLocks noGrp="1"/>
          </p:cNvSpPr>
          <p:nvPr>
            <p:ph type="sldNum" sz="quarter" idx="5"/>
          </p:nvPr>
        </p:nvSpPr>
        <p:spPr/>
        <p:txBody>
          <a:bodyPr/>
          <a:lstStyle/>
          <a:p>
            <a:fld id="{9C2EF98E-B6FF-4B4C-B348-1EB5D4EBDBF3}" type="slidenum">
              <a:rPr lang="en-US" smtClean="0"/>
              <a:t>268</a:t>
            </a:fld>
            <a:endParaRPr lang="en-US"/>
          </a:p>
        </p:txBody>
      </p:sp>
    </p:spTree>
    <p:extLst>
      <p:ext uri="{BB962C8B-B14F-4D97-AF65-F5344CB8AC3E}">
        <p14:creationId xmlns:p14="http://schemas.microsoft.com/office/powerpoint/2010/main" val="3567256842"/>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8E8D5-40D0-E5F9-F6A5-1FD71C6D38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CAF6E1-0557-988C-8E67-AF055BC525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C46FF6-924C-83CB-7A9E-8820A06513A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2B5DC21-B27D-7DFB-DD23-0F881D16F0C0}"/>
              </a:ext>
            </a:extLst>
          </p:cNvPr>
          <p:cNvSpPr>
            <a:spLocks noGrp="1"/>
          </p:cNvSpPr>
          <p:nvPr>
            <p:ph type="sldNum" sz="quarter" idx="5"/>
          </p:nvPr>
        </p:nvSpPr>
        <p:spPr/>
        <p:txBody>
          <a:bodyPr/>
          <a:lstStyle/>
          <a:p>
            <a:fld id="{9C2EF98E-B6FF-4B4C-B348-1EB5D4EBDBF3}" type="slidenum">
              <a:rPr lang="en-US" smtClean="0"/>
              <a:t>269</a:t>
            </a:fld>
            <a:endParaRPr lang="en-US"/>
          </a:p>
        </p:txBody>
      </p:sp>
    </p:spTree>
    <p:extLst>
      <p:ext uri="{BB962C8B-B14F-4D97-AF65-F5344CB8AC3E}">
        <p14:creationId xmlns:p14="http://schemas.microsoft.com/office/powerpoint/2010/main" val="404267154"/>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9476B-54FA-F4C3-12F9-3917B94DF4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63EF37-E456-00F2-249D-6FBA2EDDD5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A77828-0A68-D6DF-15B0-4DEAE259774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16C789-6299-90C4-CB19-6692EEDC9C68}"/>
              </a:ext>
            </a:extLst>
          </p:cNvPr>
          <p:cNvSpPr>
            <a:spLocks noGrp="1"/>
          </p:cNvSpPr>
          <p:nvPr>
            <p:ph type="sldNum" sz="quarter" idx="5"/>
          </p:nvPr>
        </p:nvSpPr>
        <p:spPr/>
        <p:txBody>
          <a:bodyPr/>
          <a:lstStyle/>
          <a:p>
            <a:fld id="{9C2EF98E-B6FF-4B4C-B348-1EB5D4EBDBF3}" type="slidenum">
              <a:rPr lang="en-US" smtClean="0"/>
              <a:t>270</a:t>
            </a:fld>
            <a:endParaRPr lang="en-US"/>
          </a:p>
        </p:txBody>
      </p:sp>
    </p:spTree>
    <p:extLst>
      <p:ext uri="{BB962C8B-B14F-4D97-AF65-F5344CB8AC3E}">
        <p14:creationId xmlns:p14="http://schemas.microsoft.com/office/powerpoint/2010/main" val="3895947110"/>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E2CAE-5EC0-BE53-BA2C-1B724C2C1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4A1AEF-12E6-DB4A-BCC0-FE91870467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6F6EC4-22CD-9FB1-BBC6-5D944012C13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D2C213-7DF5-F258-7D5A-ED566B6447C4}"/>
              </a:ext>
            </a:extLst>
          </p:cNvPr>
          <p:cNvSpPr>
            <a:spLocks noGrp="1"/>
          </p:cNvSpPr>
          <p:nvPr>
            <p:ph type="sldNum" sz="quarter" idx="5"/>
          </p:nvPr>
        </p:nvSpPr>
        <p:spPr/>
        <p:txBody>
          <a:bodyPr/>
          <a:lstStyle/>
          <a:p>
            <a:fld id="{9C2EF98E-B6FF-4B4C-B348-1EB5D4EBDBF3}" type="slidenum">
              <a:rPr lang="en-US" smtClean="0"/>
              <a:t>271</a:t>
            </a:fld>
            <a:endParaRPr lang="en-US"/>
          </a:p>
        </p:txBody>
      </p:sp>
    </p:spTree>
    <p:extLst>
      <p:ext uri="{BB962C8B-B14F-4D97-AF65-F5344CB8AC3E}">
        <p14:creationId xmlns:p14="http://schemas.microsoft.com/office/powerpoint/2010/main" val="2139533257"/>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31203-1FF4-82C5-DB11-C6EAAB30E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915354-179C-FF9E-73D4-758A5539B4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79700F-ADE8-482B-AB31-2BE61B4F06A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CF44DCF-ACF7-0ABF-2F25-D40FD2D4A0E6}"/>
              </a:ext>
            </a:extLst>
          </p:cNvPr>
          <p:cNvSpPr>
            <a:spLocks noGrp="1"/>
          </p:cNvSpPr>
          <p:nvPr>
            <p:ph type="sldNum" sz="quarter" idx="5"/>
          </p:nvPr>
        </p:nvSpPr>
        <p:spPr/>
        <p:txBody>
          <a:bodyPr/>
          <a:lstStyle/>
          <a:p>
            <a:fld id="{9C2EF98E-B6FF-4B4C-B348-1EB5D4EBDBF3}" type="slidenum">
              <a:rPr lang="en-US" smtClean="0"/>
              <a:t>272</a:t>
            </a:fld>
            <a:endParaRPr lang="en-US"/>
          </a:p>
        </p:txBody>
      </p:sp>
    </p:spTree>
    <p:extLst>
      <p:ext uri="{BB962C8B-B14F-4D97-AF65-F5344CB8AC3E}">
        <p14:creationId xmlns:p14="http://schemas.microsoft.com/office/powerpoint/2010/main" val="3246307168"/>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99EB6-A6CB-EF7E-3791-7583D2071D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7CFA79-288F-6FBC-833E-11234FBCD4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B65056-C726-BFEB-1AF4-8CBA5D9684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A2358F8-0A4D-70C2-3771-63081F5E8D92}"/>
              </a:ext>
            </a:extLst>
          </p:cNvPr>
          <p:cNvSpPr>
            <a:spLocks noGrp="1"/>
          </p:cNvSpPr>
          <p:nvPr>
            <p:ph type="sldNum" sz="quarter" idx="5"/>
          </p:nvPr>
        </p:nvSpPr>
        <p:spPr/>
        <p:txBody>
          <a:bodyPr/>
          <a:lstStyle/>
          <a:p>
            <a:fld id="{9C2EF98E-B6FF-4B4C-B348-1EB5D4EBDBF3}" type="slidenum">
              <a:rPr lang="en-US" smtClean="0"/>
              <a:t>273</a:t>
            </a:fld>
            <a:endParaRPr lang="en-US"/>
          </a:p>
        </p:txBody>
      </p:sp>
    </p:spTree>
    <p:extLst>
      <p:ext uri="{BB962C8B-B14F-4D97-AF65-F5344CB8AC3E}">
        <p14:creationId xmlns:p14="http://schemas.microsoft.com/office/powerpoint/2010/main" val="1088064739"/>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43036-2CE4-DF29-1998-AF82203271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A255AB-5A81-CDC8-4030-38161CA4CC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2B8FB5-8EC6-AD78-4D83-368187C7ED8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5BAC0CCE-D9FD-9D3F-8084-D7C0C04ABA95}"/>
              </a:ext>
            </a:extLst>
          </p:cNvPr>
          <p:cNvSpPr>
            <a:spLocks noGrp="1"/>
          </p:cNvSpPr>
          <p:nvPr>
            <p:ph type="sldNum" sz="quarter" idx="5"/>
          </p:nvPr>
        </p:nvSpPr>
        <p:spPr/>
        <p:txBody>
          <a:bodyPr/>
          <a:lstStyle/>
          <a:p>
            <a:fld id="{9C2EF98E-B6FF-4B4C-B348-1EB5D4EBDBF3}" type="slidenum">
              <a:rPr lang="en-US" smtClean="0"/>
              <a:t>274</a:t>
            </a:fld>
            <a:endParaRPr lang="en-US"/>
          </a:p>
        </p:txBody>
      </p:sp>
    </p:spTree>
    <p:extLst>
      <p:ext uri="{BB962C8B-B14F-4D97-AF65-F5344CB8AC3E}">
        <p14:creationId xmlns:p14="http://schemas.microsoft.com/office/powerpoint/2010/main" val="4234555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EBBF3-8827-4385-FA14-BD1ACB8E3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ECABFB-8F37-5AC0-4E63-3DCDDFED74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54C18A-7A6B-9076-84E6-0CF2131763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3A63D0D-31F1-91EA-A6A6-A1B14FFFC269}"/>
              </a:ext>
            </a:extLst>
          </p:cNvPr>
          <p:cNvSpPr>
            <a:spLocks noGrp="1"/>
          </p:cNvSpPr>
          <p:nvPr>
            <p:ph type="sldNum" sz="quarter" idx="5"/>
          </p:nvPr>
        </p:nvSpPr>
        <p:spPr/>
        <p:txBody>
          <a:bodyPr/>
          <a:lstStyle/>
          <a:p>
            <a:fld id="{9C2EF98E-B6FF-4B4C-B348-1EB5D4EBDBF3}" type="slidenum">
              <a:rPr lang="en-US" smtClean="0"/>
              <a:t>27</a:t>
            </a:fld>
            <a:endParaRPr lang="en-US"/>
          </a:p>
        </p:txBody>
      </p:sp>
    </p:spTree>
    <p:extLst>
      <p:ext uri="{BB962C8B-B14F-4D97-AF65-F5344CB8AC3E}">
        <p14:creationId xmlns:p14="http://schemas.microsoft.com/office/powerpoint/2010/main" val="1536354343"/>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62452-F376-C882-2631-5BBBC1C4F2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F329DC-49F4-F5F9-CCD1-4DC98CCAB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B8A30-BA7E-AC50-97B8-6C6F8D7FD6B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1167A9-9F4C-D67B-C458-5C4D735B1FE2}"/>
              </a:ext>
            </a:extLst>
          </p:cNvPr>
          <p:cNvSpPr>
            <a:spLocks noGrp="1"/>
          </p:cNvSpPr>
          <p:nvPr>
            <p:ph type="sldNum" sz="quarter" idx="5"/>
          </p:nvPr>
        </p:nvSpPr>
        <p:spPr/>
        <p:txBody>
          <a:bodyPr/>
          <a:lstStyle/>
          <a:p>
            <a:fld id="{9C2EF98E-B6FF-4B4C-B348-1EB5D4EBDBF3}" type="slidenum">
              <a:rPr lang="en-US" smtClean="0"/>
              <a:t>275</a:t>
            </a:fld>
            <a:endParaRPr lang="en-US"/>
          </a:p>
        </p:txBody>
      </p:sp>
    </p:spTree>
    <p:extLst>
      <p:ext uri="{BB962C8B-B14F-4D97-AF65-F5344CB8AC3E}">
        <p14:creationId xmlns:p14="http://schemas.microsoft.com/office/powerpoint/2010/main" val="846455465"/>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465ED-AD6C-3105-7968-BA566326DB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149951-AC07-2464-4E6B-F7BC5BE09F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488A50-BD48-4578-F4A7-3689ADBA5C2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AF00762-8EDE-4A1A-BE83-DE1140577234}"/>
              </a:ext>
            </a:extLst>
          </p:cNvPr>
          <p:cNvSpPr>
            <a:spLocks noGrp="1"/>
          </p:cNvSpPr>
          <p:nvPr>
            <p:ph type="sldNum" sz="quarter" idx="5"/>
          </p:nvPr>
        </p:nvSpPr>
        <p:spPr/>
        <p:txBody>
          <a:bodyPr/>
          <a:lstStyle/>
          <a:p>
            <a:fld id="{9C2EF98E-B6FF-4B4C-B348-1EB5D4EBDBF3}" type="slidenum">
              <a:rPr lang="en-US" smtClean="0"/>
              <a:t>276</a:t>
            </a:fld>
            <a:endParaRPr lang="en-US"/>
          </a:p>
        </p:txBody>
      </p:sp>
    </p:spTree>
    <p:extLst>
      <p:ext uri="{BB962C8B-B14F-4D97-AF65-F5344CB8AC3E}">
        <p14:creationId xmlns:p14="http://schemas.microsoft.com/office/powerpoint/2010/main" val="2467136552"/>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1D8F6-3C4F-42D9-DCF2-FD8E387CE2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6A8DF-7AF8-DE54-AAE5-BD7229E143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025BD-D04D-9AA1-2618-79FDA82EA8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965FBC-A637-87B6-36EE-AAA684FEAF4F}"/>
              </a:ext>
            </a:extLst>
          </p:cNvPr>
          <p:cNvSpPr>
            <a:spLocks noGrp="1"/>
          </p:cNvSpPr>
          <p:nvPr>
            <p:ph type="sldNum" sz="quarter" idx="5"/>
          </p:nvPr>
        </p:nvSpPr>
        <p:spPr/>
        <p:txBody>
          <a:bodyPr/>
          <a:lstStyle/>
          <a:p>
            <a:fld id="{9C2EF98E-B6FF-4B4C-B348-1EB5D4EBDBF3}" type="slidenum">
              <a:rPr lang="en-US" smtClean="0"/>
              <a:t>277</a:t>
            </a:fld>
            <a:endParaRPr lang="en-US"/>
          </a:p>
        </p:txBody>
      </p:sp>
    </p:spTree>
    <p:extLst>
      <p:ext uri="{BB962C8B-B14F-4D97-AF65-F5344CB8AC3E}">
        <p14:creationId xmlns:p14="http://schemas.microsoft.com/office/powerpoint/2010/main" val="1943657945"/>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88D35-3829-59A0-6AC8-D5AB1D6CA5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B19511-F820-4811-64D5-1B1A2A4086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2765AD-32D1-17E3-2B69-EFDCEA7B7F4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6AFE6B6-3681-E16C-D3EC-3E0417605B00}"/>
              </a:ext>
            </a:extLst>
          </p:cNvPr>
          <p:cNvSpPr>
            <a:spLocks noGrp="1"/>
          </p:cNvSpPr>
          <p:nvPr>
            <p:ph type="sldNum" sz="quarter" idx="5"/>
          </p:nvPr>
        </p:nvSpPr>
        <p:spPr/>
        <p:txBody>
          <a:bodyPr/>
          <a:lstStyle/>
          <a:p>
            <a:fld id="{9C2EF98E-B6FF-4B4C-B348-1EB5D4EBDBF3}" type="slidenum">
              <a:rPr lang="en-US" smtClean="0"/>
              <a:t>278</a:t>
            </a:fld>
            <a:endParaRPr lang="en-US"/>
          </a:p>
        </p:txBody>
      </p:sp>
    </p:spTree>
    <p:extLst>
      <p:ext uri="{BB962C8B-B14F-4D97-AF65-F5344CB8AC3E}">
        <p14:creationId xmlns:p14="http://schemas.microsoft.com/office/powerpoint/2010/main" val="1354395876"/>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A7B4D-7104-5D24-2DC4-EF7DD28538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99052-9E3F-2684-5B86-22E5D3795F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E2EE9-21B4-D90E-4F16-6E5C5AC730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ED12C6-C5A2-941F-D1B1-D0A28BEECDB9}"/>
              </a:ext>
            </a:extLst>
          </p:cNvPr>
          <p:cNvSpPr>
            <a:spLocks noGrp="1"/>
          </p:cNvSpPr>
          <p:nvPr>
            <p:ph type="sldNum" sz="quarter" idx="5"/>
          </p:nvPr>
        </p:nvSpPr>
        <p:spPr/>
        <p:txBody>
          <a:bodyPr/>
          <a:lstStyle/>
          <a:p>
            <a:fld id="{9C2EF98E-B6FF-4B4C-B348-1EB5D4EBDBF3}" type="slidenum">
              <a:rPr lang="en-US" smtClean="0"/>
              <a:t>279</a:t>
            </a:fld>
            <a:endParaRPr lang="en-US"/>
          </a:p>
        </p:txBody>
      </p:sp>
    </p:spTree>
    <p:extLst>
      <p:ext uri="{BB962C8B-B14F-4D97-AF65-F5344CB8AC3E}">
        <p14:creationId xmlns:p14="http://schemas.microsoft.com/office/powerpoint/2010/main" val="927520912"/>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F52DC-4A24-3D80-33FF-72FA4D7486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FC844-21AA-8C62-F576-AEE09CE3BA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31FA9F-F439-8262-B358-F53E2BA5EE1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D2ACD66-6E0F-5824-FBF5-2FF67414CA1A}"/>
              </a:ext>
            </a:extLst>
          </p:cNvPr>
          <p:cNvSpPr>
            <a:spLocks noGrp="1"/>
          </p:cNvSpPr>
          <p:nvPr>
            <p:ph type="sldNum" sz="quarter" idx="5"/>
          </p:nvPr>
        </p:nvSpPr>
        <p:spPr/>
        <p:txBody>
          <a:bodyPr/>
          <a:lstStyle/>
          <a:p>
            <a:fld id="{9C2EF98E-B6FF-4B4C-B348-1EB5D4EBDBF3}" type="slidenum">
              <a:rPr lang="en-US" smtClean="0"/>
              <a:t>280</a:t>
            </a:fld>
            <a:endParaRPr lang="en-US"/>
          </a:p>
        </p:txBody>
      </p:sp>
    </p:spTree>
    <p:extLst>
      <p:ext uri="{BB962C8B-B14F-4D97-AF65-F5344CB8AC3E}">
        <p14:creationId xmlns:p14="http://schemas.microsoft.com/office/powerpoint/2010/main" val="3670749563"/>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88F90-F2C4-DF05-E352-42EAD27A42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402585-2CD2-373C-B33D-5B569157AF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E88DA6-FD0E-D1B1-A692-5ECCD32884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00039E-52E0-7062-4CF5-DAF9E8DF57CE}"/>
              </a:ext>
            </a:extLst>
          </p:cNvPr>
          <p:cNvSpPr>
            <a:spLocks noGrp="1"/>
          </p:cNvSpPr>
          <p:nvPr>
            <p:ph type="sldNum" sz="quarter" idx="5"/>
          </p:nvPr>
        </p:nvSpPr>
        <p:spPr/>
        <p:txBody>
          <a:bodyPr/>
          <a:lstStyle/>
          <a:p>
            <a:fld id="{9C2EF98E-B6FF-4B4C-B348-1EB5D4EBDBF3}" type="slidenum">
              <a:rPr lang="en-US" smtClean="0"/>
              <a:t>281</a:t>
            </a:fld>
            <a:endParaRPr lang="en-US"/>
          </a:p>
        </p:txBody>
      </p:sp>
    </p:spTree>
    <p:extLst>
      <p:ext uri="{BB962C8B-B14F-4D97-AF65-F5344CB8AC3E}">
        <p14:creationId xmlns:p14="http://schemas.microsoft.com/office/powerpoint/2010/main" val="2073818892"/>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FE256-EF04-872A-8417-589565548C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AD085D-9C24-CDFB-64C7-EAFB822A47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1334A0-A650-FF53-6134-4D423A2BFE1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56C49AB-84AD-A3AF-54A8-B27DAC5C3E60}"/>
              </a:ext>
            </a:extLst>
          </p:cNvPr>
          <p:cNvSpPr>
            <a:spLocks noGrp="1"/>
          </p:cNvSpPr>
          <p:nvPr>
            <p:ph type="sldNum" sz="quarter" idx="5"/>
          </p:nvPr>
        </p:nvSpPr>
        <p:spPr/>
        <p:txBody>
          <a:bodyPr/>
          <a:lstStyle/>
          <a:p>
            <a:fld id="{9C2EF98E-B6FF-4B4C-B348-1EB5D4EBDBF3}" type="slidenum">
              <a:rPr lang="en-US" smtClean="0"/>
              <a:t>282</a:t>
            </a:fld>
            <a:endParaRPr lang="en-US"/>
          </a:p>
        </p:txBody>
      </p:sp>
    </p:spTree>
    <p:extLst>
      <p:ext uri="{BB962C8B-B14F-4D97-AF65-F5344CB8AC3E}">
        <p14:creationId xmlns:p14="http://schemas.microsoft.com/office/powerpoint/2010/main" val="891187249"/>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0C73F-430A-C913-0B02-A8830E991E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80BCF-7383-FE1E-5321-0B51731DD2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B1AFE9-55EA-DD85-DD76-7E26907AB8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A023356-834C-16F8-927F-69B8492AF295}"/>
              </a:ext>
            </a:extLst>
          </p:cNvPr>
          <p:cNvSpPr>
            <a:spLocks noGrp="1"/>
          </p:cNvSpPr>
          <p:nvPr>
            <p:ph type="sldNum" sz="quarter" idx="5"/>
          </p:nvPr>
        </p:nvSpPr>
        <p:spPr/>
        <p:txBody>
          <a:bodyPr/>
          <a:lstStyle/>
          <a:p>
            <a:fld id="{9C2EF98E-B6FF-4B4C-B348-1EB5D4EBDBF3}" type="slidenum">
              <a:rPr lang="en-US" smtClean="0"/>
              <a:t>283</a:t>
            </a:fld>
            <a:endParaRPr lang="en-US"/>
          </a:p>
        </p:txBody>
      </p:sp>
    </p:spTree>
    <p:extLst>
      <p:ext uri="{BB962C8B-B14F-4D97-AF65-F5344CB8AC3E}">
        <p14:creationId xmlns:p14="http://schemas.microsoft.com/office/powerpoint/2010/main" val="3280786093"/>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09DE7-F6C0-D00D-3E6E-EEF720824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CA5B63-025C-A305-09EC-6C413797ED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296FC-DF64-0CC6-3AEA-200E4859338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7135193-5F08-6D8F-C4DB-5E9ED8621D7A}"/>
              </a:ext>
            </a:extLst>
          </p:cNvPr>
          <p:cNvSpPr>
            <a:spLocks noGrp="1"/>
          </p:cNvSpPr>
          <p:nvPr>
            <p:ph type="sldNum" sz="quarter" idx="5"/>
          </p:nvPr>
        </p:nvSpPr>
        <p:spPr/>
        <p:txBody>
          <a:bodyPr/>
          <a:lstStyle/>
          <a:p>
            <a:fld id="{9C2EF98E-B6FF-4B4C-B348-1EB5D4EBDBF3}" type="slidenum">
              <a:rPr lang="en-US" smtClean="0"/>
              <a:t>284</a:t>
            </a:fld>
            <a:endParaRPr lang="en-US"/>
          </a:p>
        </p:txBody>
      </p:sp>
    </p:spTree>
    <p:extLst>
      <p:ext uri="{BB962C8B-B14F-4D97-AF65-F5344CB8AC3E}">
        <p14:creationId xmlns:p14="http://schemas.microsoft.com/office/powerpoint/2010/main" val="480385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A1617-F818-5C24-9D0E-96F9343A36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706959-D163-ECA7-1D14-2EC93D9664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163258-A47F-734E-BECC-0B5EA939BEB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9D9864-CFAC-8E0C-CA3D-9864BE751F06}"/>
              </a:ext>
            </a:extLst>
          </p:cNvPr>
          <p:cNvSpPr>
            <a:spLocks noGrp="1"/>
          </p:cNvSpPr>
          <p:nvPr>
            <p:ph type="sldNum" sz="quarter" idx="5"/>
          </p:nvPr>
        </p:nvSpPr>
        <p:spPr/>
        <p:txBody>
          <a:bodyPr/>
          <a:lstStyle/>
          <a:p>
            <a:fld id="{9C2EF98E-B6FF-4B4C-B348-1EB5D4EBDBF3}" type="slidenum">
              <a:rPr lang="en-US" smtClean="0"/>
              <a:t>28</a:t>
            </a:fld>
            <a:endParaRPr lang="en-US"/>
          </a:p>
        </p:txBody>
      </p:sp>
    </p:spTree>
    <p:extLst>
      <p:ext uri="{BB962C8B-B14F-4D97-AF65-F5344CB8AC3E}">
        <p14:creationId xmlns:p14="http://schemas.microsoft.com/office/powerpoint/2010/main" val="3269587169"/>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3D62-AD15-7847-64E4-273E529D99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FADAA4-7769-AD39-855C-8E882CB592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A9EA09-9B40-1717-923D-67301C33914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F595B3-2485-CD7C-742B-B0B4D8E2BEB5}"/>
              </a:ext>
            </a:extLst>
          </p:cNvPr>
          <p:cNvSpPr>
            <a:spLocks noGrp="1"/>
          </p:cNvSpPr>
          <p:nvPr>
            <p:ph type="sldNum" sz="quarter" idx="5"/>
          </p:nvPr>
        </p:nvSpPr>
        <p:spPr/>
        <p:txBody>
          <a:bodyPr/>
          <a:lstStyle/>
          <a:p>
            <a:fld id="{9C2EF98E-B6FF-4B4C-B348-1EB5D4EBDBF3}" type="slidenum">
              <a:rPr lang="en-US" smtClean="0"/>
              <a:t>29</a:t>
            </a:fld>
            <a:endParaRPr lang="en-US"/>
          </a:p>
        </p:txBody>
      </p:sp>
    </p:spTree>
    <p:extLst>
      <p:ext uri="{BB962C8B-B14F-4D97-AF65-F5344CB8AC3E}">
        <p14:creationId xmlns:p14="http://schemas.microsoft.com/office/powerpoint/2010/main" val="949295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933FD-B567-27E6-7899-856B73969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D5C45A-E14A-8439-A59D-D0D3F4AB7D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BC940-036C-51B4-9AA5-2A1CE09ADB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2AF1D5A-D4AD-4711-6EE5-94AA09120523}"/>
              </a:ext>
            </a:extLst>
          </p:cNvPr>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4621868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96269-50E8-1317-6121-75B1695C32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6A9225-03D3-7BF4-74F5-73C3E3F1C0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177F25-1A36-0FAD-8F10-D2AC7177C9B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5529F4E-6AA5-B528-0FC2-BEFE697795B3}"/>
              </a:ext>
            </a:extLst>
          </p:cNvPr>
          <p:cNvSpPr>
            <a:spLocks noGrp="1"/>
          </p:cNvSpPr>
          <p:nvPr>
            <p:ph type="sldNum" sz="quarter" idx="5"/>
          </p:nvPr>
        </p:nvSpPr>
        <p:spPr/>
        <p:txBody>
          <a:bodyPr/>
          <a:lstStyle/>
          <a:p>
            <a:fld id="{9C2EF98E-B6FF-4B4C-B348-1EB5D4EBDBF3}" type="slidenum">
              <a:rPr lang="en-US" smtClean="0"/>
              <a:t>30</a:t>
            </a:fld>
            <a:endParaRPr lang="en-US"/>
          </a:p>
        </p:txBody>
      </p:sp>
    </p:spTree>
    <p:extLst>
      <p:ext uri="{BB962C8B-B14F-4D97-AF65-F5344CB8AC3E}">
        <p14:creationId xmlns:p14="http://schemas.microsoft.com/office/powerpoint/2010/main" val="1019960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58B4-3400-9EDC-9609-2C6FB6E04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D3CE6A-32A1-B1B8-0AD1-5F50F8E95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D3E936-96C8-8601-D3CB-49E96B08E8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2B6301-3099-8654-2981-B3D6742C17D0}"/>
              </a:ext>
            </a:extLst>
          </p:cNvPr>
          <p:cNvSpPr>
            <a:spLocks noGrp="1"/>
          </p:cNvSpPr>
          <p:nvPr>
            <p:ph type="sldNum" sz="quarter" idx="5"/>
          </p:nvPr>
        </p:nvSpPr>
        <p:spPr/>
        <p:txBody>
          <a:bodyPr/>
          <a:lstStyle/>
          <a:p>
            <a:fld id="{9C2EF98E-B6FF-4B4C-B348-1EB5D4EBDBF3}" type="slidenum">
              <a:rPr lang="en-US" smtClean="0"/>
              <a:t>31</a:t>
            </a:fld>
            <a:endParaRPr lang="en-US"/>
          </a:p>
        </p:txBody>
      </p:sp>
    </p:spTree>
    <p:extLst>
      <p:ext uri="{BB962C8B-B14F-4D97-AF65-F5344CB8AC3E}">
        <p14:creationId xmlns:p14="http://schemas.microsoft.com/office/powerpoint/2010/main" val="34374120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06FB1-8486-8787-1FD9-ABBDE892AE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F3E7DF-A012-8C08-5A9B-8E964BCA6A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99A04E-CB44-3662-7AFB-FB08ED372B6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30046C2-9D83-7241-9CFC-D385D34A6EAB}"/>
              </a:ext>
            </a:extLst>
          </p:cNvPr>
          <p:cNvSpPr>
            <a:spLocks noGrp="1"/>
          </p:cNvSpPr>
          <p:nvPr>
            <p:ph type="sldNum" sz="quarter" idx="5"/>
          </p:nvPr>
        </p:nvSpPr>
        <p:spPr/>
        <p:txBody>
          <a:bodyPr/>
          <a:lstStyle/>
          <a:p>
            <a:fld id="{9C2EF98E-B6FF-4B4C-B348-1EB5D4EBDBF3}" type="slidenum">
              <a:rPr lang="en-US" smtClean="0"/>
              <a:t>32</a:t>
            </a:fld>
            <a:endParaRPr lang="en-US"/>
          </a:p>
        </p:txBody>
      </p:sp>
    </p:spTree>
    <p:extLst>
      <p:ext uri="{BB962C8B-B14F-4D97-AF65-F5344CB8AC3E}">
        <p14:creationId xmlns:p14="http://schemas.microsoft.com/office/powerpoint/2010/main" val="32514300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0251E-9670-4C2B-5823-B3FB37C39B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3193FE-885F-26FF-96BE-B3B2048D0C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5DBCF2-7C20-615D-B610-F5F7747CB80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1D60F5-7C4B-B728-C6A5-7716A4474C9B}"/>
              </a:ext>
            </a:extLst>
          </p:cNvPr>
          <p:cNvSpPr>
            <a:spLocks noGrp="1"/>
          </p:cNvSpPr>
          <p:nvPr>
            <p:ph type="sldNum" sz="quarter" idx="5"/>
          </p:nvPr>
        </p:nvSpPr>
        <p:spPr/>
        <p:txBody>
          <a:bodyPr/>
          <a:lstStyle/>
          <a:p>
            <a:fld id="{9C2EF98E-B6FF-4B4C-B348-1EB5D4EBDBF3}" type="slidenum">
              <a:rPr lang="en-US" smtClean="0"/>
              <a:t>33</a:t>
            </a:fld>
            <a:endParaRPr lang="en-US"/>
          </a:p>
        </p:txBody>
      </p:sp>
    </p:spTree>
    <p:extLst>
      <p:ext uri="{BB962C8B-B14F-4D97-AF65-F5344CB8AC3E}">
        <p14:creationId xmlns:p14="http://schemas.microsoft.com/office/powerpoint/2010/main" val="8979939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8423493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AA099-CEB4-EBD9-83E4-C30652969D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868E87-C8E7-8BE8-BC9E-EE384D6DEC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4EA0C-6B1E-2834-5746-BCA2A61253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228A21-5DDC-AE07-E5A3-017719741115}"/>
              </a:ext>
            </a:extLst>
          </p:cNvPr>
          <p:cNvSpPr>
            <a:spLocks noGrp="1"/>
          </p:cNvSpPr>
          <p:nvPr>
            <p:ph type="sldNum" sz="quarter" idx="5"/>
          </p:nvPr>
        </p:nvSpPr>
        <p:spPr/>
        <p:txBody>
          <a:bodyPr/>
          <a:lstStyle/>
          <a:p>
            <a:fld id="{652F1279-6CE4-4169-83D3-4483097B6907}" type="slidenum">
              <a:rPr lang="en-US" smtClean="0"/>
              <a:t>35</a:t>
            </a:fld>
            <a:endParaRPr lang="en-US"/>
          </a:p>
        </p:txBody>
      </p:sp>
    </p:spTree>
    <p:extLst>
      <p:ext uri="{BB962C8B-B14F-4D97-AF65-F5344CB8AC3E}">
        <p14:creationId xmlns:p14="http://schemas.microsoft.com/office/powerpoint/2010/main" val="82513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C5644-7521-BE15-55ED-A1C69369FD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18D2E5-5BD4-0D5A-2D31-F35EB220F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7D71AD-0641-8A44-879F-754478333BF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3161A-1F4B-2C4B-A794-D110A77D55D4}"/>
              </a:ext>
            </a:extLst>
          </p:cNvPr>
          <p:cNvSpPr>
            <a:spLocks noGrp="1"/>
          </p:cNvSpPr>
          <p:nvPr>
            <p:ph type="sldNum" sz="quarter" idx="5"/>
          </p:nvPr>
        </p:nvSpPr>
        <p:spPr/>
        <p:txBody>
          <a:bodyPr/>
          <a:lstStyle/>
          <a:p>
            <a:fld id="{9C2EF98E-B6FF-4B4C-B348-1EB5D4EBDBF3}" type="slidenum">
              <a:rPr lang="en-US" smtClean="0"/>
              <a:t>36</a:t>
            </a:fld>
            <a:endParaRPr lang="en-US"/>
          </a:p>
        </p:txBody>
      </p:sp>
    </p:spTree>
    <p:extLst>
      <p:ext uri="{BB962C8B-B14F-4D97-AF65-F5344CB8AC3E}">
        <p14:creationId xmlns:p14="http://schemas.microsoft.com/office/powerpoint/2010/main" val="2594254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9B3EB-412B-FC3B-E6D4-138ABFAF6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55A319-9182-B6B6-4AD8-315ABA4DC0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F7BFB3-8F3E-BBB4-9AAD-5CDC21A5F1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55DFCF-CE6C-4BDB-88DE-BD435126E821}"/>
              </a:ext>
            </a:extLst>
          </p:cNvPr>
          <p:cNvSpPr>
            <a:spLocks noGrp="1"/>
          </p:cNvSpPr>
          <p:nvPr>
            <p:ph type="sldNum" sz="quarter" idx="5"/>
          </p:nvPr>
        </p:nvSpPr>
        <p:spPr/>
        <p:txBody>
          <a:bodyPr/>
          <a:lstStyle/>
          <a:p>
            <a:fld id="{9C2EF98E-B6FF-4B4C-B348-1EB5D4EBDBF3}" type="slidenum">
              <a:rPr lang="en-US" smtClean="0"/>
              <a:t>37</a:t>
            </a:fld>
            <a:endParaRPr lang="en-US"/>
          </a:p>
        </p:txBody>
      </p:sp>
    </p:spTree>
    <p:extLst>
      <p:ext uri="{BB962C8B-B14F-4D97-AF65-F5344CB8AC3E}">
        <p14:creationId xmlns:p14="http://schemas.microsoft.com/office/powerpoint/2010/main" val="3782278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C5395-853A-9C75-2901-4A7338D8E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9033AB-15FB-EA74-C265-52BE2B47AB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682E38-7EEF-E899-54D9-01946DCA67F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83735D6-03CD-BB5C-B27D-47E9C6758644}"/>
              </a:ext>
            </a:extLst>
          </p:cNvPr>
          <p:cNvSpPr>
            <a:spLocks noGrp="1"/>
          </p:cNvSpPr>
          <p:nvPr>
            <p:ph type="sldNum" sz="quarter" idx="5"/>
          </p:nvPr>
        </p:nvSpPr>
        <p:spPr/>
        <p:txBody>
          <a:bodyPr/>
          <a:lstStyle/>
          <a:p>
            <a:fld id="{9C2EF98E-B6FF-4B4C-B348-1EB5D4EBDBF3}" type="slidenum">
              <a:rPr lang="en-US" smtClean="0"/>
              <a:t>38</a:t>
            </a:fld>
            <a:endParaRPr lang="en-US"/>
          </a:p>
        </p:txBody>
      </p:sp>
    </p:spTree>
    <p:extLst>
      <p:ext uri="{BB962C8B-B14F-4D97-AF65-F5344CB8AC3E}">
        <p14:creationId xmlns:p14="http://schemas.microsoft.com/office/powerpoint/2010/main" val="23960949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7421E-5B6E-C8FE-1574-E391EFFBD7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4D4D61-8136-8201-7640-A115617645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CE5F54-9FB8-A35B-7193-6F1CD7812DD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52A6E4-3593-224B-63B5-5A012FF2D348}"/>
              </a:ext>
            </a:extLst>
          </p:cNvPr>
          <p:cNvSpPr>
            <a:spLocks noGrp="1"/>
          </p:cNvSpPr>
          <p:nvPr>
            <p:ph type="sldNum" sz="quarter" idx="5"/>
          </p:nvPr>
        </p:nvSpPr>
        <p:spPr/>
        <p:txBody>
          <a:bodyPr/>
          <a:lstStyle/>
          <a:p>
            <a:fld id="{9C2EF98E-B6FF-4B4C-B348-1EB5D4EBDBF3}" type="slidenum">
              <a:rPr lang="en-US" smtClean="0"/>
              <a:t>39</a:t>
            </a:fld>
            <a:endParaRPr lang="en-US"/>
          </a:p>
        </p:txBody>
      </p:sp>
    </p:spTree>
    <p:extLst>
      <p:ext uri="{BB962C8B-B14F-4D97-AF65-F5344CB8AC3E}">
        <p14:creationId xmlns:p14="http://schemas.microsoft.com/office/powerpoint/2010/main" val="4238354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38093990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C6A1A-BC86-7967-1ABA-9DC9923518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7C5D3B-CC0F-1206-78F0-EA346AD46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452B09-C598-CF34-7CFE-283CE1A76DA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31BF470-CE46-D8DD-F581-7BAC45D7A53D}"/>
              </a:ext>
            </a:extLst>
          </p:cNvPr>
          <p:cNvSpPr>
            <a:spLocks noGrp="1"/>
          </p:cNvSpPr>
          <p:nvPr>
            <p:ph type="sldNum" sz="quarter" idx="5"/>
          </p:nvPr>
        </p:nvSpPr>
        <p:spPr/>
        <p:txBody>
          <a:bodyPr/>
          <a:lstStyle/>
          <a:p>
            <a:fld id="{9C2EF98E-B6FF-4B4C-B348-1EB5D4EBDBF3}" type="slidenum">
              <a:rPr lang="en-US" smtClean="0"/>
              <a:t>40</a:t>
            </a:fld>
            <a:endParaRPr lang="en-US"/>
          </a:p>
        </p:txBody>
      </p:sp>
    </p:spTree>
    <p:extLst>
      <p:ext uri="{BB962C8B-B14F-4D97-AF65-F5344CB8AC3E}">
        <p14:creationId xmlns:p14="http://schemas.microsoft.com/office/powerpoint/2010/main" val="936837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5A225-1FC7-1B51-B011-147E20AE44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B950CD-20E4-7690-4676-D12F7408F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986138-D2B3-FB23-A754-4C4196C7BE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36A2A61-713B-5541-1BFD-EE3248708166}"/>
              </a:ext>
            </a:extLst>
          </p:cNvPr>
          <p:cNvSpPr>
            <a:spLocks noGrp="1"/>
          </p:cNvSpPr>
          <p:nvPr>
            <p:ph type="sldNum" sz="quarter" idx="5"/>
          </p:nvPr>
        </p:nvSpPr>
        <p:spPr/>
        <p:txBody>
          <a:bodyPr/>
          <a:lstStyle/>
          <a:p>
            <a:fld id="{9C2EF98E-B6FF-4B4C-B348-1EB5D4EBDBF3}" type="slidenum">
              <a:rPr lang="en-US" smtClean="0"/>
              <a:t>41</a:t>
            </a:fld>
            <a:endParaRPr lang="en-US"/>
          </a:p>
        </p:txBody>
      </p:sp>
    </p:spTree>
    <p:extLst>
      <p:ext uri="{BB962C8B-B14F-4D97-AF65-F5344CB8AC3E}">
        <p14:creationId xmlns:p14="http://schemas.microsoft.com/office/powerpoint/2010/main" val="6132135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95FD2-BBA1-1280-2231-79A999DEA5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1FEAE4-C24D-3CB1-6F92-E2ECF942EB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75F8AD-3D00-8AA9-5C4D-ECB72E3DC06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3760711-C2B3-30BB-4532-835A3976E878}"/>
              </a:ext>
            </a:extLst>
          </p:cNvPr>
          <p:cNvSpPr>
            <a:spLocks noGrp="1"/>
          </p:cNvSpPr>
          <p:nvPr>
            <p:ph type="sldNum" sz="quarter" idx="5"/>
          </p:nvPr>
        </p:nvSpPr>
        <p:spPr/>
        <p:txBody>
          <a:bodyPr/>
          <a:lstStyle/>
          <a:p>
            <a:fld id="{9C2EF98E-B6FF-4B4C-B348-1EB5D4EBDBF3}" type="slidenum">
              <a:rPr lang="en-US" smtClean="0"/>
              <a:t>42</a:t>
            </a:fld>
            <a:endParaRPr lang="en-US"/>
          </a:p>
        </p:txBody>
      </p:sp>
    </p:spTree>
    <p:extLst>
      <p:ext uri="{BB962C8B-B14F-4D97-AF65-F5344CB8AC3E}">
        <p14:creationId xmlns:p14="http://schemas.microsoft.com/office/powerpoint/2010/main" val="27663206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9D0B9-1C55-B4AC-CD17-9C19BBD0B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766775-20BF-AA43-BEBB-ABD77CAAA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0992E-EE04-7B2C-AD2C-087EC5CE0B7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854F87-3216-7EE1-A569-D735920AA433}"/>
              </a:ext>
            </a:extLst>
          </p:cNvPr>
          <p:cNvSpPr>
            <a:spLocks noGrp="1"/>
          </p:cNvSpPr>
          <p:nvPr>
            <p:ph type="sldNum" sz="quarter" idx="5"/>
          </p:nvPr>
        </p:nvSpPr>
        <p:spPr/>
        <p:txBody>
          <a:bodyPr/>
          <a:lstStyle/>
          <a:p>
            <a:fld id="{9C2EF98E-B6FF-4B4C-B348-1EB5D4EBDBF3}" type="slidenum">
              <a:rPr lang="en-US" smtClean="0"/>
              <a:t>43</a:t>
            </a:fld>
            <a:endParaRPr lang="en-US"/>
          </a:p>
        </p:txBody>
      </p:sp>
    </p:spTree>
    <p:extLst>
      <p:ext uri="{BB962C8B-B14F-4D97-AF65-F5344CB8AC3E}">
        <p14:creationId xmlns:p14="http://schemas.microsoft.com/office/powerpoint/2010/main" val="30291225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29EBC-88E4-E667-876B-EB6D05695E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38972C-11B3-0C27-A7E0-7A2B4B4396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3F8DBD-F1B2-2EEF-32E5-B33D9334DC3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4F11B1CC-0B1E-33A2-E2CB-0AC79F31F8D9}"/>
              </a:ext>
            </a:extLst>
          </p:cNvPr>
          <p:cNvSpPr>
            <a:spLocks noGrp="1"/>
          </p:cNvSpPr>
          <p:nvPr>
            <p:ph type="sldNum" sz="quarter" idx="5"/>
          </p:nvPr>
        </p:nvSpPr>
        <p:spPr/>
        <p:txBody>
          <a:bodyPr/>
          <a:lstStyle/>
          <a:p>
            <a:fld id="{9C2EF98E-B6FF-4B4C-B348-1EB5D4EBDBF3}" type="slidenum">
              <a:rPr lang="en-US" smtClean="0"/>
              <a:t>44</a:t>
            </a:fld>
            <a:endParaRPr lang="en-US"/>
          </a:p>
        </p:txBody>
      </p:sp>
    </p:spTree>
    <p:extLst>
      <p:ext uri="{BB962C8B-B14F-4D97-AF65-F5344CB8AC3E}">
        <p14:creationId xmlns:p14="http://schemas.microsoft.com/office/powerpoint/2010/main" val="10900744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CC267-4A8E-F7D0-BDC0-6BC92B10F2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002B26-A22B-3961-5DD1-1982B3CA61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EE4411-71D4-F02E-8C36-26F294B1D9D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41EBD36-5AC3-333C-8585-3ABA14F4DB39}"/>
              </a:ext>
            </a:extLst>
          </p:cNvPr>
          <p:cNvSpPr>
            <a:spLocks noGrp="1"/>
          </p:cNvSpPr>
          <p:nvPr>
            <p:ph type="sldNum" sz="quarter" idx="5"/>
          </p:nvPr>
        </p:nvSpPr>
        <p:spPr/>
        <p:txBody>
          <a:bodyPr/>
          <a:lstStyle/>
          <a:p>
            <a:fld id="{9C2EF98E-B6FF-4B4C-B348-1EB5D4EBDBF3}" type="slidenum">
              <a:rPr lang="en-US" smtClean="0"/>
              <a:t>45</a:t>
            </a:fld>
            <a:endParaRPr lang="en-US"/>
          </a:p>
        </p:txBody>
      </p:sp>
    </p:spTree>
    <p:extLst>
      <p:ext uri="{BB962C8B-B14F-4D97-AF65-F5344CB8AC3E}">
        <p14:creationId xmlns:p14="http://schemas.microsoft.com/office/powerpoint/2010/main" val="17677927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9B55A-8E61-92AC-3DBB-1448DFEB81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45BA74-C903-9B4B-C8A3-22382F535D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6780EB-4564-4A88-39BC-5CBB8274BFE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3124E1-5D57-013F-BB5A-88AAEC1FA3BF}"/>
              </a:ext>
            </a:extLst>
          </p:cNvPr>
          <p:cNvSpPr>
            <a:spLocks noGrp="1"/>
          </p:cNvSpPr>
          <p:nvPr>
            <p:ph type="sldNum" sz="quarter" idx="5"/>
          </p:nvPr>
        </p:nvSpPr>
        <p:spPr/>
        <p:txBody>
          <a:bodyPr/>
          <a:lstStyle/>
          <a:p>
            <a:fld id="{9C2EF98E-B6FF-4B4C-B348-1EB5D4EBDBF3}" type="slidenum">
              <a:rPr lang="en-US" smtClean="0"/>
              <a:t>46</a:t>
            </a:fld>
            <a:endParaRPr lang="en-US"/>
          </a:p>
        </p:txBody>
      </p:sp>
    </p:spTree>
    <p:extLst>
      <p:ext uri="{BB962C8B-B14F-4D97-AF65-F5344CB8AC3E}">
        <p14:creationId xmlns:p14="http://schemas.microsoft.com/office/powerpoint/2010/main" val="1280626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69C9B-01B5-2F93-0678-BE1BC8FA83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F94227-794A-14C2-62C6-83BDA3E7EF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2EA714-16E0-73E6-BE0D-6CF2378F653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A744C8-4334-2FA2-E5D0-8C3A95B5A55D}"/>
              </a:ext>
            </a:extLst>
          </p:cNvPr>
          <p:cNvSpPr>
            <a:spLocks noGrp="1"/>
          </p:cNvSpPr>
          <p:nvPr>
            <p:ph type="sldNum" sz="quarter" idx="5"/>
          </p:nvPr>
        </p:nvSpPr>
        <p:spPr/>
        <p:txBody>
          <a:bodyPr/>
          <a:lstStyle/>
          <a:p>
            <a:fld id="{9C2EF98E-B6FF-4B4C-B348-1EB5D4EBDBF3}" type="slidenum">
              <a:rPr lang="en-US" smtClean="0"/>
              <a:t>47</a:t>
            </a:fld>
            <a:endParaRPr lang="en-US"/>
          </a:p>
        </p:txBody>
      </p:sp>
    </p:spTree>
    <p:extLst>
      <p:ext uri="{BB962C8B-B14F-4D97-AF65-F5344CB8AC3E}">
        <p14:creationId xmlns:p14="http://schemas.microsoft.com/office/powerpoint/2010/main" val="24042831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2F58A-3430-1E81-9A92-890B3DA875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FA63BB-7674-BD16-9E23-11F808F1A2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48BE1C-6317-2DFA-66AB-7923A7EDC7F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436F1E0-F15D-AA34-BE09-D18B592589D7}"/>
              </a:ext>
            </a:extLst>
          </p:cNvPr>
          <p:cNvSpPr>
            <a:spLocks noGrp="1"/>
          </p:cNvSpPr>
          <p:nvPr>
            <p:ph type="sldNum" sz="quarter" idx="5"/>
          </p:nvPr>
        </p:nvSpPr>
        <p:spPr/>
        <p:txBody>
          <a:bodyPr/>
          <a:lstStyle/>
          <a:p>
            <a:fld id="{9C2EF98E-B6FF-4B4C-B348-1EB5D4EBDBF3}" type="slidenum">
              <a:rPr lang="en-US" smtClean="0"/>
              <a:t>48</a:t>
            </a:fld>
            <a:endParaRPr lang="en-US"/>
          </a:p>
        </p:txBody>
      </p:sp>
    </p:spTree>
    <p:extLst>
      <p:ext uri="{BB962C8B-B14F-4D97-AF65-F5344CB8AC3E}">
        <p14:creationId xmlns:p14="http://schemas.microsoft.com/office/powerpoint/2010/main" val="21162247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F3879-DFC8-4316-804C-6046297BBE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3F5112-5B35-97A2-8A51-D6F744345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63B66D-BD29-3661-19DC-55F0515DBE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52ED7B-C8E5-CADE-91D0-32B4C3C3F14D}"/>
              </a:ext>
            </a:extLst>
          </p:cNvPr>
          <p:cNvSpPr>
            <a:spLocks noGrp="1"/>
          </p:cNvSpPr>
          <p:nvPr>
            <p:ph type="sldNum" sz="quarter" idx="5"/>
          </p:nvPr>
        </p:nvSpPr>
        <p:spPr/>
        <p:txBody>
          <a:bodyPr/>
          <a:lstStyle/>
          <a:p>
            <a:fld id="{9C2EF98E-B6FF-4B4C-B348-1EB5D4EBDBF3}" type="slidenum">
              <a:rPr lang="en-US" smtClean="0"/>
              <a:t>49</a:t>
            </a:fld>
            <a:endParaRPr lang="en-US"/>
          </a:p>
        </p:txBody>
      </p:sp>
    </p:spTree>
    <p:extLst>
      <p:ext uri="{BB962C8B-B14F-4D97-AF65-F5344CB8AC3E}">
        <p14:creationId xmlns:p14="http://schemas.microsoft.com/office/powerpoint/2010/main" val="2317331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C3CDD-EDC4-4AA9-B136-32A0C9012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56D67A-EA4E-BD3C-E732-6112DCCD8C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4B725-1282-9416-7BC8-533147CC9BD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B4D6183-47F3-286D-4FD7-D3CC1128CFFB}"/>
              </a:ext>
            </a:extLst>
          </p:cNvPr>
          <p:cNvSpPr>
            <a:spLocks noGrp="1"/>
          </p:cNvSpPr>
          <p:nvPr>
            <p:ph type="sldNum" sz="quarter" idx="5"/>
          </p:nvPr>
        </p:nvSpPr>
        <p:spPr/>
        <p:txBody>
          <a:bodyPr/>
          <a:lstStyle/>
          <a:p>
            <a:fld id="{9C2EF98E-B6FF-4B4C-B348-1EB5D4EBDBF3}" type="slidenum">
              <a:rPr lang="en-US" smtClean="0"/>
              <a:t>5</a:t>
            </a:fld>
            <a:endParaRPr lang="en-US"/>
          </a:p>
        </p:txBody>
      </p:sp>
    </p:spTree>
    <p:extLst>
      <p:ext uri="{BB962C8B-B14F-4D97-AF65-F5344CB8AC3E}">
        <p14:creationId xmlns:p14="http://schemas.microsoft.com/office/powerpoint/2010/main" val="20928667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F53B8-E7AF-4A0A-34C5-D71E1A890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D18074-0038-1BAC-F323-8B316F1B10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4BFA38-0561-99A6-D885-AAFF85AACE7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F071E56-513A-85E1-B368-0E4BE4B8B4B8}"/>
              </a:ext>
            </a:extLst>
          </p:cNvPr>
          <p:cNvSpPr>
            <a:spLocks noGrp="1"/>
          </p:cNvSpPr>
          <p:nvPr>
            <p:ph type="sldNum" sz="quarter" idx="5"/>
          </p:nvPr>
        </p:nvSpPr>
        <p:spPr/>
        <p:txBody>
          <a:bodyPr/>
          <a:lstStyle/>
          <a:p>
            <a:fld id="{9C2EF98E-B6FF-4B4C-B348-1EB5D4EBDBF3}" type="slidenum">
              <a:rPr lang="en-US" smtClean="0"/>
              <a:t>50</a:t>
            </a:fld>
            <a:endParaRPr lang="en-US"/>
          </a:p>
        </p:txBody>
      </p:sp>
    </p:spTree>
    <p:extLst>
      <p:ext uri="{BB962C8B-B14F-4D97-AF65-F5344CB8AC3E}">
        <p14:creationId xmlns:p14="http://schemas.microsoft.com/office/powerpoint/2010/main" val="37538164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F82F0-9E32-049E-A33D-AFCCBC647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00A2A6-29EA-C32B-2A6D-7D7CC4B72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452C23-8238-93E3-09FD-8F4345CBE6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861C1EC-2D48-A1EF-3729-8C1F92A8FDF9}"/>
              </a:ext>
            </a:extLst>
          </p:cNvPr>
          <p:cNvSpPr>
            <a:spLocks noGrp="1"/>
          </p:cNvSpPr>
          <p:nvPr>
            <p:ph type="sldNum" sz="quarter" idx="5"/>
          </p:nvPr>
        </p:nvSpPr>
        <p:spPr/>
        <p:txBody>
          <a:bodyPr/>
          <a:lstStyle/>
          <a:p>
            <a:fld id="{9C2EF98E-B6FF-4B4C-B348-1EB5D4EBDBF3}" type="slidenum">
              <a:rPr lang="en-US" smtClean="0"/>
              <a:t>51</a:t>
            </a:fld>
            <a:endParaRPr lang="en-US"/>
          </a:p>
        </p:txBody>
      </p:sp>
    </p:spTree>
    <p:extLst>
      <p:ext uri="{BB962C8B-B14F-4D97-AF65-F5344CB8AC3E}">
        <p14:creationId xmlns:p14="http://schemas.microsoft.com/office/powerpoint/2010/main" val="30369156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8E840-5C19-A5B2-76E9-5843D79230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6332C7-D333-A7E7-E0C8-2DD958EE3E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740C8-D17E-4F39-93BC-A4194860ED0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461440C-127E-D5DF-295B-97E4F3BEF4C0}"/>
              </a:ext>
            </a:extLst>
          </p:cNvPr>
          <p:cNvSpPr>
            <a:spLocks noGrp="1"/>
          </p:cNvSpPr>
          <p:nvPr>
            <p:ph type="sldNum" sz="quarter" idx="5"/>
          </p:nvPr>
        </p:nvSpPr>
        <p:spPr/>
        <p:txBody>
          <a:bodyPr/>
          <a:lstStyle/>
          <a:p>
            <a:fld id="{9C2EF98E-B6FF-4B4C-B348-1EB5D4EBDBF3}" type="slidenum">
              <a:rPr lang="en-US" smtClean="0"/>
              <a:t>52</a:t>
            </a:fld>
            <a:endParaRPr lang="en-US"/>
          </a:p>
        </p:txBody>
      </p:sp>
    </p:spTree>
    <p:extLst>
      <p:ext uri="{BB962C8B-B14F-4D97-AF65-F5344CB8AC3E}">
        <p14:creationId xmlns:p14="http://schemas.microsoft.com/office/powerpoint/2010/main" val="28034449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76AA8-5BD6-FA52-6AAB-2653D7E60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8A9F79-57A3-4DF6-1CC0-F27C3351CF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69E001-C055-E22B-EAF0-945CE6088D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727A386-A983-8759-0CCB-32D2770184F3}"/>
              </a:ext>
            </a:extLst>
          </p:cNvPr>
          <p:cNvSpPr>
            <a:spLocks noGrp="1"/>
          </p:cNvSpPr>
          <p:nvPr>
            <p:ph type="sldNum" sz="quarter" idx="5"/>
          </p:nvPr>
        </p:nvSpPr>
        <p:spPr/>
        <p:txBody>
          <a:bodyPr/>
          <a:lstStyle/>
          <a:p>
            <a:fld id="{9C2EF98E-B6FF-4B4C-B348-1EB5D4EBDBF3}" type="slidenum">
              <a:rPr lang="en-US" smtClean="0"/>
              <a:t>53</a:t>
            </a:fld>
            <a:endParaRPr lang="en-US"/>
          </a:p>
        </p:txBody>
      </p:sp>
    </p:spTree>
    <p:extLst>
      <p:ext uri="{BB962C8B-B14F-4D97-AF65-F5344CB8AC3E}">
        <p14:creationId xmlns:p14="http://schemas.microsoft.com/office/powerpoint/2010/main" val="10142696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A328F-937D-1748-BF3A-F7D127EFF9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94403-2584-176B-E515-B0901B65C0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F3E039-2627-DA61-277B-3784532C318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93A0D5-725F-C063-38A4-A78F1B73DF41}"/>
              </a:ext>
            </a:extLst>
          </p:cNvPr>
          <p:cNvSpPr>
            <a:spLocks noGrp="1"/>
          </p:cNvSpPr>
          <p:nvPr>
            <p:ph type="sldNum" sz="quarter" idx="5"/>
          </p:nvPr>
        </p:nvSpPr>
        <p:spPr/>
        <p:txBody>
          <a:bodyPr/>
          <a:lstStyle/>
          <a:p>
            <a:fld id="{9C2EF98E-B6FF-4B4C-B348-1EB5D4EBDBF3}" type="slidenum">
              <a:rPr lang="en-US" smtClean="0"/>
              <a:t>54</a:t>
            </a:fld>
            <a:endParaRPr lang="en-US"/>
          </a:p>
        </p:txBody>
      </p:sp>
    </p:spTree>
    <p:extLst>
      <p:ext uri="{BB962C8B-B14F-4D97-AF65-F5344CB8AC3E}">
        <p14:creationId xmlns:p14="http://schemas.microsoft.com/office/powerpoint/2010/main" val="33224867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D88E4-A16D-C209-7724-35006D8425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E52D8C-FB5B-BD66-2BE2-135DBFE879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753AEE-5C15-D215-1C28-C9C6C7E01B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7E2B4A-4ADD-A2F0-ACD6-9362D13AEE8A}"/>
              </a:ext>
            </a:extLst>
          </p:cNvPr>
          <p:cNvSpPr>
            <a:spLocks noGrp="1"/>
          </p:cNvSpPr>
          <p:nvPr>
            <p:ph type="sldNum" sz="quarter" idx="5"/>
          </p:nvPr>
        </p:nvSpPr>
        <p:spPr/>
        <p:txBody>
          <a:bodyPr/>
          <a:lstStyle/>
          <a:p>
            <a:fld id="{9C2EF98E-B6FF-4B4C-B348-1EB5D4EBDBF3}" type="slidenum">
              <a:rPr lang="en-US" smtClean="0"/>
              <a:t>55</a:t>
            </a:fld>
            <a:endParaRPr lang="en-US"/>
          </a:p>
        </p:txBody>
      </p:sp>
    </p:spTree>
    <p:extLst>
      <p:ext uri="{BB962C8B-B14F-4D97-AF65-F5344CB8AC3E}">
        <p14:creationId xmlns:p14="http://schemas.microsoft.com/office/powerpoint/2010/main" val="12390336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6B5E8-367F-C08E-9A4A-2733AB63B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A41AF6-F1A8-DE75-8C7F-54F127AECE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7DB84E-14D5-73D8-8898-8A3D8EF2738B}"/>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71361B5-BDD3-54BB-DC33-47B1A7110B85}"/>
              </a:ext>
            </a:extLst>
          </p:cNvPr>
          <p:cNvSpPr>
            <a:spLocks noGrp="1"/>
          </p:cNvSpPr>
          <p:nvPr>
            <p:ph type="sldNum" sz="quarter" idx="5"/>
          </p:nvPr>
        </p:nvSpPr>
        <p:spPr/>
        <p:txBody>
          <a:bodyPr/>
          <a:lstStyle/>
          <a:p>
            <a:fld id="{9C2EF98E-B6FF-4B4C-B348-1EB5D4EBDBF3}" type="slidenum">
              <a:rPr lang="en-US" smtClean="0"/>
              <a:t>56</a:t>
            </a:fld>
            <a:endParaRPr lang="en-US"/>
          </a:p>
        </p:txBody>
      </p:sp>
    </p:spTree>
    <p:extLst>
      <p:ext uri="{BB962C8B-B14F-4D97-AF65-F5344CB8AC3E}">
        <p14:creationId xmlns:p14="http://schemas.microsoft.com/office/powerpoint/2010/main" val="17128028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AD04-1A63-D04D-A42C-7FF142E14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2968C0-C157-E19A-E636-9063474845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2858E2-02A3-0BBD-8475-CCB330ABFD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95862E-6467-FE03-BC9A-00EC57083B79}"/>
              </a:ext>
            </a:extLst>
          </p:cNvPr>
          <p:cNvSpPr>
            <a:spLocks noGrp="1"/>
          </p:cNvSpPr>
          <p:nvPr>
            <p:ph type="sldNum" sz="quarter" idx="5"/>
          </p:nvPr>
        </p:nvSpPr>
        <p:spPr/>
        <p:txBody>
          <a:bodyPr/>
          <a:lstStyle/>
          <a:p>
            <a:fld id="{9C2EF98E-B6FF-4B4C-B348-1EB5D4EBDBF3}" type="slidenum">
              <a:rPr lang="en-US" smtClean="0"/>
              <a:t>57</a:t>
            </a:fld>
            <a:endParaRPr lang="en-US"/>
          </a:p>
        </p:txBody>
      </p:sp>
    </p:spTree>
    <p:extLst>
      <p:ext uri="{BB962C8B-B14F-4D97-AF65-F5344CB8AC3E}">
        <p14:creationId xmlns:p14="http://schemas.microsoft.com/office/powerpoint/2010/main" val="5671116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59918-0530-9197-8061-E7537855C8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D610DC-0815-6DAD-A647-F94A28A5E2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18C933-60B8-159B-CED5-74F7AFA1A04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AE28A28-6A2D-7E0B-EB80-2CC98CC50726}"/>
              </a:ext>
            </a:extLst>
          </p:cNvPr>
          <p:cNvSpPr>
            <a:spLocks noGrp="1"/>
          </p:cNvSpPr>
          <p:nvPr>
            <p:ph type="sldNum" sz="quarter" idx="5"/>
          </p:nvPr>
        </p:nvSpPr>
        <p:spPr/>
        <p:txBody>
          <a:bodyPr/>
          <a:lstStyle/>
          <a:p>
            <a:fld id="{9C2EF98E-B6FF-4B4C-B348-1EB5D4EBDBF3}" type="slidenum">
              <a:rPr lang="en-US" smtClean="0"/>
              <a:t>58</a:t>
            </a:fld>
            <a:endParaRPr lang="en-US"/>
          </a:p>
        </p:txBody>
      </p:sp>
    </p:spTree>
    <p:extLst>
      <p:ext uri="{BB962C8B-B14F-4D97-AF65-F5344CB8AC3E}">
        <p14:creationId xmlns:p14="http://schemas.microsoft.com/office/powerpoint/2010/main" val="42172766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62380-9834-D957-EC69-3F88871F84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BD6D63-40A8-D6F0-80C2-173DFB319C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19F88-DB97-A4BE-8B4B-70D04EB69A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A8D1E9A-E2CC-47B1-0B66-3EBFA30CA33E}"/>
              </a:ext>
            </a:extLst>
          </p:cNvPr>
          <p:cNvSpPr>
            <a:spLocks noGrp="1"/>
          </p:cNvSpPr>
          <p:nvPr>
            <p:ph type="sldNum" sz="quarter" idx="5"/>
          </p:nvPr>
        </p:nvSpPr>
        <p:spPr/>
        <p:txBody>
          <a:bodyPr/>
          <a:lstStyle/>
          <a:p>
            <a:fld id="{9C2EF98E-B6FF-4B4C-B348-1EB5D4EBDBF3}" type="slidenum">
              <a:rPr lang="en-US" smtClean="0"/>
              <a:t>59</a:t>
            </a:fld>
            <a:endParaRPr lang="en-US"/>
          </a:p>
        </p:txBody>
      </p:sp>
    </p:spTree>
    <p:extLst>
      <p:ext uri="{BB962C8B-B14F-4D97-AF65-F5344CB8AC3E}">
        <p14:creationId xmlns:p14="http://schemas.microsoft.com/office/powerpoint/2010/main" val="716284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43C98-F4F8-E2BB-9EE6-3FBC58F660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940951-5C9F-0CD4-0FF7-9DB8464678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FC4078-4B3B-F903-011F-7E5090434C85}"/>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1A6AB664-AFD3-EB88-14B9-DD6E48037269}"/>
              </a:ext>
            </a:extLst>
          </p:cNvPr>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36102913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B14D2-A1EC-AA12-0F1F-9CDD95FEA0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64C4A8-8281-03F7-0CF2-BEAE89C79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F1D185-BE4F-81B9-A098-737DC9366D2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1363239-3F72-92C0-7F9B-C70D2C9C5D5A}"/>
              </a:ext>
            </a:extLst>
          </p:cNvPr>
          <p:cNvSpPr>
            <a:spLocks noGrp="1"/>
          </p:cNvSpPr>
          <p:nvPr>
            <p:ph type="sldNum" sz="quarter" idx="5"/>
          </p:nvPr>
        </p:nvSpPr>
        <p:spPr/>
        <p:txBody>
          <a:bodyPr/>
          <a:lstStyle/>
          <a:p>
            <a:fld id="{9C2EF98E-B6FF-4B4C-B348-1EB5D4EBDBF3}" type="slidenum">
              <a:rPr lang="en-US" smtClean="0"/>
              <a:t>60</a:t>
            </a:fld>
            <a:endParaRPr lang="en-US"/>
          </a:p>
        </p:txBody>
      </p:sp>
    </p:spTree>
    <p:extLst>
      <p:ext uri="{BB962C8B-B14F-4D97-AF65-F5344CB8AC3E}">
        <p14:creationId xmlns:p14="http://schemas.microsoft.com/office/powerpoint/2010/main" val="23523241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EA201-6264-99EC-39DF-233CE72D31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4F413C-AE04-CC74-52D2-4AAC4204D7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CB5D96-FFDD-D056-2A83-45AE8A39AFD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C3064FD-37F8-8F84-D666-7E5A53F4380A}"/>
              </a:ext>
            </a:extLst>
          </p:cNvPr>
          <p:cNvSpPr>
            <a:spLocks noGrp="1"/>
          </p:cNvSpPr>
          <p:nvPr>
            <p:ph type="sldNum" sz="quarter" idx="5"/>
          </p:nvPr>
        </p:nvSpPr>
        <p:spPr/>
        <p:txBody>
          <a:bodyPr/>
          <a:lstStyle/>
          <a:p>
            <a:fld id="{9C2EF98E-B6FF-4B4C-B348-1EB5D4EBDBF3}" type="slidenum">
              <a:rPr lang="en-US" smtClean="0"/>
              <a:t>61</a:t>
            </a:fld>
            <a:endParaRPr lang="en-US"/>
          </a:p>
        </p:txBody>
      </p:sp>
    </p:spTree>
    <p:extLst>
      <p:ext uri="{BB962C8B-B14F-4D97-AF65-F5344CB8AC3E}">
        <p14:creationId xmlns:p14="http://schemas.microsoft.com/office/powerpoint/2010/main" val="291644823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0C01A-AF22-CF3A-1DD0-5659AF5AF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7F6DA2-1F93-4B5D-341B-81A1FBC5F0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D011B-2F49-635E-133A-3BF9F637349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6F6E93E1-3F5E-EBBC-4726-82E1BDDB3312}"/>
              </a:ext>
            </a:extLst>
          </p:cNvPr>
          <p:cNvSpPr>
            <a:spLocks noGrp="1"/>
          </p:cNvSpPr>
          <p:nvPr>
            <p:ph type="sldNum" sz="quarter" idx="5"/>
          </p:nvPr>
        </p:nvSpPr>
        <p:spPr/>
        <p:txBody>
          <a:bodyPr/>
          <a:lstStyle/>
          <a:p>
            <a:fld id="{9C2EF98E-B6FF-4B4C-B348-1EB5D4EBDBF3}" type="slidenum">
              <a:rPr lang="en-US" smtClean="0"/>
              <a:t>62</a:t>
            </a:fld>
            <a:endParaRPr lang="en-US"/>
          </a:p>
        </p:txBody>
      </p:sp>
    </p:spTree>
    <p:extLst>
      <p:ext uri="{BB962C8B-B14F-4D97-AF65-F5344CB8AC3E}">
        <p14:creationId xmlns:p14="http://schemas.microsoft.com/office/powerpoint/2010/main" val="133247575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71499-595B-E4DF-8100-00E8C211D3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36674-E4BB-25B7-5A21-7766D07AB2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F7807B-C0EC-9557-B57D-FA4A4FD6A270}"/>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CF9DA41-70DC-7EF3-E474-9F45D7A14329}"/>
              </a:ext>
            </a:extLst>
          </p:cNvPr>
          <p:cNvSpPr>
            <a:spLocks noGrp="1"/>
          </p:cNvSpPr>
          <p:nvPr>
            <p:ph type="sldNum" sz="quarter" idx="5"/>
          </p:nvPr>
        </p:nvSpPr>
        <p:spPr/>
        <p:txBody>
          <a:bodyPr/>
          <a:lstStyle/>
          <a:p>
            <a:fld id="{9C2EF98E-B6FF-4B4C-B348-1EB5D4EBDBF3}" type="slidenum">
              <a:rPr lang="en-US" smtClean="0"/>
              <a:t>63</a:t>
            </a:fld>
            <a:endParaRPr lang="en-US"/>
          </a:p>
        </p:txBody>
      </p:sp>
    </p:spTree>
    <p:extLst>
      <p:ext uri="{BB962C8B-B14F-4D97-AF65-F5344CB8AC3E}">
        <p14:creationId xmlns:p14="http://schemas.microsoft.com/office/powerpoint/2010/main" val="31498091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448B1-575E-C237-205A-C60FCB39AA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66D088-5BAA-5097-F343-7A9FFE8B53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08C577-B2ED-A364-2D9D-DFDA8D7D26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7D4F378-3898-7F7E-EDFC-7332B29369FE}"/>
              </a:ext>
            </a:extLst>
          </p:cNvPr>
          <p:cNvSpPr>
            <a:spLocks noGrp="1"/>
          </p:cNvSpPr>
          <p:nvPr>
            <p:ph type="sldNum" sz="quarter" idx="5"/>
          </p:nvPr>
        </p:nvSpPr>
        <p:spPr/>
        <p:txBody>
          <a:bodyPr/>
          <a:lstStyle/>
          <a:p>
            <a:fld id="{9C2EF98E-B6FF-4B4C-B348-1EB5D4EBDBF3}" type="slidenum">
              <a:rPr lang="en-US" smtClean="0"/>
              <a:t>64</a:t>
            </a:fld>
            <a:endParaRPr lang="en-US"/>
          </a:p>
        </p:txBody>
      </p:sp>
    </p:spTree>
    <p:extLst>
      <p:ext uri="{BB962C8B-B14F-4D97-AF65-F5344CB8AC3E}">
        <p14:creationId xmlns:p14="http://schemas.microsoft.com/office/powerpoint/2010/main" val="40535491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2A01E-EFC4-0FFE-A2E4-39024CE23C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26102C-F91A-A027-D7F1-5D6C4E90EB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33835-C304-B89E-658D-8EC8175839B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B6F4E9-85FA-D37B-9BE8-90C6D2A2F1BC}"/>
              </a:ext>
            </a:extLst>
          </p:cNvPr>
          <p:cNvSpPr>
            <a:spLocks noGrp="1"/>
          </p:cNvSpPr>
          <p:nvPr>
            <p:ph type="sldNum" sz="quarter" idx="5"/>
          </p:nvPr>
        </p:nvSpPr>
        <p:spPr/>
        <p:txBody>
          <a:bodyPr/>
          <a:lstStyle/>
          <a:p>
            <a:fld id="{9C2EF98E-B6FF-4B4C-B348-1EB5D4EBDBF3}" type="slidenum">
              <a:rPr lang="en-US" smtClean="0"/>
              <a:t>65</a:t>
            </a:fld>
            <a:endParaRPr lang="en-US"/>
          </a:p>
        </p:txBody>
      </p:sp>
    </p:spTree>
    <p:extLst>
      <p:ext uri="{BB962C8B-B14F-4D97-AF65-F5344CB8AC3E}">
        <p14:creationId xmlns:p14="http://schemas.microsoft.com/office/powerpoint/2010/main" val="14944868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9F065-0160-FDD2-C91E-EDDD668BFC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329480-DAE7-022C-B735-078F43B6F1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A9F780-ED50-1FDC-EEFE-E5B6BFBC9F7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1E9278F-6B59-BD8D-6FBA-DB4FA725DB21}"/>
              </a:ext>
            </a:extLst>
          </p:cNvPr>
          <p:cNvSpPr>
            <a:spLocks noGrp="1"/>
          </p:cNvSpPr>
          <p:nvPr>
            <p:ph type="sldNum" sz="quarter" idx="5"/>
          </p:nvPr>
        </p:nvSpPr>
        <p:spPr/>
        <p:txBody>
          <a:bodyPr/>
          <a:lstStyle/>
          <a:p>
            <a:fld id="{9C2EF98E-B6FF-4B4C-B348-1EB5D4EBDBF3}" type="slidenum">
              <a:rPr lang="en-US" smtClean="0"/>
              <a:t>66</a:t>
            </a:fld>
            <a:endParaRPr lang="en-US"/>
          </a:p>
        </p:txBody>
      </p:sp>
    </p:spTree>
    <p:extLst>
      <p:ext uri="{BB962C8B-B14F-4D97-AF65-F5344CB8AC3E}">
        <p14:creationId xmlns:p14="http://schemas.microsoft.com/office/powerpoint/2010/main" val="31668138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98195-6ABE-321B-B0FB-DA22AD331E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B95793-2E48-7305-FA38-7F16E0959A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3A23BA-816F-6067-6394-E97688F63D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AE200C-4D3A-9200-02D1-11BAFDF1F943}"/>
              </a:ext>
            </a:extLst>
          </p:cNvPr>
          <p:cNvSpPr>
            <a:spLocks noGrp="1"/>
          </p:cNvSpPr>
          <p:nvPr>
            <p:ph type="sldNum" sz="quarter" idx="5"/>
          </p:nvPr>
        </p:nvSpPr>
        <p:spPr/>
        <p:txBody>
          <a:bodyPr/>
          <a:lstStyle/>
          <a:p>
            <a:fld id="{9C2EF98E-B6FF-4B4C-B348-1EB5D4EBDBF3}" type="slidenum">
              <a:rPr lang="en-US" smtClean="0"/>
              <a:t>67</a:t>
            </a:fld>
            <a:endParaRPr lang="en-US"/>
          </a:p>
        </p:txBody>
      </p:sp>
    </p:spTree>
    <p:extLst>
      <p:ext uri="{BB962C8B-B14F-4D97-AF65-F5344CB8AC3E}">
        <p14:creationId xmlns:p14="http://schemas.microsoft.com/office/powerpoint/2010/main" val="27747858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A4613-C427-DB3B-89AB-1B7540C11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4F338-CCA2-022D-6E50-AA014BE429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8319E2-EC23-5902-D418-1E0A621EBDB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B743367-C12F-CE28-989A-227C8615BA3A}"/>
              </a:ext>
            </a:extLst>
          </p:cNvPr>
          <p:cNvSpPr>
            <a:spLocks noGrp="1"/>
          </p:cNvSpPr>
          <p:nvPr>
            <p:ph type="sldNum" sz="quarter" idx="5"/>
          </p:nvPr>
        </p:nvSpPr>
        <p:spPr/>
        <p:txBody>
          <a:bodyPr/>
          <a:lstStyle/>
          <a:p>
            <a:fld id="{9C2EF98E-B6FF-4B4C-B348-1EB5D4EBDBF3}" type="slidenum">
              <a:rPr lang="en-US" smtClean="0"/>
              <a:t>68</a:t>
            </a:fld>
            <a:endParaRPr lang="en-US"/>
          </a:p>
        </p:txBody>
      </p:sp>
    </p:spTree>
    <p:extLst>
      <p:ext uri="{BB962C8B-B14F-4D97-AF65-F5344CB8AC3E}">
        <p14:creationId xmlns:p14="http://schemas.microsoft.com/office/powerpoint/2010/main" val="10561947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D7589-FC2F-C85C-9EDB-AAEDE03E9A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3AA704-F794-39E4-38F7-1E58FF12C3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30D1A8-1348-D24C-3B4C-FB8135625E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F3E8E49-3D6E-CB6B-B6C4-3FD2626678A4}"/>
              </a:ext>
            </a:extLst>
          </p:cNvPr>
          <p:cNvSpPr>
            <a:spLocks noGrp="1"/>
          </p:cNvSpPr>
          <p:nvPr>
            <p:ph type="sldNum" sz="quarter" idx="5"/>
          </p:nvPr>
        </p:nvSpPr>
        <p:spPr/>
        <p:txBody>
          <a:bodyPr/>
          <a:lstStyle/>
          <a:p>
            <a:fld id="{9C2EF98E-B6FF-4B4C-B348-1EB5D4EBDBF3}" type="slidenum">
              <a:rPr lang="en-US" smtClean="0"/>
              <a:t>69</a:t>
            </a:fld>
            <a:endParaRPr lang="en-US"/>
          </a:p>
        </p:txBody>
      </p:sp>
    </p:spTree>
    <p:extLst>
      <p:ext uri="{BB962C8B-B14F-4D97-AF65-F5344CB8AC3E}">
        <p14:creationId xmlns:p14="http://schemas.microsoft.com/office/powerpoint/2010/main" val="3858791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57AF6-3780-6010-60D6-9AC13FCE3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3093D6-A532-A306-2E1D-4DC88B91D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395F5F-09E4-DE31-E4A9-F15CA657C5ED}"/>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269372D-060C-3807-CCF6-598D4A0F1B68}"/>
              </a:ext>
            </a:extLst>
          </p:cNvPr>
          <p:cNvSpPr>
            <a:spLocks noGrp="1"/>
          </p:cNvSpPr>
          <p:nvPr>
            <p:ph type="sldNum" sz="quarter" idx="5"/>
          </p:nvPr>
        </p:nvSpPr>
        <p:spPr/>
        <p:txBody>
          <a:bodyPr/>
          <a:lstStyle/>
          <a:p>
            <a:fld id="{9C2EF98E-B6FF-4B4C-B348-1EB5D4EBDBF3}" type="slidenum">
              <a:rPr lang="en-US" smtClean="0"/>
              <a:t>7</a:t>
            </a:fld>
            <a:endParaRPr lang="en-US"/>
          </a:p>
        </p:txBody>
      </p:sp>
    </p:spTree>
    <p:extLst>
      <p:ext uri="{BB962C8B-B14F-4D97-AF65-F5344CB8AC3E}">
        <p14:creationId xmlns:p14="http://schemas.microsoft.com/office/powerpoint/2010/main" val="28025138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5F019-64A9-8212-F1CC-BB4610C86F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F20BD-5AD8-884F-CBAB-A6ABB951BA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62EEA-6BFE-386F-4A3F-ACF693EE7329}"/>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460B1B9-2D22-FE03-D06B-F22E84FC0579}"/>
              </a:ext>
            </a:extLst>
          </p:cNvPr>
          <p:cNvSpPr>
            <a:spLocks noGrp="1"/>
          </p:cNvSpPr>
          <p:nvPr>
            <p:ph type="sldNum" sz="quarter" idx="5"/>
          </p:nvPr>
        </p:nvSpPr>
        <p:spPr/>
        <p:txBody>
          <a:bodyPr/>
          <a:lstStyle/>
          <a:p>
            <a:fld id="{9C2EF98E-B6FF-4B4C-B348-1EB5D4EBDBF3}" type="slidenum">
              <a:rPr lang="en-US" smtClean="0"/>
              <a:t>70</a:t>
            </a:fld>
            <a:endParaRPr lang="en-US"/>
          </a:p>
        </p:txBody>
      </p:sp>
    </p:spTree>
    <p:extLst>
      <p:ext uri="{BB962C8B-B14F-4D97-AF65-F5344CB8AC3E}">
        <p14:creationId xmlns:p14="http://schemas.microsoft.com/office/powerpoint/2010/main" val="336700564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E9966-33F4-5E02-3D70-35999078AC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48DDD5-8FB3-3EC3-9309-706E84F03B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BC334A-69B8-A3E8-46EC-B6430DEE717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A57287-386D-F263-12C8-4DC2143F1E4F}"/>
              </a:ext>
            </a:extLst>
          </p:cNvPr>
          <p:cNvSpPr>
            <a:spLocks noGrp="1"/>
          </p:cNvSpPr>
          <p:nvPr>
            <p:ph type="sldNum" sz="quarter" idx="5"/>
          </p:nvPr>
        </p:nvSpPr>
        <p:spPr/>
        <p:txBody>
          <a:bodyPr/>
          <a:lstStyle/>
          <a:p>
            <a:fld id="{9C2EF98E-B6FF-4B4C-B348-1EB5D4EBDBF3}" type="slidenum">
              <a:rPr lang="en-US" smtClean="0"/>
              <a:t>71</a:t>
            </a:fld>
            <a:endParaRPr lang="en-US"/>
          </a:p>
        </p:txBody>
      </p:sp>
    </p:spTree>
    <p:extLst>
      <p:ext uri="{BB962C8B-B14F-4D97-AF65-F5344CB8AC3E}">
        <p14:creationId xmlns:p14="http://schemas.microsoft.com/office/powerpoint/2010/main" val="408357704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ABAB3-1378-3CEB-4586-868A424E38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3874A-B0BA-34C0-3621-23FABAE28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166889-153D-6687-9185-3087BC845F0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F8D945C-54CF-D1EC-BDDE-F17A393886EA}"/>
              </a:ext>
            </a:extLst>
          </p:cNvPr>
          <p:cNvSpPr>
            <a:spLocks noGrp="1"/>
          </p:cNvSpPr>
          <p:nvPr>
            <p:ph type="sldNum" sz="quarter" idx="5"/>
          </p:nvPr>
        </p:nvSpPr>
        <p:spPr/>
        <p:txBody>
          <a:bodyPr/>
          <a:lstStyle/>
          <a:p>
            <a:fld id="{9C2EF98E-B6FF-4B4C-B348-1EB5D4EBDBF3}" type="slidenum">
              <a:rPr lang="en-US" smtClean="0"/>
              <a:t>72</a:t>
            </a:fld>
            <a:endParaRPr lang="en-US"/>
          </a:p>
        </p:txBody>
      </p:sp>
    </p:spTree>
    <p:extLst>
      <p:ext uri="{BB962C8B-B14F-4D97-AF65-F5344CB8AC3E}">
        <p14:creationId xmlns:p14="http://schemas.microsoft.com/office/powerpoint/2010/main" val="4721318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6FB2A-B504-4AC5-AADD-9C384ED40C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80446C-F2D7-D363-BBDA-607BCD1903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7C57D9-1AED-BFD0-0929-C639FFD27A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F780DD-8287-DC9B-927A-35F5F06634D1}"/>
              </a:ext>
            </a:extLst>
          </p:cNvPr>
          <p:cNvSpPr>
            <a:spLocks noGrp="1"/>
          </p:cNvSpPr>
          <p:nvPr>
            <p:ph type="sldNum" sz="quarter" idx="5"/>
          </p:nvPr>
        </p:nvSpPr>
        <p:spPr/>
        <p:txBody>
          <a:bodyPr/>
          <a:lstStyle/>
          <a:p>
            <a:fld id="{9C2EF98E-B6FF-4B4C-B348-1EB5D4EBDBF3}" type="slidenum">
              <a:rPr lang="en-US" smtClean="0"/>
              <a:t>73</a:t>
            </a:fld>
            <a:endParaRPr lang="en-US"/>
          </a:p>
        </p:txBody>
      </p:sp>
    </p:spTree>
    <p:extLst>
      <p:ext uri="{BB962C8B-B14F-4D97-AF65-F5344CB8AC3E}">
        <p14:creationId xmlns:p14="http://schemas.microsoft.com/office/powerpoint/2010/main" val="33860130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BE95C-F6E2-4265-308E-43AD6D863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DEC73-EC00-2B87-DBEA-1BF1750024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50E37D-12AA-A48A-BD4B-273D237C68D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92B896-8368-30F5-F0FE-F74C860477DA}"/>
              </a:ext>
            </a:extLst>
          </p:cNvPr>
          <p:cNvSpPr>
            <a:spLocks noGrp="1"/>
          </p:cNvSpPr>
          <p:nvPr>
            <p:ph type="sldNum" sz="quarter" idx="5"/>
          </p:nvPr>
        </p:nvSpPr>
        <p:spPr/>
        <p:txBody>
          <a:bodyPr/>
          <a:lstStyle/>
          <a:p>
            <a:fld id="{9C2EF98E-B6FF-4B4C-B348-1EB5D4EBDBF3}" type="slidenum">
              <a:rPr lang="en-US" smtClean="0"/>
              <a:t>74</a:t>
            </a:fld>
            <a:endParaRPr lang="en-US"/>
          </a:p>
        </p:txBody>
      </p:sp>
    </p:spTree>
    <p:extLst>
      <p:ext uri="{BB962C8B-B14F-4D97-AF65-F5344CB8AC3E}">
        <p14:creationId xmlns:p14="http://schemas.microsoft.com/office/powerpoint/2010/main" val="40576304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F7D98-FF41-CA7C-0148-14CEAC6E7E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86709B-87CD-E477-DAE7-4B07273ED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C6FC7E-3801-C512-9C5D-7865E85D9344}"/>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081CE1E-D49A-AE09-90AD-DC7C93D27737}"/>
              </a:ext>
            </a:extLst>
          </p:cNvPr>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221636401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89C89-9089-92DB-6878-AB7FE9D1D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1D6A84-D286-6172-59C7-9D442E9CD3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559844-A75B-7A64-5A23-200CCA132B5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314F90-A538-2E3F-B18F-0BDB7694276D}"/>
              </a:ext>
            </a:extLst>
          </p:cNvPr>
          <p:cNvSpPr>
            <a:spLocks noGrp="1"/>
          </p:cNvSpPr>
          <p:nvPr>
            <p:ph type="sldNum" sz="quarter" idx="5"/>
          </p:nvPr>
        </p:nvSpPr>
        <p:spPr/>
        <p:txBody>
          <a:bodyPr/>
          <a:lstStyle/>
          <a:p>
            <a:fld id="{9C2EF98E-B6FF-4B4C-B348-1EB5D4EBDBF3}" type="slidenum">
              <a:rPr lang="en-US" smtClean="0"/>
              <a:t>77</a:t>
            </a:fld>
            <a:endParaRPr lang="en-US"/>
          </a:p>
        </p:txBody>
      </p:sp>
    </p:spTree>
    <p:extLst>
      <p:ext uri="{BB962C8B-B14F-4D97-AF65-F5344CB8AC3E}">
        <p14:creationId xmlns:p14="http://schemas.microsoft.com/office/powerpoint/2010/main" val="25583452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4B437-63E1-A0B7-E9CF-AE20309005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2CBD42-37F1-04D5-E06D-7AB4C178D3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4329E6-74BF-54B9-1646-1B3B0CB30888}"/>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E33CEEF-D51A-0534-404E-BC94DCAD5F24}"/>
              </a:ext>
            </a:extLst>
          </p:cNvPr>
          <p:cNvSpPr>
            <a:spLocks noGrp="1"/>
          </p:cNvSpPr>
          <p:nvPr>
            <p:ph type="sldNum" sz="quarter" idx="5"/>
          </p:nvPr>
        </p:nvSpPr>
        <p:spPr/>
        <p:txBody>
          <a:bodyPr/>
          <a:lstStyle/>
          <a:p>
            <a:fld id="{9C2EF98E-B6FF-4B4C-B348-1EB5D4EBDBF3}" type="slidenum">
              <a:rPr lang="en-US" smtClean="0"/>
              <a:t>78</a:t>
            </a:fld>
            <a:endParaRPr lang="en-US"/>
          </a:p>
        </p:txBody>
      </p:sp>
    </p:spTree>
    <p:extLst>
      <p:ext uri="{BB962C8B-B14F-4D97-AF65-F5344CB8AC3E}">
        <p14:creationId xmlns:p14="http://schemas.microsoft.com/office/powerpoint/2010/main" val="40389524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F0C17-C15D-19E7-1C71-8D35B5260B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2E8AE6-44B6-B33A-8689-CE81C0CDA9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2C49D0-1428-8AB3-2442-782CA640A0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BA947E2-39F2-62A4-628E-89828B7FF824}"/>
              </a:ext>
            </a:extLst>
          </p:cNvPr>
          <p:cNvSpPr>
            <a:spLocks noGrp="1"/>
          </p:cNvSpPr>
          <p:nvPr>
            <p:ph type="sldNum" sz="quarter" idx="5"/>
          </p:nvPr>
        </p:nvSpPr>
        <p:spPr/>
        <p:txBody>
          <a:bodyPr/>
          <a:lstStyle/>
          <a:p>
            <a:fld id="{9C2EF98E-B6FF-4B4C-B348-1EB5D4EBDBF3}" type="slidenum">
              <a:rPr lang="en-US" smtClean="0"/>
              <a:t>79</a:t>
            </a:fld>
            <a:endParaRPr lang="en-US"/>
          </a:p>
        </p:txBody>
      </p:sp>
    </p:spTree>
    <p:extLst>
      <p:ext uri="{BB962C8B-B14F-4D97-AF65-F5344CB8AC3E}">
        <p14:creationId xmlns:p14="http://schemas.microsoft.com/office/powerpoint/2010/main" val="117359040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0D7D6-1C2F-85ED-F116-6DE4A3A9FB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28DBB0-E775-A0AA-6100-8B3E970CB8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FC66D8-161E-0523-02CE-2C7C4B7EB01E}"/>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71F96B6-13A4-7BC5-A34D-51F9639CDF91}"/>
              </a:ext>
            </a:extLst>
          </p:cNvPr>
          <p:cNvSpPr>
            <a:spLocks noGrp="1"/>
          </p:cNvSpPr>
          <p:nvPr>
            <p:ph type="sldNum" sz="quarter" idx="5"/>
          </p:nvPr>
        </p:nvSpPr>
        <p:spPr/>
        <p:txBody>
          <a:bodyPr/>
          <a:lstStyle/>
          <a:p>
            <a:fld id="{9C2EF98E-B6FF-4B4C-B348-1EB5D4EBDBF3}" type="slidenum">
              <a:rPr lang="en-US" smtClean="0"/>
              <a:t>80</a:t>
            </a:fld>
            <a:endParaRPr lang="en-US"/>
          </a:p>
        </p:txBody>
      </p:sp>
    </p:spTree>
    <p:extLst>
      <p:ext uri="{BB962C8B-B14F-4D97-AF65-F5344CB8AC3E}">
        <p14:creationId xmlns:p14="http://schemas.microsoft.com/office/powerpoint/2010/main" val="2159160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FF293-E9DF-073B-6DFF-3A6F01DAEE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01B68D-0A4A-4D17-DC1B-0BD6B2BE6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1D2E60-A65D-2716-9DD8-B499192619D6}"/>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DB729943-022C-CBAB-3B24-0A63426C87E7}"/>
              </a:ext>
            </a:extLst>
          </p:cNvPr>
          <p:cNvSpPr>
            <a:spLocks noGrp="1"/>
          </p:cNvSpPr>
          <p:nvPr>
            <p:ph type="sldNum" sz="quarter" idx="5"/>
          </p:nvPr>
        </p:nvSpPr>
        <p:spPr/>
        <p:txBody>
          <a:bodyPr/>
          <a:lstStyle/>
          <a:p>
            <a:fld id="{9C2EF98E-B6FF-4B4C-B348-1EB5D4EBDBF3}" type="slidenum">
              <a:rPr lang="en-US" smtClean="0"/>
              <a:t>8</a:t>
            </a:fld>
            <a:endParaRPr lang="en-US"/>
          </a:p>
        </p:txBody>
      </p:sp>
    </p:spTree>
    <p:extLst>
      <p:ext uri="{BB962C8B-B14F-4D97-AF65-F5344CB8AC3E}">
        <p14:creationId xmlns:p14="http://schemas.microsoft.com/office/powerpoint/2010/main" val="18035009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FEF54-0944-7EA0-8A82-76D5589543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DB6BA2-3EA4-9020-442A-DA575BE91C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707540-C07A-D54E-C593-A0B294DD0E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551A3A-C4C1-CA6F-8EE6-8F9B5F4FC155}"/>
              </a:ext>
            </a:extLst>
          </p:cNvPr>
          <p:cNvSpPr>
            <a:spLocks noGrp="1"/>
          </p:cNvSpPr>
          <p:nvPr>
            <p:ph type="sldNum" sz="quarter" idx="5"/>
          </p:nvPr>
        </p:nvSpPr>
        <p:spPr/>
        <p:txBody>
          <a:bodyPr/>
          <a:lstStyle/>
          <a:p>
            <a:fld id="{9C2EF98E-B6FF-4B4C-B348-1EB5D4EBDBF3}" type="slidenum">
              <a:rPr lang="en-US" smtClean="0"/>
              <a:t>81</a:t>
            </a:fld>
            <a:endParaRPr lang="en-US"/>
          </a:p>
        </p:txBody>
      </p:sp>
    </p:spTree>
    <p:extLst>
      <p:ext uri="{BB962C8B-B14F-4D97-AF65-F5344CB8AC3E}">
        <p14:creationId xmlns:p14="http://schemas.microsoft.com/office/powerpoint/2010/main" val="140566028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CF3C3-B5E8-FFB3-A7E9-6512971AE6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670A35-769B-EAB0-7238-BBF9C0E720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5731F1-5DEC-0D30-F541-967A0DBC8A1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EEADF0C1-D7FE-79D2-9F35-5EF762D50CA7}"/>
              </a:ext>
            </a:extLst>
          </p:cNvPr>
          <p:cNvSpPr>
            <a:spLocks noGrp="1"/>
          </p:cNvSpPr>
          <p:nvPr>
            <p:ph type="sldNum" sz="quarter" idx="5"/>
          </p:nvPr>
        </p:nvSpPr>
        <p:spPr/>
        <p:txBody>
          <a:bodyPr/>
          <a:lstStyle/>
          <a:p>
            <a:fld id="{9C2EF98E-B6FF-4B4C-B348-1EB5D4EBDBF3}" type="slidenum">
              <a:rPr lang="en-US" smtClean="0"/>
              <a:t>82</a:t>
            </a:fld>
            <a:endParaRPr lang="en-US"/>
          </a:p>
        </p:txBody>
      </p:sp>
    </p:spTree>
    <p:extLst>
      <p:ext uri="{BB962C8B-B14F-4D97-AF65-F5344CB8AC3E}">
        <p14:creationId xmlns:p14="http://schemas.microsoft.com/office/powerpoint/2010/main" val="42408164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9E168-BF90-BF58-620D-4A77F2B82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D93A22-A61C-6484-7C67-0DCC4B2B4A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C3F34A-7832-F026-84E4-B2351D2DD58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502FA5-0386-696B-59D0-925914A765C8}"/>
              </a:ext>
            </a:extLst>
          </p:cNvPr>
          <p:cNvSpPr>
            <a:spLocks noGrp="1"/>
          </p:cNvSpPr>
          <p:nvPr>
            <p:ph type="sldNum" sz="quarter" idx="5"/>
          </p:nvPr>
        </p:nvSpPr>
        <p:spPr/>
        <p:txBody>
          <a:bodyPr/>
          <a:lstStyle/>
          <a:p>
            <a:fld id="{9C2EF98E-B6FF-4B4C-B348-1EB5D4EBDBF3}" type="slidenum">
              <a:rPr lang="en-US" smtClean="0"/>
              <a:t>83</a:t>
            </a:fld>
            <a:endParaRPr lang="en-US"/>
          </a:p>
        </p:txBody>
      </p:sp>
    </p:spTree>
    <p:extLst>
      <p:ext uri="{BB962C8B-B14F-4D97-AF65-F5344CB8AC3E}">
        <p14:creationId xmlns:p14="http://schemas.microsoft.com/office/powerpoint/2010/main" val="33646891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23DD-5FAD-EEA8-B45A-256E05141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A980AC-ADB0-2D36-09C6-A7D3FA1F5F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178CE1-BDA1-5F14-1D44-E8388313512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C095C61-8023-B72C-8D63-660E49EF9E26}"/>
              </a:ext>
            </a:extLst>
          </p:cNvPr>
          <p:cNvSpPr>
            <a:spLocks noGrp="1"/>
          </p:cNvSpPr>
          <p:nvPr>
            <p:ph type="sldNum" sz="quarter" idx="5"/>
          </p:nvPr>
        </p:nvSpPr>
        <p:spPr/>
        <p:txBody>
          <a:bodyPr/>
          <a:lstStyle/>
          <a:p>
            <a:fld id="{9C2EF98E-B6FF-4B4C-B348-1EB5D4EBDBF3}" type="slidenum">
              <a:rPr lang="en-US" smtClean="0"/>
              <a:t>84</a:t>
            </a:fld>
            <a:endParaRPr lang="en-US"/>
          </a:p>
        </p:txBody>
      </p:sp>
    </p:spTree>
    <p:extLst>
      <p:ext uri="{BB962C8B-B14F-4D97-AF65-F5344CB8AC3E}">
        <p14:creationId xmlns:p14="http://schemas.microsoft.com/office/powerpoint/2010/main" val="6930436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EE955-F8EB-27C1-B1D3-6895C86B68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39E599-097E-ADDD-7DDA-ACE376156A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4E2964-EF64-C1D9-A913-8354DF623FF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52CD67-9006-9107-C0EA-9AFF388A617B}"/>
              </a:ext>
            </a:extLst>
          </p:cNvPr>
          <p:cNvSpPr>
            <a:spLocks noGrp="1"/>
          </p:cNvSpPr>
          <p:nvPr>
            <p:ph type="sldNum" sz="quarter" idx="5"/>
          </p:nvPr>
        </p:nvSpPr>
        <p:spPr/>
        <p:txBody>
          <a:bodyPr/>
          <a:lstStyle/>
          <a:p>
            <a:fld id="{9C2EF98E-B6FF-4B4C-B348-1EB5D4EBDBF3}" type="slidenum">
              <a:rPr lang="en-US" smtClean="0"/>
              <a:t>85</a:t>
            </a:fld>
            <a:endParaRPr lang="en-US"/>
          </a:p>
        </p:txBody>
      </p:sp>
    </p:spTree>
    <p:extLst>
      <p:ext uri="{BB962C8B-B14F-4D97-AF65-F5344CB8AC3E}">
        <p14:creationId xmlns:p14="http://schemas.microsoft.com/office/powerpoint/2010/main" val="263725356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5B08F-EAC2-9D58-4EB8-A31F39950B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51C4EB-C9EB-8D5C-4A54-AF5A872F0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C7E884-7B87-4CF2-6AC6-2294CBFE992C}"/>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109272C-E78E-655F-AF0A-7C5A278D4FC5}"/>
              </a:ext>
            </a:extLst>
          </p:cNvPr>
          <p:cNvSpPr>
            <a:spLocks noGrp="1"/>
          </p:cNvSpPr>
          <p:nvPr>
            <p:ph type="sldNum" sz="quarter" idx="5"/>
          </p:nvPr>
        </p:nvSpPr>
        <p:spPr/>
        <p:txBody>
          <a:bodyPr/>
          <a:lstStyle/>
          <a:p>
            <a:fld id="{9C2EF98E-B6FF-4B4C-B348-1EB5D4EBDBF3}" type="slidenum">
              <a:rPr lang="en-US" smtClean="0"/>
              <a:t>86</a:t>
            </a:fld>
            <a:endParaRPr lang="en-US"/>
          </a:p>
        </p:txBody>
      </p:sp>
    </p:spTree>
    <p:extLst>
      <p:ext uri="{BB962C8B-B14F-4D97-AF65-F5344CB8AC3E}">
        <p14:creationId xmlns:p14="http://schemas.microsoft.com/office/powerpoint/2010/main" val="251592448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11B4D-516D-F367-42CD-2B9179FC15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68B672-347E-0FAE-5E2B-75AA6FD354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5C848A-0A9C-1E83-2143-02DE283820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D064DC9-6656-9389-6627-6E9664082482}"/>
              </a:ext>
            </a:extLst>
          </p:cNvPr>
          <p:cNvSpPr>
            <a:spLocks noGrp="1"/>
          </p:cNvSpPr>
          <p:nvPr>
            <p:ph type="sldNum" sz="quarter" idx="5"/>
          </p:nvPr>
        </p:nvSpPr>
        <p:spPr/>
        <p:txBody>
          <a:bodyPr/>
          <a:lstStyle/>
          <a:p>
            <a:fld id="{9C2EF98E-B6FF-4B4C-B348-1EB5D4EBDBF3}" type="slidenum">
              <a:rPr lang="en-US" smtClean="0"/>
              <a:t>87</a:t>
            </a:fld>
            <a:endParaRPr lang="en-US"/>
          </a:p>
        </p:txBody>
      </p:sp>
    </p:spTree>
    <p:extLst>
      <p:ext uri="{BB962C8B-B14F-4D97-AF65-F5344CB8AC3E}">
        <p14:creationId xmlns:p14="http://schemas.microsoft.com/office/powerpoint/2010/main" val="14194517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BFAB2-7566-B829-E004-85531DB21B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C87BDF-7B73-6FE0-0C25-7063C16FB7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FE84CC-8FBE-6BA6-3971-E0355FB1173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6CA2F74F-9121-390B-D432-E89612BC27E2}"/>
              </a:ext>
            </a:extLst>
          </p:cNvPr>
          <p:cNvSpPr>
            <a:spLocks noGrp="1"/>
          </p:cNvSpPr>
          <p:nvPr>
            <p:ph type="sldNum" sz="quarter" idx="5"/>
          </p:nvPr>
        </p:nvSpPr>
        <p:spPr/>
        <p:txBody>
          <a:bodyPr/>
          <a:lstStyle/>
          <a:p>
            <a:fld id="{9C2EF98E-B6FF-4B4C-B348-1EB5D4EBDBF3}" type="slidenum">
              <a:rPr lang="en-US" smtClean="0"/>
              <a:t>88</a:t>
            </a:fld>
            <a:endParaRPr lang="en-US"/>
          </a:p>
        </p:txBody>
      </p:sp>
    </p:spTree>
    <p:extLst>
      <p:ext uri="{BB962C8B-B14F-4D97-AF65-F5344CB8AC3E}">
        <p14:creationId xmlns:p14="http://schemas.microsoft.com/office/powerpoint/2010/main" val="34496133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B70E6-889E-D747-1678-195AA58D5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4A6FAD-56AB-DE75-3963-6D557F151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06BBF9-4CB4-7FBF-4450-A16B57511FA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ACE8E7B-66AA-9F14-1E83-ABF604733483}"/>
              </a:ext>
            </a:extLst>
          </p:cNvPr>
          <p:cNvSpPr>
            <a:spLocks noGrp="1"/>
          </p:cNvSpPr>
          <p:nvPr>
            <p:ph type="sldNum" sz="quarter" idx="5"/>
          </p:nvPr>
        </p:nvSpPr>
        <p:spPr/>
        <p:txBody>
          <a:bodyPr/>
          <a:lstStyle/>
          <a:p>
            <a:fld id="{9C2EF98E-B6FF-4B4C-B348-1EB5D4EBDBF3}" type="slidenum">
              <a:rPr lang="en-US" smtClean="0"/>
              <a:t>89</a:t>
            </a:fld>
            <a:endParaRPr lang="en-US"/>
          </a:p>
        </p:txBody>
      </p:sp>
    </p:spTree>
    <p:extLst>
      <p:ext uri="{BB962C8B-B14F-4D97-AF65-F5344CB8AC3E}">
        <p14:creationId xmlns:p14="http://schemas.microsoft.com/office/powerpoint/2010/main" val="10595784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3F1AC-4491-3451-1312-74990EB6A3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E11D42-7F72-0AA4-50B8-E01AC71839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9FFEF0-12CC-C72B-6400-B8F69F0E4B0A}"/>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1456D88-617C-C41E-DBFB-E63F6C3D3372}"/>
              </a:ext>
            </a:extLst>
          </p:cNvPr>
          <p:cNvSpPr>
            <a:spLocks noGrp="1"/>
          </p:cNvSpPr>
          <p:nvPr>
            <p:ph type="sldNum" sz="quarter" idx="5"/>
          </p:nvPr>
        </p:nvSpPr>
        <p:spPr/>
        <p:txBody>
          <a:bodyPr/>
          <a:lstStyle/>
          <a:p>
            <a:fld id="{9C2EF98E-B6FF-4B4C-B348-1EB5D4EBDBF3}" type="slidenum">
              <a:rPr lang="en-US" smtClean="0"/>
              <a:t>90</a:t>
            </a:fld>
            <a:endParaRPr lang="en-US"/>
          </a:p>
        </p:txBody>
      </p:sp>
    </p:spTree>
    <p:extLst>
      <p:ext uri="{BB962C8B-B14F-4D97-AF65-F5344CB8AC3E}">
        <p14:creationId xmlns:p14="http://schemas.microsoft.com/office/powerpoint/2010/main" val="158237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FBED-978D-962E-29ED-E318738F5A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DCC5F8-F008-2310-9607-5D8F1B594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73F2F0-DB39-531F-BFE0-462BB5095D83}"/>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7FACE536-2684-E730-A1D9-9E465E906CE8}"/>
              </a:ext>
            </a:extLst>
          </p:cNvPr>
          <p:cNvSpPr>
            <a:spLocks noGrp="1"/>
          </p:cNvSpPr>
          <p:nvPr>
            <p:ph type="sldNum" sz="quarter" idx="5"/>
          </p:nvPr>
        </p:nvSpPr>
        <p:spPr/>
        <p:txBody>
          <a:bodyPr/>
          <a:lstStyle/>
          <a:p>
            <a:fld id="{9C2EF98E-B6FF-4B4C-B348-1EB5D4EBDBF3}" type="slidenum">
              <a:rPr lang="en-US" smtClean="0"/>
              <a:t>9</a:t>
            </a:fld>
            <a:endParaRPr lang="en-US"/>
          </a:p>
        </p:txBody>
      </p:sp>
    </p:spTree>
    <p:extLst>
      <p:ext uri="{BB962C8B-B14F-4D97-AF65-F5344CB8AC3E}">
        <p14:creationId xmlns:p14="http://schemas.microsoft.com/office/powerpoint/2010/main" val="142046140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C2B06-F03B-E309-CE40-3539C3369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A7DA39-22C5-E462-6557-6DB568DE76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F98EA3-5EE1-0D82-0E61-DB86E8717D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780E04-06BD-8018-C5E5-E9B4C9075002}"/>
              </a:ext>
            </a:extLst>
          </p:cNvPr>
          <p:cNvSpPr>
            <a:spLocks noGrp="1"/>
          </p:cNvSpPr>
          <p:nvPr>
            <p:ph type="sldNum" sz="quarter" idx="5"/>
          </p:nvPr>
        </p:nvSpPr>
        <p:spPr/>
        <p:txBody>
          <a:bodyPr/>
          <a:lstStyle/>
          <a:p>
            <a:fld id="{9C2EF98E-B6FF-4B4C-B348-1EB5D4EBDBF3}" type="slidenum">
              <a:rPr lang="en-US" smtClean="0"/>
              <a:t>91</a:t>
            </a:fld>
            <a:endParaRPr lang="en-US"/>
          </a:p>
        </p:txBody>
      </p:sp>
    </p:spTree>
    <p:extLst>
      <p:ext uri="{BB962C8B-B14F-4D97-AF65-F5344CB8AC3E}">
        <p14:creationId xmlns:p14="http://schemas.microsoft.com/office/powerpoint/2010/main" val="217317449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37931621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C3418-C042-9009-60A6-4C3E3B1FD0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B7F726-5D66-165B-FC87-7236BD8626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A25D69-8DA6-7CE1-BB94-6FC03C070D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11D537-756C-184D-6B03-54EEB9E27D0A}"/>
              </a:ext>
            </a:extLst>
          </p:cNvPr>
          <p:cNvSpPr>
            <a:spLocks noGrp="1"/>
          </p:cNvSpPr>
          <p:nvPr>
            <p:ph type="sldNum" sz="quarter" idx="5"/>
          </p:nvPr>
        </p:nvSpPr>
        <p:spPr/>
        <p:txBody>
          <a:bodyPr/>
          <a:lstStyle/>
          <a:p>
            <a:fld id="{652F1279-6CE4-4169-83D3-4483097B6907}" type="slidenum">
              <a:rPr lang="en-US" smtClean="0"/>
              <a:t>93</a:t>
            </a:fld>
            <a:endParaRPr lang="en-US"/>
          </a:p>
        </p:txBody>
      </p:sp>
    </p:spTree>
    <p:extLst>
      <p:ext uri="{BB962C8B-B14F-4D97-AF65-F5344CB8AC3E}">
        <p14:creationId xmlns:p14="http://schemas.microsoft.com/office/powerpoint/2010/main" val="32903961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1559E-3733-F3E0-F43B-59E60A887A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0500F2-953C-30D1-295A-9C3B74619E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DEFA1E-C458-AB19-8AFB-5CF9ADD27637}"/>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A0E2093-8122-AEA6-A6E3-B149FB771811}"/>
              </a:ext>
            </a:extLst>
          </p:cNvPr>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384080562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1260B-D5A1-7AEF-B4AF-0E6A0FF5AA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6A0629-C9DD-9820-5512-FD990CE13C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A63704-1378-9CAC-DAB7-5D5102A6A4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6E5DF32-F02D-E9F7-57FF-59D92EA686FE}"/>
              </a:ext>
            </a:extLst>
          </p:cNvPr>
          <p:cNvSpPr>
            <a:spLocks noGrp="1"/>
          </p:cNvSpPr>
          <p:nvPr>
            <p:ph type="sldNum" sz="quarter" idx="5"/>
          </p:nvPr>
        </p:nvSpPr>
        <p:spPr/>
        <p:txBody>
          <a:bodyPr/>
          <a:lstStyle/>
          <a:p>
            <a:fld id="{9C2EF98E-B6FF-4B4C-B348-1EB5D4EBDBF3}" type="slidenum">
              <a:rPr lang="en-US" smtClean="0"/>
              <a:t>95</a:t>
            </a:fld>
            <a:endParaRPr lang="en-US"/>
          </a:p>
        </p:txBody>
      </p:sp>
    </p:spTree>
    <p:extLst>
      <p:ext uri="{BB962C8B-B14F-4D97-AF65-F5344CB8AC3E}">
        <p14:creationId xmlns:p14="http://schemas.microsoft.com/office/powerpoint/2010/main" val="39528574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92A6-5239-6F3D-FB83-CF3B7AFAFA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AB30C-CDFD-0594-4C90-80F8FB154C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76516-D528-3A14-3CBA-AEABC912D81F}"/>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9C237A3-0343-7964-B5AD-26DE772B24DE}"/>
              </a:ext>
            </a:extLst>
          </p:cNvPr>
          <p:cNvSpPr>
            <a:spLocks noGrp="1"/>
          </p:cNvSpPr>
          <p:nvPr>
            <p:ph type="sldNum" sz="quarter" idx="5"/>
          </p:nvPr>
        </p:nvSpPr>
        <p:spPr/>
        <p:txBody>
          <a:bodyPr/>
          <a:lstStyle/>
          <a:p>
            <a:fld id="{9C2EF98E-B6FF-4B4C-B348-1EB5D4EBDBF3}" type="slidenum">
              <a:rPr lang="en-US" smtClean="0"/>
              <a:t>96</a:t>
            </a:fld>
            <a:endParaRPr lang="en-US"/>
          </a:p>
        </p:txBody>
      </p:sp>
    </p:spTree>
    <p:extLst>
      <p:ext uri="{BB962C8B-B14F-4D97-AF65-F5344CB8AC3E}">
        <p14:creationId xmlns:p14="http://schemas.microsoft.com/office/powerpoint/2010/main" val="30833342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E4BF4-E5A1-367E-8F2A-14D8E6C3C2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1E4A69-640B-7929-8EE3-65BEAE6DB4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6BEB7B-2BB2-623C-C020-825125445B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C017AB-060C-A167-868E-81BEAC285960}"/>
              </a:ext>
            </a:extLst>
          </p:cNvPr>
          <p:cNvSpPr>
            <a:spLocks noGrp="1"/>
          </p:cNvSpPr>
          <p:nvPr>
            <p:ph type="sldNum" sz="quarter" idx="5"/>
          </p:nvPr>
        </p:nvSpPr>
        <p:spPr/>
        <p:txBody>
          <a:bodyPr/>
          <a:lstStyle/>
          <a:p>
            <a:fld id="{9C2EF98E-B6FF-4B4C-B348-1EB5D4EBDBF3}" type="slidenum">
              <a:rPr lang="en-US" smtClean="0"/>
              <a:t>97</a:t>
            </a:fld>
            <a:endParaRPr lang="en-US"/>
          </a:p>
        </p:txBody>
      </p:sp>
    </p:spTree>
    <p:extLst>
      <p:ext uri="{BB962C8B-B14F-4D97-AF65-F5344CB8AC3E}">
        <p14:creationId xmlns:p14="http://schemas.microsoft.com/office/powerpoint/2010/main" val="34566688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C5C8A-58F5-05AE-C46F-A0146736BA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1FE822-F119-BE8C-7EBA-C6FF70EBD1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10A1BC-0AC3-E6D6-6553-27EF93870401}"/>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9F3AF74-29F0-CD5E-40C4-092A2331DA87}"/>
              </a:ext>
            </a:extLst>
          </p:cNvPr>
          <p:cNvSpPr>
            <a:spLocks noGrp="1"/>
          </p:cNvSpPr>
          <p:nvPr>
            <p:ph type="sldNum" sz="quarter" idx="5"/>
          </p:nvPr>
        </p:nvSpPr>
        <p:spPr/>
        <p:txBody>
          <a:bodyPr/>
          <a:lstStyle/>
          <a:p>
            <a:fld id="{9C2EF98E-B6FF-4B4C-B348-1EB5D4EBDBF3}" type="slidenum">
              <a:rPr lang="en-US" smtClean="0"/>
              <a:t>98</a:t>
            </a:fld>
            <a:endParaRPr lang="en-US"/>
          </a:p>
        </p:txBody>
      </p:sp>
    </p:spTree>
    <p:extLst>
      <p:ext uri="{BB962C8B-B14F-4D97-AF65-F5344CB8AC3E}">
        <p14:creationId xmlns:p14="http://schemas.microsoft.com/office/powerpoint/2010/main" val="3218918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2F40C-7C88-1CC6-565B-72CA8FFDBC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843F8B-0B69-F0D5-161B-E4C02DC8E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9D62F9-5065-88D7-36BE-4856743941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ED3CA7-D52E-AEAF-666F-7567815888BF}"/>
              </a:ext>
            </a:extLst>
          </p:cNvPr>
          <p:cNvSpPr>
            <a:spLocks noGrp="1"/>
          </p:cNvSpPr>
          <p:nvPr>
            <p:ph type="sldNum" sz="quarter" idx="5"/>
          </p:nvPr>
        </p:nvSpPr>
        <p:spPr/>
        <p:txBody>
          <a:bodyPr/>
          <a:lstStyle/>
          <a:p>
            <a:fld id="{9C2EF98E-B6FF-4B4C-B348-1EB5D4EBDBF3}" type="slidenum">
              <a:rPr lang="en-US" smtClean="0"/>
              <a:t>99</a:t>
            </a:fld>
            <a:endParaRPr lang="en-US"/>
          </a:p>
        </p:txBody>
      </p:sp>
    </p:spTree>
    <p:extLst>
      <p:ext uri="{BB962C8B-B14F-4D97-AF65-F5344CB8AC3E}">
        <p14:creationId xmlns:p14="http://schemas.microsoft.com/office/powerpoint/2010/main" val="5483822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85C05-1D6F-1638-1753-468C68B764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63D165-E715-848C-727F-D8B220EE3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2FF70-DA1D-8B34-2C8B-7A57DC6A9152}"/>
              </a:ext>
            </a:extLst>
          </p:cNvPr>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C5FB63C-E30A-5307-1AC2-3024EAEC6242}"/>
              </a:ext>
            </a:extLst>
          </p:cNvPr>
          <p:cNvSpPr>
            <a:spLocks noGrp="1"/>
          </p:cNvSpPr>
          <p:nvPr>
            <p:ph type="sldNum" sz="quarter" idx="5"/>
          </p:nvPr>
        </p:nvSpPr>
        <p:spPr/>
        <p:txBody>
          <a:bodyPr/>
          <a:lstStyle/>
          <a:p>
            <a:fld id="{9C2EF98E-B6FF-4B4C-B348-1EB5D4EBDBF3}" type="slidenum">
              <a:rPr lang="en-US" smtClean="0"/>
              <a:t>100</a:t>
            </a:fld>
            <a:endParaRPr lang="en-US"/>
          </a:p>
        </p:txBody>
      </p:sp>
    </p:spTree>
    <p:extLst>
      <p:ext uri="{BB962C8B-B14F-4D97-AF65-F5344CB8AC3E}">
        <p14:creationId xmlns:p14="http://schemas.microsoft.com/office/powerpoint/2010/main" val="715554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B136E89B-D944-FD69-53C9-6B467D9EDC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6533" y="6629186"/>
            <a:ext cx="1563559" cy="228814"/>
          </a:xfrm>
          <a:prstGeom prst="rect">
            <a:avLst/>
          </a:prstGeom>
        </p:spPr>
      </p:pic>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en-SA"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en-SA" sz="1600" b="0" i="0" smtClean="0">
                <a:solidFill>
                  <a:schemeClr val="bg1"/>
                </a:solidFill>
                <a:latin typeface="DIN Next LT Arabic" panose="020B0503020203050203" pitchFamily="34" charset="-78"/>
                <a:cs typeface="DIN Next LT Arabic" panose="020B0503020203050203" pitchFamily="34" charset="-78"/>
              </a:rPr>
              <a:pPr algn="ctr"/>
              <a:t>‹#›</a:t>
            </a:fld>
            <a:endParaRPr lang="en-SA"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149BCA08-B8E9-F932-C6FF-717B163200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0698" y="6629186"/>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7B8F-0A5F-80EB-D5D7-FCEBF28FCE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4CD495-3DE3-1105-CC39-711D73B514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0594AE3-50F1-1B57-4313-13478566E467}"/>
              </a:ext>
            </a:extLst>
          </p:cNvPr>
          <p:cNvSpPr>
            <a:spLocks noGrp="1"/>
          </p:cNvSpPr>
          <p:nvPr>
            <p:ph type="dt" sz="half" idx="10"/>
          </p:nvPr>
        </p:nvSpPr>
        <p:spPr/>
        <p:txBody>
          <a:bodyPr/>
          <a:lstStyle/>
          <a:p>
            <a:fld id="{D38E35FC-C465-47F7-BE22-668E919D4D53}" type="datetimeFigureOut">
              <a:rPr lang="en-US" smtClean="0"/>
              <a:t>5/17/2026</a:t>
            </a:fld>
            <a:endParaRPr lang="en-US"/>
          </a:p>
        </p:txBody>
      </p:sp>
      <p:sp>
        <p:nvSpPr>
          <p:cNvPr id="5" name="Footer Placeholder 4">
            <a:extLst>
              <a:ext uri="{FF2B5EF4-FFF2-40B4-BE49-F238E27FC236}">
                <a16:creationId xmlns:a16="http://schemas.microsoft.com/office/drawing/2014/main" id="{579B47A2-B5DF-E9FE-8445-107CE1C8E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349ECA-EC62-A6FE-2849-7B4AE63F4AD4}"/>
              </a:ext>
            </a:extLst>
          </p:cNvPr>
          <p:cNvSpPr>
            <a:spLocks noGrp="1"/>
          </p:cNvSpPr>
          <p:nvPr>
            <p:ph type="sldNum" sz="quarter" idx="12"/>
          </p:nvPr>
        </p:nvSpPr>
        <p:spPr/>
        <p:txBody>
          <a:bodyPr/>
          <a:lstStyle/>
          <a:p>
            <a:fld id="{BB971F20-A6BB-4F15-A400-6631C382F7CE}" type="slidenum">
              <a:rPr lang="en-US" smtClean="0"/>
              <a:t>‹#›</a:t>
            </a:fld>
            <a:endParaRPr lang="en-US"/>
          </a:p>
        </p:txBody>
      </p:sp>
    </p:spTree>
    <p:extLst>
      <p:ext uri="{BB962C8B-B14F-4D97-AF65-F5344CB8AC3E}">
        <p14:creationId xmlns:p14="http://schemas.microsoft.com/office/powerpoint/2010/main" val="717487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 id="2147483673"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5.png"/></Relationships>
</file>

<file path=ppt/slides/_rels/slide1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7.png"/></Relationships>
</file>

<file path=ppt/slides/_rels/slide1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1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103.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3.gif"/><Relationship Id="rId7" Type="http://schemas.openxmlformats.org/officeDocument/2006/relationships/image" Target="../media/image91.png"/><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1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16.png"/></Relationships>
</file>

<file path=ppt/slides/_rels/slide1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png"/></Relationships>
</file>

<file path=ppt/slides/_rels/slide1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96.png"/></Relationships>
</file>

<file path=ppt/slides/_rels/slide108.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00.svg"/><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svg"/><Relationship Id="rId4" Type="http://schemas.openxmlformats.org/officeDocument/2006/relationships/image" Target="../media/image97.png"/></Relationships>
</file>

<file path=ppt/slides/_rels/slide109.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3.gif"/><Relationship Id="rId7" Type="http://schemas.openxmlformats.org/officeDocument/2006/relationships/image" Target="../media/image98.svg"/><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100.svg"/><Relationship Id="rId4" Type="http://schemas.openxmlformats.org/officeDocument/2006/relationships/image" Target="../media/image99.png"/><Relationship Id="rId9" Type="http://schemas.openxmlformats.org/officeDocument/2006/relationships/image" Target="../media/image102.svg"/></Relationships>
</file>

<file path=ppt/slides/_rels/slide11.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3.gif"/><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11.xml"/><Relationship Id="rId16" Type="http://schemas.openxmlformats.org/officeDocument/2006/relationships/image" Target="../media/image29.svg"/><Relationship Id="rId1" Type="http://schemas.openxmlformats.org/officeDocument/2006/relationships/slideLayout" Target="../slideLayouts/slideLayout2.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sv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svg"/></Relationships>
</file>

<file path=ppt/slides/_rels/slide11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04.svg"/><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svg"/><Relationship Id="rId4" Type="http://schemas.openxmlformats.org/officeDocument/2006/relationships/image" Target="../media/image101.png"/></Relationships>
</file>

<file path=ppt/slides/_rels/slide1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0.xml"/><Relationship Id="rId1" Type="http://schemas.openxmlformats.org/officeDocument/2006/relationships/slideLayout" Target="../slideLayouts/slideLayout2.xml"/><Relationship Id="rId5" Type="http://schemas.openxmlformats.org/officeDocument/2006/relationships/image" Target="../media/image104.svg"/><Relationship Id="rId4" Type="http://schemas.openxmlformats.org/officeDocument/2006/relationships/image" Target="../media/image103.png"/></Relationships>
</file>

<file path=ppt/slides/_rels/slide1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04.svg"/><Relationship Id="rId4" Type="http://schemas.openxmlformats.org/officeDocument/2006/relationships/image" Target="../media/image103.png"/></Relationships>
</file>

<file path=ppt/slides/_rels/slide1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05.png"/></Relationships>
</file>

<file path=ppt/slides/_rels/slide1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3.xml"/><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115.xml.rels><?xml version="1.0" encoding="UTF-8" standalone="yes"?>
<Relationships xmlns="http://schemas.openxmlformats.org/package/2006/relationships"><Relationship Id="rId8" Type="http://schemas.openxmlformats.org/officeDocument/2006/relationships/image" Target="../media/image110.svg"/><Relationship Id="rId13" Type="http://schemas.openxmlformats.org/officeDocument/2006/relationships/image" Target="../media/image115.png"/><Relationship Id="rId3" Type="http://schemas.openxmlformats.org/officeDocument/2006/relationships/image" Target="../media/image3.gif"/><Relationship Id="rId7" Type="http://schemas.openxmlformats.org/officeDocument/2006/relationships/image" Target="../media/image109.png"/><Relationship Id="rId12" Type="http://schemas.openxmlformats.org/officeDocument/2006/relationships/image" Target="../media/image114.sv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08.sv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svg"/><Relationship Id="rId4" Type="http://schemas.openxmlformats.org/officeDocument/2006/relationships/image" Target="../media/image106.png"/><Relationship Id="rId9" Type="http://schemas.openxmlformats.org/officeDocument/2006/relationships/image" Target="../media/image111.png"/><Relationship Id="rId14" Type="http://schemas.openxmlformats.org/officeDocument/2006/relationships/image" Target="../media/image116.svg"/></Relationships>
</file>

<file path=ppt/slides/_rels/slide1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6.xml"/><Relationship Id="rId1" Type="http://schemas.openxmlformats.org/officeDocument/2006/relationships/slideLayout" Target="../slideLayouts/slideLayout2.xml"/><Relationship Id="rId5" Type="http://schemas.openxmlformats.org/officeDocument/2006/relationships/image" Target="../media/image117.png"/><Relationship Id="rId4" Type="http://schemas.openxmlformats.org/officeDocument/2006/relationships/image" Target="../media/image16.png"/></Relationships>
</file>

<file path=ppt/slides/_rels/slide1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119.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3.xml"/><Relationship Id="rId1" Type="http://schemas.openxmlformats.org/officeDocument/2006/relationships/slideLayout" Target="../slideLayouts/slideLayout2.xml"/><Relationship Id="rId5" Type="http://schemas.openxmlformats.org/officeDocument/2006/relationships/image" Target="../media/image118.png"/><Relationship Id="rId4" Type="http://schemas.openxmlformats.org/officeDocument/2006/relationships/image" Target="../media/image15.png"/></Relationships>
</file>

<file path=ppt/slides/_rels/slide126.xml.rels><?xml version="1.0" encoding="UTF-8" standalone="yes"?>
<Relationships xmlns="http://schemas.openxmlformats.org/package/2006/relationships"><Relationship Id="rId8" Type="http://schemas.openxmlformats.org/officeDocument/2006/relationships/image" Target="../media/image122.svg"/><Relationship Id="rId3" Type="http://schemas.openxmlformats.org/officeDocument/2006/relationships/image" Target="../media/image3.gif"/><Relationship Id="rId7" Type="http://schemas.openxmlformats.org/officeDocument/2006/relationships/image" Target="../media/image121.png"/><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120.svg"/><Relationship Id="rId5" Type="http://schemas.openxmlformats.org/officeDocument/2006/relationships/image" Target="../media/image119.png"/><Relationship Id="rId10" Type="http://schemas.openxmlformats.org/officeDocument/2006/relationships/image" Target="../media/image124.svg"/><Relationship Id="rId4" Type="http://schemas.openxmlformats.org/officeDocument/2006/relationships/image" Target="../media/image118.png"/><Relationship Id="rId9" Type="http://schemas.openxmlformats.org/officeDocument/2006/relationships/image" Target="../media/image123.png"/></Relationships>
</file>

<file path=ppt/slides/_rels/slide127.xml.rels><?xml version="1.0" encoding="UTF-8" standalone="yes"?>
<Relationships xmlns="http://schemas.openxmlformats.org/package/2006/relationships"><Relationship Id="rId8" Type="http://schemas.openxmlformats.org/officeDocument/2006/relationships/image" Target="../media/image124.svg"/><Relationship Id="rId3" Type="http://schemas.openxmlformats.org/officeDocument/2006/relationships/image" Target="../media/image3.gif"/><Relationship Id="rId7" Type="http://schemas.openxmlformats.org/officeDocument/2006/relationships/image" Target="../media/image123.png"/><Relationship Id="rId2" Type="http://schemas.openxmlformats.org/officeDocument/2006/relationships/notesSlide" Target="../notesSlides/notesSlide12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22.svg"/><Relationship Id="rId4" Type="http://schemas.openxmlformats.org/officeDocument/2006/relationships/image" Target="../media/image121.png"/></Relationships>
</file>

<file path=ppt/slides/_rels/slide128.xml.rels><?xml version="1.0" encoding="UTF-8" standalone="yes"?>
<Relationships xmlns="http://schemas.openxmlformats.org/package/2006/relationships"><Relationship Id="rId8" Type="http://schemas.openxmlformats.org/officeDocument/2006/relationships/image" Target="../media/image120.svg"/><Relationship Id="rId3" Type="http://schemas.openxmlformats.org/officeDocument/2006/relationships/image" Target="../media/image3.gif"/><Relationship Id="rId7" Type="http://schemas.openxmlformats.org/officeDocument/2006/relationships/image" Target="../media/image119.png"/><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24.svg"/><Relationship Id="rId4" Type="http://schemas.openxmlformats.org/officeDocument/2006/relationships/image" Target="../media/image123.png"/></Relationships>
</file>

<file path=ppt/slides/_rels/slide1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20.svg"/><Relationship Id="rId4" Type="http://schemas.openxmlformats.org/officeDocument/2006/relationships/image" Target="../media/image119.png"/></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6.png"/><Relationship Id="rId4" Type="http://schemas.openxmlformats.org/officeDocument/2006/relationships/image" Target="../media/image30.png"/></Relationships>
</file>

<file path=ppt/slides/_rels/slide1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9.xml"/><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png"/></Relationships>
</file>

<file path=ppt/slides/_rels/slide1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6.wdp"/><Relationship Id="rId4" Type="http://schemas.openxmlformats.org/officeDocument/2006/relationships/image" Target="../media/image127.png"/></Relationships>
</file>

<file path=ppt/slides/_rels/slide1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2.xml"/><Relationship Id="rId1" Type="http://schemas.openxmlformats.org/officeDocument/2006/relationships/slideLayout" Target="../slideLayouts/slideLayout2.xml"/><Relationship Id="rId6" Type="http://schemas.openxmlformats.org/officeDocument/2006/relationships/image" Target="../media/image128.png"/><Relationship Id="rId5" Type="http://schemas.microsoft.com/office/2007/relationships/hdphoto" Target="../media/hdphoto6.wdp"/><Relationship Id="rId4" Type="http://schemas.openxmlformats.org/officeDocument/2006/relationships/image" Target="../media/image127.png"/></Relationships>
</file>

<file path=ppt/slides/_rels/slide1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4.xml"/><Relationship Id="rId1" Type="http://schemas.openxmlformats.org/officeDocument/2006/relationships/slideLayout" Target="../slideLayouts/slideLayout2.xml"/><Relationship Id="rId5" Type="http://schemas.openxmlformats.org/officeDocument/2006/relationships/image" Target="../media/image129.png"/><Relationship Id="rId4" Type="http://schemas.openxmlformats.org/officeDocument/2006/relationships/image" Target="../media/image16.png"/></Relationships>
</file>

<file path=ppt/slides/_rels/slide137.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3.gif"/><Relationship Id="rId7" Type="http://schemas.openxmlformats.org/officeDocument/2006/relationships/image" Target="../media/image132.png"/><Relationship Id="rId2" Type="http://schemas.openxmlformats.org/officeDocument/2006/relationships/notesSlide" Target="../notesSlides/notesSlide135.xml"/><Relationship Id="rId1" Type="http://schemas.openxmlformats.org/officeDocument/2006/relationships/slideLayout" Target="../slideLayouts/slideLayout2.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 Id="rId9" Type="http://schemas.openxmlformats.org/officeDocument/2006/relationships/image" Target="../media/image134.png"/></Relationships>
</file>

<file path=ppt/slides/_rels/slide1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30.png"/></Relationships>
</file>

<file path=ppt/slides/_rels/slide1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31.png"/><Relationship Id="rId4" Type="http://schemas.openxmlformats.org/officeDocument/2006/relationships/image" Target="../media/image130.png"/></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16.png"/><Relationship Id="rId4" Type="http://schemas.openxmlformats.org/officeDocument/2006/relationships/image" Target="../media/image30.png"/></Relationships>
</file>

<file path=ppt/slides/_rels/slide1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32.png"/><Relationship Id="rId4" Type="http://schemas.openxmlformats.org/officeDocument/2006/relationships/image" Target="../media/image131.png"/></Relationships>
</file>

<file path=ppt/slides/_rels/slide1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33.png"/><Relationship Id="rId4" Type="http://schemas.openxmlformats.org/officeDocument/2006/relationships/image" Target="../media/image132.png"/></Relationships>
</file>

<file path=ppt/slides/_rels/slide1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34.png"/><Relationship Id="rId4" Type="http://schemas.openxmlformats.org/officeDocument/2006/relationships/image" Target="../media/image133.png"/></Relationships>
</file>

<file path=ppt/slides/_rels/slide1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1.xml"/><Relationship Id="rId1" Type="http://schemas.openxmlformats.org/officeDocument/2006/relationships/slideLayout" Target="../slideLayouts/slideLayout2.xml"/><Relationship Id="rId5" Type="http://schemas.openxmlformats.org/officeDocument/2006/relationships/image" Target="../media/image135.jpeg"/><Relationship Id="rId4" Type="http://schemas.openxmlformats.org/officeDocument/2006/relationships/image" Target="../media/image16.png"/></Relationships>
</file>

<file path=ppt/slides/_rels/slide1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1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4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46.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1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6.png"/></Relationships>
</file>

<file path=ppt/slides/_rels/slide1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4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0.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3.xml"/><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5.png"/></Relationships>
</file>

<file path=ppt/slides/_rels/slide156.xml.rels><?xml version="1.0" encoding="UTF-8" standalone="yes"?>
<Relationships xmlns="http://schemas.openxmlformats.org/package/2006/relationships"><Relationship Id="rId8" Type="http://schemas.microsoft.com/office/2007/relationships/hdphoto" Target="../media/hdphoto8.wdp"/><Relationship Id="rId13" Type="http://schemas.openxmlformats.org/officeDocument/2006/relationships/image" Target="../media/image142.png"/><Relationship Id="rId3" Type="http://schemas.openxmlformats.org/officeDocument/2006/relationships/image" Target="../media/image3.gif"/><Relationship Id="rId7" Type="http://schemas.openxmlformats.org/officeDocument/2006/relationships/image" Target="../media/image139.png"/><Relationship Id="rId12" Type="http://schemas.microsoft.com/office/2007/relationships/hdphoto" Target="../media/hdphoto10.wdp"/><Relationship Id="rId2" Type="http://schemas.openxmlformats.org/officeDocument/2006/relationships/notesSlide" Target="../notesSlides/notesSlide154.xml"/><Relationship Id="rId1" Type="http://schemas.openxmlformats.org/officeDocument/2006/relationships/slideLayout" Target="../slideLayouts/slideLayout2.xml"/><Relationship Id="rId6" Type="http://schemas.microsoft.com/office/2007/relationships/hdphoto" Target="../media/hdphoto7.wdp"/><Relationship Id="rId11" Type="http://schemas.openxmlformats.org/officeDocument/2006/relationships/image" Target="../media/image141.png"/><Relationship Id="rId5" Type="http://schemas.openxmlformats.org/officeDocument/2006/relationships/image" Target="../media/image138.png"/><Relationship Id="rId10" Type="http://schemas.microsoft.com/office/2007/relationships/hdphoto" Target="../media/hdphoto9.wdp"/><Relationship Id="rId4" Type="http://schemas.openxmlformats.org/officeDocument/2006/relationships/image" Target="../media/image137.png"/><Relationship Id="rId9" Type="http://schemas.openxmlformats.org/officeDocument/2006/relationships/image" Target="../media/image140.png"/><Relationship Id="rId14" Type="http://schemas.microsoft.com/office/2007/relationships/hdphoto" Target="../media/hdphoto11.wdp"/></Relationships>
</file>

<file path=ppt/slides/_rels/slide1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5.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7.wdp"/><Relationship Id="rId4" Type="http://schemas.openxmlformats.org/officeDocument/2006/relationships/image" Target="../media/image138.png"/></Relationships>
</file>

<file path=ppt/slides/_rels/slide15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gif"/><Relationship Id="rId7" Type="http://schemas.openxmlformats.org/officeDocument/2006/relationships/image" Target="../media/image138.png"/><Relationship Id="rId2" Type="http://schemas.openxmlformats.org/officeDocument/2006/relationships/notesSlide" Target="../notesSlides/notesSlide156.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8.wdp"/><Relationship Id="rId4" Type="http://schemas.openxmlformats.org/officeDocument/2006/relationships/image" Target="../media/image139.png"/></Relationships>
</file>

<file path=ppt/slides/_rels/slide15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microsoft.com/office/2007/relationships/hdphoto" Target="../media/hdphoto9.wdp"/><Relationship Id="rId2" Type="http://schemas.openxmlformats.org/officeDocument/2006/relationships/notesSlide" Target="../notesSlides/notesSlide157.xml"/><Relationship Id="rId1" Type="http://schemas.openxmlformats.org/officeDocument/2006/relationships/slideLayout" Target="../slideLayouts/slideLayout2.xml"/><Relationship Id="rId6" Type="http://schemas.openxmlformats.org/officeDocument/2006/relationships/image" Target="../media/image140.png"/><Relationship Id="rId5" Type="http://schemas.microsoft.com/office/2007/relationships/hdphoto" Target="../media/hdphoto8.wdp"/><Relationship Id="rId4" Type="http://schemas.openxmlformats.org/officeDocument/2006/relationships/image" Target="../media/image139.png"/></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6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microsoft.com/office/2007/relationships/hdphoto" Target="../media/hdphoto10.wdp"/><Relationship Id="rId2" Type="http://schemas.openxmlformats.org/officeDocument/2006/relationships/notesSlide" Target="../notesSlides/notesSlide158.xml"/><Relationship Id="rId1" Type="http://schemas.openxmlformats.org/officeDocument/2006/relationships/slideLayout" Target="../slideLayouts/slideLayout2.xml"/><Relationship Id="rId6" Type="http://schemas.openxmlformats.org/officeDocument/2006/relationships/image" Target="../media/image141.png"/><Relationship Id="rId5" Type="http://schemas.microsoft.com/office/2007/relationships/hdphoto" Target="../media/hdphoto9.wdp"/><Relationship Id="rId4" Type="http://schemas.openxmlformats.org/officeDocument/2006/relationships/image" Target="../media/image140.png"/></Relationships>
</file>

<file path=ppt/slides/_rels/slide16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microsoft.com/office/2007/relationships/hdphoto" Target="../media/hdphoto11.wdp"/><Relationship Id="rId2" Type="http://schemas.openxmlformats.org/officeDocument/2006/relationships/notesSlide" Target="../notesSlides/notesSlide159.xml"/><Relationship Id="rId1" Type="http://schemas.openxmlformats.org/officeDocument/2006/relationships/slideLayout" Target="../slideLayouts/slideLayout2.xml"/><Relationship Id="rId6" Type="http://schemas.openxmlformats.org/officeDocument/2006/relationships/image" Target="../media/image142.png"/><Relationship Id="rId5" Type="http://schemas.microsoft.com/office/2007/relationships/hdphoto" Target="../media/hdphoto10.wdp"/><Relationship Id="rId4" Type="http://schemas.openxmlformats.org/officeDocument/2006/relationships/image" Target="../media/image141.png"/></Relationships>
</file>

<file path=ppt/slides/_rels/slide1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0.xml"/><Relationship Id="rId1" Type="http://schemas.openxmlformats.org/officeDocument/2006/relationships/slideLayout" Target="../slideLayouts/slideLayout2.xml"/><Relationship Id="rId6" Type="http://schemas.openxmlformats.org/officeDocument/2006/relationships/image" Target="../media/image143.png"/><Relationship Id="rId5" Type="http://schemas.microsoft.com/office/2007/relationships/hdphoto" Target="../media/hdphoto11.wdp"/><Relationship Id="rId4" Type="http://schemas.openxmlformats.org/officeDocument/2006/relationships/image" Target="../media/image142.png"/></Relationships>
</file>

<file path=ppt/slides/_rels/slide16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46.png"/><Relationship Id="rId2" Type="http://schemas.openxmlformats.org/officeDocument/2006/relationships/notesSlide" Target="../notesSlides/notesSlide161.xml"/><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164.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3.gif"/><Relationship Id="rId7" Type="http://schemas.openxmlformats.org/officeDocument/2006/relationships/image" Target="../media/image22.png"/><Relationship Id="rId2" Type="http://schemas.openxmlformats.org/officeDocument/2006/relationships/notesSlide" Target="../notesSlides/notesSlide162.xml"/><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16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48.svg"/><Relationship Id="rId2" Type="http://schemas.openxmlformats.org/officeDocument/2006/relationships/notesSlide" Target="../notesSlides/notesSlide163.xml"/><Relationship Id="rId1" Type="http://schemas.openxmlformats.org/officeDocument/2006/relationships/slideLayout" Target="../slideLayouts/slideLayout2.xml"/><Relationship Id="rId6" Type="http://schemas.openxmlformats.org/officeDocument/2006/relationships/image" Target="../media/image147.png"/><Relationship Id="rId5" Type="http://schemas.openxmlformats.org/officeDocument/2006/relationships/image" Target="../media/image23.svg"/><Relationship Id="rId4" Type="http://schemas.openxmlformats.org/officeDocument/2006/relationships/image" Target="../media/image22.png"/></Relationships>
</file>

<file path=ppt/slides/_rels/slide166.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3.gif"/><Relationship Id="rId7" Type="http://schemas.openxmlformats.org/officeDocument/2006/relationships/image" Target="../media/image150.svg"/><Relationship Id="rId2" Type="http://schemas.openxmlformats.org/officeDocument/2006/relationships/notesSlide" Target="../notesSlides/notesSlide164.xml"/><Relationship Id="rId1" Type="http://schemas.openxmlformats.org/officeDocument/2006/relationships/slideLayout" Target="../slideLayouts/slideLayout2.xml"/><Relationship Id="rId6" Type="http://schemas.openxmlformats.org/officeDocument/2006/relationships/image" Target="../media/image149.png"/><Relationship Id="rId5" Type="http://schemas.openxmlformats.org/officeDocument/2006/relationships/image" Target="../media/image23.svg"/><Relationship Id="rId4" Type="http://schemas.openxmlformats.org/officeDocument/2006/relationships/image" Target="../media/image22.png"/><Relationship Id="rId9" Type="http://schemas.openxmlformats.org/officeDocument/2006/relationships/image" Target="../media/image148.svg"/></Relationships>
</file>

<file path=ppt/slides/_rels/slide167.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3.gif"/><Relationship Id="rId7" Type="http://schemas.openxmlformats.org/officeDocument/2006/relationships/image" Target="../media/image23.svg"/><Relationship Id="rId2" Type="http://schemas.openxmlformats.org/officeDocument/2006/relationships/notesSlide" Target="../notesSlides/notesSlide16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148.svg"/><Relationship Id="rId5" Type="http://schemas.openxmlformats.org/officeDocument/2006/relationships/image" Target="../media/image152.svg"/><Relationship Id="rId10" Type="http://schemas.openxmlformats.org/officeDocument/2006/relationships/image" Target="../media/image147.png"/><Relationship Id="rId4" Type="http://schemas.openxmlformats.org/officeDocument/2006/relationships/image" Target="../media/image151.png"/><Relationship Id="rId9" Type="http://schemas.openxmlformats.org/officeDocument/2006/relationships/image" Target="../media/image150.svg"/></Relationships>
</file>

<file path=ppt/slides/_rels/slide1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6.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6.png"/></Relationships>
</file>

<file path=ppt/slides/_rels/slide169.xml.rels><?xml version="1.0" encoding="UTF-8" standalone="yes"?>
<Relationships xmlns="http://schemas.openxmlformats.org/package/2006/relationships"><Relationship Id="rId8" Type="http://schemas.openxmlformats.org/officeDocument/2006/relationships/image" Target="../media/image156.svg"/><Relationship Id="rId13" Type="http://schemas.openxmlformats.org/officeDocument/2006/relationships/image" Target="../media/image159.png"/><Relationship Id="rId3" Type="http://schemas.openxmlformats.org/officeDocument/2006/relationships/image" Target="../media/image3.gif"/><Relationship Id="rId7" Type="http://schemas.openxmlformats.org/officeDocument/2006/relationships/image" Target="../media/image155.png"/><Relationship Id="rId12" Type="http://schemas.openxmlformats.org/officeDocument/2006/relationships/image" Target="../media/image158.svg"/><Relationship Id="rId2" Type="http://schemas.openxmlformats.org/officeDocument/2006/relationships/notesSlide" Target="../notesSlides/notesSlide167.xml"/><Relationship Id="rId1" Type="http://schemas.openxmlformats.org/officeDocument/2006/relationships/slideLayout" Target="../slideLayouts/slideLayout2.xml"/><Relationship Id="rId6" Type="http://schemas.openxmlformats.org/officeDocument/2006/relationships/image" Target="../media/image154.svg"/><Relationship Id="rId11" Type="http://schemas.openxmlformats.org/officeDocument/2006/relationships/image" Target="../media/image157.png"/><Relationship Id="rId5" Type="http://schemas.openxmlformats.org/officeDocument/2006/relationships/image" Target="../media/image153.png"/><Relationship Id="rId10" Type="http://schemas.openxmlformats.org/officeDocument/2006/relationships/image" Target="../media/image110.svg"/><Relationship Id="rId4" Type="http://schemas.openxmlformats.org/officeDocument/2006/relationships/image" Target="../media/image125.png"/><Relationship Id="rId9" Type="http://schemas.openxmlformats.org/officeDocument/2006/relationships/image" Target="../media/image109.png"/><Relationship Id="rId14" Type="http://schemas.openxmlformats.org/officeDocument/2006/relationships/image" Target="../media/image160.svg"/></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6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6.svg"/><Relationship Id="rId4" Type="http://schemas.openxmlformats.org/officeDocument/2006/relationships/image" Target="../media/image155.png"/></Relationships>
</file>

<file path=ppt/slides/_rels/slide17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56.svg"/><Relationship Id="rId2" Type="http://schemas.openxmlformats.org/officeDocument/2006/relationships/notesSlide" Target="../notesSlides/notesSlide169.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svg"/><Relationship Id="rId4" Type="http://schemas.openxmlformats.org/officeDocument/2006/relationships/image" Target="../media/image153.png"/></Relationships>
</file>

<file path=ppt/slides/_rels/slide17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56.svg"/><Relationship Id="rId2" Type="http://schemas.openxmlformats.org/officeDocument/2006/relationships/notesSlide" Target="../notesSlides/notesSlide170.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svg"/><Relationship Id="rId4" Type="http://schemas.openxmlformats.org/officeDocument/2006/relationships/image" Target="../media/image153.png"/></Relationships>
</file>

<file path=ppt/slides/_rels/slide17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60.svg"/><Relationship Id="rId2" Type="http://schemas.openxmlformats.org/officeDocument/2006/relationships/notesSlide" Target="../notesSlides/notesSlide171.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4.svg"/><Relationship Id="rId4" Type="http://schemas.openxmlformats.org/officeDocument/2006/relationships/image" Target="../media/image153.png"/></Relationships>
</file>

<file path=ppt/slides/_rels/slide17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60.svg"/><Relationship Id="rId2" Type="http://schemas.openxmlformats.org/officeDocument/2006/relationships/notesSlide" Target="../notesSlides/notesSlide172.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4.svg"/><Relationship Id="rId4" Type="http://schemas.openxmlformats.org/officeDocument/2006/relationships/image" Target="../media/image153.png"/></Relationships>
</file>

<file path=ppt/slides/_rels/slide17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60.svg"/><Relationship Id="rId2" Type="http://schemas.openxmlformats.org/officeDocument/2006/relationships/notesSlide" Target="../notesSlides/notesSlide173.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svg"/><Relationship Id="rId4" Type="http://schemas.openxmlformats.org/officeDocument/2006/relationships/image" Target="../media/image157.png"/></Relationships>
</file>

<file path=ppt/slides/_rels/slide17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60.svg"/><Relationship Id="rId2" Type="http://schemas.openxmlformats.org/officeDocument/2006/relationships/notesSlide" Target="../notesSlides/notesSlide174.xml"/><Relationship Id="rId1" Type="http://schemas.openxmlformats.org/officeDocument/2006/relationships/slideLayout" Target="../slideLayouts/slideLayout2.xml"/><Relationship Id="rId6" Type="http://schemas.openxmlformats.org/officeDocument/2006/relationships/image" Target="../media/image159.png"/><Relationship Id="rId5" Type="http://schemas.openxmlformats.org/officeDocument/2006/relationships/image" Target="../media/image158.svg"/><Relationship Id="rId4" Type="http://schemas.openxmlformats.org/officeDocument/2006/relationships/image" Target="../media/image157.png"/></Relationships>
</file>

<file path=ppt/slides/_rels/slide17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gif"/><Relationship Id="rId7" Type="http://schemas.openxmlformats.org/officeDocument/2006/relationships/image" Target="../media/image158.svg"/><Relationship Id="rId2" Type="http://schemas.openxmlformats.org/officeDocument/2006/relationships/notesSlide" Target="../notesSlides/notesSlide175.xml"/><Relationship Id="rId1" Type="http://schemas.openxmlformats.org/officeDocument/2006/relationships/slideLayout" Target="../slideLayouts/slideLayout2.xml"/><Relationship Id="rId6" Type="http://schemas.openxmlformats.org/officeDocument/2006/relationships/image" Target="../media/image157.png"/><Relationship Id="rId5" Type="http://schemas.openxmlformats.org/officeDocument/2006/relationships/image" Target="../media/image110.svg"/><Relationship Id="rId4" Type="http://schemas.openxmlformats.org/officeDocument/2006/relationships/image" Target="../media/image109.png"/></Relationships>
</file>

<file path=ppt/slides/_rels/slide1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6.xml"/><Relationship Id="rId1" Type="http://schemas.openxmlformats.org/officeDocument/2006/relationships/slideLayout" Target="../slideLayouts/slideLayout2.xml"/><Relationship Id="rId5" Type="http://schemas.openxmlformats.org/officeDocument/2006/relationships/image" Target="../media/image161.png"/><Relationship Id="rId4" Type="http://schemas.openxmlformats.org/officeDocument/2006/relationships/image" Target="../media/image16.png"/></Relationships>
</file>

<file path=ppt/slides/_rels/slide1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7.xml"/><Relationship Id="rId1" Type="http://schemas.openxmlformats.org/officeDocument/2006/relationships/slideLayout" Target="../slideLayouts/slideLayout2.xml"/><Relationship Id="rId5" Type="http://schemas.openxmlformats.org/officeDocument/2006/relationships/image" Target="../media/image162.png"/><Relationship Id="rId4" Type="http://schemas.openxmlformats.org/officeDocument/2006/relationships/image" Target="../media/image161.pn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8.xml"/><Relationship Id="rId1" Type="http://schemas.openxmlformats.org/officeDocument/2006/relationships/slideLayout" Target="../slideLayouts/slideLayout2.xml"/><Relationship Id="rId4" Type="http://schemas.openxmlformats.org/officeDocument/2006/relationships/image" Target="../media/image162.png"/></Relationships>
</file>

<file path=ppt/slides/_rels/slide1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79.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163.png"/><Relationship Id="rId4" Type="http://schemas.openxmlformats.org/officeDocument/2006/relationships/image" Target="../media/image16.png"/></Relationships>
</file>

<file path=ppt/slides/_rels/slide1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0.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1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1.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2.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3.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18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8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18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8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9.xml"/><Relationship Id="rId1" Type="http://schemas.openxmlformats.org/officeDocument/2006/relationships/slideLayout" Target="../slideLayouts/slideLayout2.xml"/><Relationship Id="rId5" Type="http://schemas.openxmlformats.org/officeDocument/2006/relationships/image" Target="../media/image164.png"/><Relationship Id="rId4" Type="http://schemas.openxmlformats.org/officeDocument/2006/relationships/image" Target="../media/image15.png"/></Relationships>
</file>

<file path=ppt/slides/_rels/slide19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0.xml"/><Relationship Id="rId1" Type="http://schemas.openxmlformats.org/officeDocument/2006/relationships/slideLayout" Target="../slideLayouts/slideLayout2.xml"/><Relationship Id="rId4" Type="http://schemas.openxmlformats.org/officeDocument/2006/relationships/image" Target="../media/image164.png"/></Relationships>
</file>

<file path=ppt/slides/_rels/slide1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4.xml"/><Relationship Id="rId1" Type="http://schemas.openxmlformats.org/officeDocument/2006/relationships/slideLayout" Target="../slideLayouts/slideLayout2.xml"/><Relationship Id="rId4" Type="http://schemas.openxmlformats.org/officeDocument/2006/relationships/image" Target="../media/image165.png"/></Relationships>
</file>

<file path=ppt/slides/_rels/slide1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5.xml"/><Relationship Id="rId1" Type="http://schemas.openxmlformats.org/officeDocument/2006/relationships/slideLayout" Target="../slideLayouts/slideLayout2.xml"/><Relationship Id="rId5" Type="http://schemas.openxmlformats.org/officeDocument/2006/relationships/image" Target="../media/image166.png"/><Relationship Id="rId4" Type="http://schemas.openxmlformats.org/officeDocument/2006/relationships/image" Target="../media/image165.png"/></Relationships>
</file>

<file path=ppt/slides/_rels/slide198.xml.rels><?xml version="1.0" encoding="UTF-8" standalone="yes"?>
<Relationships xmlns="http://schemas.openxmlformats.org/package/2006/relationships"><Relationship Id="rId8" Type="http://schemas.openxmlformats.org/officeDocument/2006/relationships/image" Target="../media/image170.svg"/><Relationship Id="rId13" Type="http://schemas.openxmlformats.org/officeDocument/2006/relationships/image" Target="../media/image28.png"/><Relationship Id="rId3" Type="http://schemas.openxmlformats.org/officeDocument/2006/relationships/image" Target="../media/image3.gif"/><Relationship Id="rId7" Type="http://schemas.openxmlformats.org/officeDocument/2006/relationships/image" Target="../media/image169.png"/><Relationship Id="rId12" Type="http://schemas.openxmlformats.org/officeDocument/2006/relationships/image" Target="../media/image174.svg"/><Relationship Id="rId2" Type="http://schemas.openxmlformats.org/officeDocument/2006/relationships/notesSlide" Target="../notesSlides/notesSlide196.xml"/><Relationship Id="rId1" Type="http://schemas.openxmlformats.org/officeDocument/2006/relationships/slideLayout" Target="../slideLayouts/slideLayout2.xml"/><Relationship Id="rId6" Type="http://schemas.openxmlformats.org/officeDocument/2006/relationships/image" Target="../media/image168.svg"/><Relationship Id="rId11" Type="http://schemas.openxmlformats.org/officeDocument/2006/relationships/image" Target="../media/image173.png"/><Relationship Id="rId5" Type="http://schemas.openxmlformats.org/officeDocument/2006/relationships/image" Target="../media/image167.png"/><Relationship Id="rId15" Type="http://schemas.openxmlformats.org/officeDocument/2006/relationships/image" Target="../media/image175.png"/><Relationship Id="rId10" Type="http://schemas.openxmlformats.org/officeDocument/2006/relationships/image" Target="../media/image172.svg"/><Relationship Id="rId4" Type="http://schemas.openxmlformats.org/officeDocument/2006/relationships/image" Target="../media/image166.png"/><Relationship Id="rId9" Type="http://schemas.openxmlformats.org/officeDocument/2006/relationships/image" Target="../media/image171.png"/><Relationship Id="rId14" Type="http://schemas.openxmlformats.org/officeDocument/2006/relationships/image" Target="../media/image29.svg"/></Relationships>
</file>

<file path=ppt/slides/_rels/slide199.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29.svg"/><Relationship Id="rId3" Type="http://schemas.openxmlformats.org/officeDocument/2006/relationships/image" Target="../media/image3.gif"/><Relationship Id="rId7" Type="http://schemas.openxmlformats.org/officeDocument/2006/relationships/image" Target="../media/image170.svg"/><Relationship Id="rId12" Type="http://schemas.openxmlformats.org/officeDocument/2006/relationships/image" Target="../media/image28.png"/><Relationship Id="rId2" Type="http://schemas.openxmlformats.org/officeDocument/2006/relationships/notesSlide" Target="../notesSlides/notesSlide197.xml"/><Relationship Id="rId1" Type="http://schemas.openxmlformats.org/officeDocument/2006/relationships/slideLayout" Target="../slideLayouts/slideLayout2.xml"/><Relationship Id="rId6" Type="http://schemas.openxmlformats.org/officeDocument/2006/relationships/image" Target="../media/image169.png"/><Relationship Id="rId11" Type="http://schemas.openxmlformats.org/officeDocument/2006/relationships/image" Target="../media/image174.svg"/><Relationship Id="rId5" Type="http://schemas.openxmlformats.org/officeDocument/2006/relationships/image" Target="../media/image168.svg"/><Relationship Id="rId10" Type="http://schemas.openxmlformats.org/officeDocument/2006/relationships/image" Target="../media/image173.png"/><Relationship Id="rId4" Type="http://schemas.openxmlformats.org/officeDocument/2006/relationships/image" Target="../media/image167.png"/><Relationship Id="rId9" Type="http://schemas.openxmlformats.org/officeDocument/2006/relationships/image" Target="../media/image172.svg"/><Relationship Id="rId14" Type="http://schemas.openxmlformats.org/officeDocument/2006/relationships/image" Target="../media/image175.pn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0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8.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20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99.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20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0.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203.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3.gif"/><Relationship Id="rId7" Type="http://schemas.openxmlformats.org/officeDocument/2006/relationships/image" Target="../media/image102.svg"/><Relationship Id="rId12" Type="http://schemas.openxmlformats.org/officeDocument/2006/relationships/image" Target="../media/image85.png"/><Relationship Id="rId2" Type="http://schemas.openxmlformats.org/officeDocument/2006/relationships/notesSlide" Target="../notesSlides/notesSlide201.xml"/><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181.svg"/><Relationship Id="rId5" Type="http://schemas.openxmlformats.org/officeDocument/2006/relationships/image" Target="../media/image177.svg"/><Relationship Id="rId10" Type="http://schemas.openxmlformats.org/officeDocument/2006/relationships/image" Target="../media/image180.png"/><Relationship Id="rId4" Type="http://schemas.openxmlformats.org/officeDocument/2006/relationships/image" Target="../media/image176.png"/><Relationship Id="rId9" Type="http://schemas.openxmlformats.org/officeDocument/2006/relationships/image" Target="../media/image179.svg"/></Relationships>
</file>

<file path=ppt/slides/_rels/slide20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5.png"/></Relationships>
</file>

<file path=ppt/slides/_rels/slide20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3.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0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4.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0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5.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0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6.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0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7.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5.png"/></Relationships>
</file>

<file path=ppt/slides/_rels/slide2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8.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11.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1.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2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4.xml"/><Relationship Id="rId1" Type="http://schemas.openxmlformats.org/officeDocument/2006/relationships/slideLayout" Target="../slideLayouts/slideLayout2.xml"/><Relationship Id="rId5" Type="http://schemas.openxmlformats.org/officeDocument/2006/relationships/image" Target="../media/image182.png"/><Relationship Id="rId4" Type="http://schemas.openxmlformats.org/officeDocument/2006/relationships/image" Target="../media/image15.png"/></Relationships>
</file>

<file path=ppt/slides/_rels/slide2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5.xml"/><Relationship Id="rId1" Type="http://schemas.openxmlformats.org/officeDocument/2006/relationships/slideLayout" Target="../slideLayouts/slideLayout2.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image" Target="../media/image15.png"/></Relationships>
</file>

<file path=ppt/slides/_rels/slide2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83.png"/></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0.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185.png"/><Relationship Id="rId2" Type="http://schemas.openxmlformats.org/officeDocument/2006/relationships/notesSlide" Target="../notesSlides/notesSlide217.xml"/><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184.png"/><Relationship Id="rId4" Type="http://schemas.openxmlformats.org/officeDocument/2006/relationships/image" Target="../media/image183.png"/></Relationships>
</file>

<file path=ppt/slides/_rels/slide2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8.xml"/><Relationship Id="rId1" Type="http://schemas.openxmlformats.org/officeDocument/2006/relationships/slideLayout" Target="../slideLayouts/slideLayout2.xml"/><Relationship Id="rId6" Type="http://schemas.openxmlformats.org/officeDocument/2006/relationships/image" Target="../media/image185.png"/><Relationship Id="rId5" Type="http://schemas.microsoft.com/office/2007/relationships/hdphoto" Target="../media/hdphoto13.wdp"/><Relationship Id="rId4" Type="http://schemas.openxmlformats.org/officeDocument/2006/relationships/image" Target="../media/image184.png"/></Relationships>
</file>

<file path=ppt/slides/_rels/slide2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9.xml"/><Relationship Id="rId1" Type="http://schemas.openxmlformats.org/officeDocument/2006/relationships/slideLayout" Target="../slideLayouts/slideLayout2.xml"/><Relationship Id="rId4" Type="http://schemas.openxmlformats.org/officeDocument/2006/relationships/image" Target="../media/image185.png"/></Relationships>
</file>

<file path=ppt/slides/_rels/slide2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1.xml"/><Relationship Id="rId1" Type="http://schemas.openxmlformats.org/officeDocument/2006/relationships/slideLayout" Target="../slideLayouts/slideLayout2.xml"/><Relationship Id="rId4" Type="http://schemas.openxmlformats.org/officeDocument/2006/relationships/image" Target="../media/image186.png"/></Relationships>
</file>

<file path=ppt/slides/_rels/slide2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2.xml"/><Relationship Id="rId1" Type="http://schemas.openxmlformats.org/officeDocument/2006/relationships/slideLayout" Target="../slideLayouts/slideLayout2.xml"/><Relationship Id="rId5" Type="http://schemas.openxmlformats.org/officeDocument/2006/relationships/image" Target="../media/image187.png"/><Relationship Id="rId4" Type="http://schemas.openxmlformats.org/officeDocument/2006/relationships/image" Target="../media/image186.png"/></Relationships>
</file>

<file path=ppt/slides/_rels/slide226.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190.png"/><Relationship Id="rId3" Type="http://schemas.openxmlformats.org/officeDocument/2006/relationships/image" Target="../media/image3.gif"/><Relationship Id="rId7" Type="http://schemas.openxmlformats.org/officeDocument/2006/relationships/image" Target="../media/image22.png"/><Relationship Id="rId12" Type="http://schemas.openxmlformats.org/officeDocument/2006/relationships/image" Target="../media/image152.svg"/><Relationship Id="rId2" Type="http://schemas.openxmlformats.org/officeDocument/2006/relationships/notesSlide" Target="../notesSlides/notesSlide223.xml"/><Relationship Id="rId1" Type="http://schemas.openxmlformats.org/officeDocument/2006/relationships/slideLayout" Target="../slideLayouts/slideLayout2.xml"/><Relationship Id="rId6" Type="http://schemas.openxmlformats.org/officeDocument/2006/relationships/image" Target="../media/image189.svg"/><Relationship Id="rId11" Type="http://schemas.openxmlformats.org/officeDocument/2006/relationships/image" Target="../media/image151.png"/><Relationship Id="rId5" Type="http://schemas.openxmlformats.org/officeDocument/2006/relationships/image" Target="../media/image188.png"/><Relationship Id="rId10" Type="http://schemas.openxmlformats.org/officeDocument/2006/relationships/image" Target="../media/image172.svg"/><Relationship Id="rId4" Type="http://schemas.openxmlformats.org/officeDocument/2006/relationships/image" Target="../media/image187.png"/><Relationship Id="rId9" Type="http://schemas.openxmlformats.org/officeDocument/2006/relationships/image" Target="../media/image171.png"/><Relationship Id="rId14" Type="http://schemas.openxmlformats.org/officeDocument/2006/relationships/image" Target="../media/image191.svg"/></Relationships>
</file>

<file path=ppt/slides/_rels/slide227.xml.rels><?xml version="1.0" encoding="UTF-8" standalone="yes"?>
<Relationships xmlns="http://schemas.openxmlformats.org/package/2006/relationships"><Relationship Id="rId8" Type="http://schemas.openxmlformats.org/officeDocument/2006/relationships/image" Target="../media/image171.png"/><Relationship Id="rId13" Type="http://schemas.openxmlformats.org/officeDocument/2006/relationships/image" Target="../media/image191.svg"/><Relationship Id="rId3" Type="http://schemas.openxmlformats.org/officeDocument/2006/relationships/image" Target="../media/image3.gif"/><Relationship Id="rId7" Type="http://schemas.openxmlformats.org/officeDocument/2006/relationships/image" Target="../media/image23.svg"/><Relationship Id="rId12" Type="http://schemas.openxmlformats.org/officeDocument/2006/relationships/image" Target="../media/image190.png"/><Relationship Id="rId2" Type="http://schemas.openxmlformats.org/officeDocument/2006/relationships/notesSlide" Target="../notesSlides/notesSlide224.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152.svg"/><Relationship Id="rId5" Type="http://schemas.openxmlformats.org/officeDocument/2006/relationships/image" Target="../media/image189.svg"/><Relationship Id="rId10" Type="http://schemas.openxmlformats.org/officeDocument/2006/relationships/image" Target="../media/image151.png"/><Relationship Id="rId4" Type="http://schemas.openxmlformats.org/officeDocument/2006/relationships/image" Target="../media/image188.png"/><Relationship Id="rId9" Type="http://schemas.openxmlformats.org/officeDocument/2006/relationships/image" Target="../media/image172.svg"/></Relationships>
</file>

<file path=ppt/slides/_rels/slide2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5.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2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6.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30.xml.rels><?xml version="1.0" encoding="UTF-8" standalone="yes"?>
<Relationships xmlns="http://schemas.openxmlformats.org/package/2006/relationships"><Relationship Id="rId8" Type="http://schemas.openxmlformats.org/officeDocument/2006/relationships/image" Target="../media/image196.svg"/><Relationship Id="rId13" Type="http://schemas.openxmlformats.org/officeDocument/2006/relationships/image" Target="../media/image107.png"/><Relationship Id="rId3" Type="http://schemas.openxmlformats.org/officeDocument/2006/relationships/image" Target="../media/image3.gif"/><Relationship Id="rId7" Type="http://schemas.openxmlformats.org/officeDocument/2006/relationships/image" Target="../media/image195.png"/><Relationship Id="rId12" Type="http://schemas.openxmlformats.org/officeDocument/2006/relationships/image" Target="../media/image200.svg"/><Relationship Id="rId2" Type="http://schemas.openxmlformats.org/officeDocument/2006/relationships/notesSlide" Target="../notesSlides/notesSlide227.xml"/><Relationship Id="rId1" Type="http://schemas.openxmlformats.org/officeDocument/2006/relationships/slideLayout" Target="../slideLayouts/slideLayout2.xml"/><Relationship Id="rId6" Type="http://schemas.openxmlformats.org/officeDocument/2006/relationships/image" Target="../media/image194.svg"/><Relationship Id="rId11" Type="http://schemas.openxmlformats.org/officeDocument/2006/relationships/image" Target="../media/image199.png"/><Relationship Id="rId5" Type="http://schemas.openxmlformats.org/officeDocument/2006/relationships/image" Target="../media/image193.png"/><Relationship Id="rId10" Type="http://schemas.openxmlformats.org/officeDocument/2006/relationships/image" Target="../media/image198.svg"/><Relationship Id="rId4" Type="http://schemas.openxmlformats.org/officeDocument/2006/relationships/image" Target="../media/image192.png"/><Relationship Id="rId9" Type="http://schemas.openxmlformats.org/officeDocument/2006/relationships/image" Target="../media/image197.png"/><Relationship Id="rId14" Type="http://schemas.openxmlformats.org/officeDocument/2006/relationships/image" Target="../media/image201.svg"/></Relationships>
</file>

<file path=ppt/slides/_rels/slide2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8.xml"/><Relationship Id="rId1" Type="http://schemas.openxmlformats.org/officeDocument/2006/relationships/slideLayout" Target="../slideLayouts/slideLayout2.xml"/><Relationship Id="rId4" Type="http://schemas.openxmlformats.org/officeDocument/2006/relationships/image" Target="../media/image202.png"/></Relationships>
</file>

<file path=ppt/slides/_rels/slide2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9.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0.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1.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2.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3.xml"/><Relationship Id="rId1" Type="http://schemas.openxmlformats.org/officeDocument/2006/relationships/slideLayout" Target="../slideLayouts/slideLayout2.xml"/><Relationship Id="rId4" Type="http://schemas.openxmlformats.org/officeDocument/2006/relationships/image" Target="../media/image136.gif"/></Relationships>
</file>

<file path=ppt/slides/_rels/slide237.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6.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24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4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4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39.xml"/><Relationship Id="rId1" Type="http://schemas.openxmlformats.org/officeDocument/2006/relationships/slideLayout" Target="../slideLayouts/slideLayout2.xml"/><Relationship Id="rId5" Type="http://schemas.openxmlformats.org/officeDocument/2006/relationships/image" Target="../media/image203.png"/><Relationship Id="rId4" Type="http://schemas.openxmlformats.org/officeDocument/2006/relationships/image" Target="../media/image15.png"/></Relationships>
</file>

<file path=ppt/slides/_rels/slide24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0.xml"/><Relationship Id="rId1" Type="http://schemas.openxmlformats.org/officeDocument/2006/relationships/slideLayout" Target="../slideLayouts/slideLayout2.xml"/><Relationship Id="rId4" Type="http://schemas.openxmlformats.org/officeDocument/2006/relationships/image" Target="../media/image203.png"/></Relationships>
</file>

<file path=ppt/slides/_rels/slide24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1.xml"/><Relationship Id="rId1" Type="http://schemas.openxmlformats.org/officeDocument/2006/relationships/slideLayout" Target="../slideLayouts/slideLayout2.xml"/><Relationship Id="rId4" Type="http://schemas.openxmlformats.org/officeDocument/2006/relationships/image" Target="../media/image204.png"/></Relationships>
</file>

<file path=ppt/slides/_rels/slide24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2.xml"/><Relationship Id="rId1" Type="http://schemas.openxmlformats.org/officeDocument/2006/relationships/slideLayout" Target="../slideLayouts/slideLayout2.xml"/><Relationship Id="rId5" Type="http://schemas.openxmlformats.org/officeDocument/2006/relationships/image" Target="../media/image205.png"/><Relationship Id="rId4" Type="http://schemas.openxmlformats.org/officeDocument/2006/relationships/image" Target="../media/image204.png"/></Relationships>
</file>

<file path=ppt/slides/_rels/slide24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3.xml"/><Relationship Id="rId1" Type="http://schemas.openxmlformats.org/officeDocument/2006/relationships/slideLayout" Target="../slideLayouts/slideLayout2.xml"/><Relationship Id="rId6" Type="http://schemas.openxmlformats.org/officeDocument/2006/relationships/image" Target="../media/image205.png"/><Relationship Id="rId5" Type="http://schemas.openxmlformats.org/officeDocument/2006/relationships/image" Target="../media/image16.png"/><Relationship Id="rId4" Type="http://schemas.openxmlformats.org/officeDocument/2006/relationships/image" Target="../media/image204.png"/></Relationships>
</file>

<file path=ppt/slides/_rels/slide24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4.xml"/><Relationship Id="rId1" Type="http://schemas.openxmlformats.org/officeDocument/2006/relationships/slideLayout" Target="../slideLayouts/slideLayout2.xml"/><Relationship Id="rId5" Type="http://schemas.openxmlformats.org/officeDocument/2006/relationships/image" Target="../media/image206.png"/><Relationship Id="rId4" Type="http://schemas.openxmlformats.org/officeDocument/2006/relationships/image" Target="../media/image205.png"/></Relationships>
</file>

<file path=ppt/slides/_rels/slide24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5.xml"/><Relationship Id="rId1" Type="http://schemas.openxmlformats.org/officeDocument/2006/relationships/slideLayout" Target="../slideLayouts/slideLayout2.xml"/><Relationship Id="rId5" Type="http://schemas.openxmlformats.org/officeDocument/2006/relationships/image" Target="../media/image207.png"/><Relationship Id="rId4" Type="http://schemas.openxmlformats.org/officeDocument/2006/relationships/image" Target="../media/image206.png"/></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6.xml"/><Relationship Id="rId1" Type="http://schemas.openxmlformats.org/officeDocument/2006/relationships/slideLayout" Target="../slideLayouts/slideLayout2.xml"/><Relationship Id="rId5" Type="http://schemas.openxmlformats.org/officeDocument/2006/relationships/image" Target="../media/image208.png"/><Relationship Id="rId4" Type="http://schemas.openxmlformats.org/officeDocument/2006/relationships/image" Target="../media/image207.png"/></Relationships>
</file>

<file path=ppt/slides/_rels/slide25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08.png"/></Relationships>
</file>

<file path=ppt/slides/_rels/slide25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8.xml"/><Relationship Id="rId1" Type="http://schemas.openxmlformats.org/officeDocument/2006/relationships/slideLayout" Target="../slideLayouts/slideLayout2.xml"/><Relationship Id="rId4" Type="http://schemas.openxmlformats.org/officeDocument/2006/relationships/image" Target="../media/image209.png"/></Relationships>
</file>

<file path=ppt/slides/_rels/slide25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49.xml"/><Relationship Id="rId1" Type="http://schemas.openxmlformats.org/officeDocument/2006/relationships/slideLayout" Target="../slideLayouts/slideLayout2.xml"/><Relationship Id="rId5" Type="http://schemas.openxmlformats.org/officeDocument/2006/relationships/image" Target="../media/image210.png"/><Relationship Id="rId4" Type="http://schemas.openxmlformats.org/officeDocument/2006/relationships/image" Target="../media/image209.png"/></Relationships>
</file>

<file path=ppt/slides/_rels/slide2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10.png"/><Relationship Id="rId4" Type="http://schemas.openxmlformats.org/officeDocument/2006/relationships/image" Target="../media/image209.png"/></Relationships>
</file>

<file path=ppt/slides/_rels/slide2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1.xml"/><Relationship Id="rId1" Type="http://schemas.openxmlformats.org/officeDocument/2006/relationships/slideLayout" Target="../slideLayouts/slideLayout2.xml"/><Relationship Id="rId5" Type="http://schemas.openxmlformats.org/officeDocument/2006/relationships/image" Target="../media/image211.png"/><Relationship Id="rId4" Type="http://schemas.openxmlformats.org/officeDocument/2006/relationships/image" Target="../media/image16.png"/></Relationships>
</file>

<file path=ppt/slides/_rels/slide2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2.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57.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2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6.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2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8.xml"/><Relationship Id="rId1" Type="http://schemas.openxmlformats.org/officeDocument/2006/relationships/slideLayout" Target="../slideLayouts/slideLayout2.xml"/><Relationship Id="rId6" Type="http://schemas.openxmlformats.org/officeDocument/2006/relationships/image" Target="../media/image212.png"/><Relationship Id="rId5" Type="http://schemas.openxmlformats.org/officeDocument/2006/relationships/image" Target="../media/image16.png"/><Relationship Id="rId4" Type="http://schemas.openxmlformats.org/officeDocument/2006/relationships/image" Target="../media/image15.png"/></Relationships>
</file>

<file path=ppt/slides/_rels/slide2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59.xml"/><Relationship Id="rId1" Type="http://schemas.openxmlformats.org/officeDocument/2006/relationships/slideLayout" Target="../slideLayouts/slideLayout2.xml"/><Relationship Id="rId5" Type="http://schemas.openxmlformats.org/officeDocument/2006/relationships/image" Target="../media/image212.png"/><Relationship Id="rId4" Type="http://schemas.openxmlformats.org/officeDocument/2006/relationships/image" Target="../media/image15.png"/></Relationships>
</file>

<file path=ppt/slides/_rels/slide26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0.xml"/><Relationship Id="rId1" Type="http://schemas.openxmlformats.org/officeDocument/2006/relationships/slideLayout" Target="../slideLayouts/slideLayout2.xml"/><Relationship Id="rId5" Type="http://schemas.openxmlformats.org/officeDocument/2006/relationships/image" Target="../media/image206.png"/><Relationship Id="rId4" Type="http://schemas.openxmlformats.org/officeDocument/2006/relationships/image" Target="../media/image212.png"/></Relationships>
</file>

<file path=ppt/slides/_rels/slide2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1.xml"/><Relationship Id="rId1" Type="http://schemas.openxmlformats.org/officeDocument/2006/relationships/slideLayout" Target="../slideLayouts/slideLayout2.xml"/><Relationship Id="rId5" Type="http://schemas.openxmlformats.org/officeDocument/2006/relationships/image" Target="../media/image206.png"/><Relationship Id="rId4" Type="http://schemas.openxmlformats.org/officeDocument/2006/relationships/image" Target="../media/image212.png"/></Relationships>
</file>

<file path=ppt/slides/_rels/slide26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2.xml"/><Relationship Id="rId1" Type="http://schemas.openxmlformats.org/officeDocument/2006/relationships/slideLayout" Target="../slideLayouts/slideLayout2.xml"/><Relationship Id="rId4" Type="http://schemas.openxmlformats.org/officeDocument/2006/relationships/image" Target="../media/image206.png"/></Relationships>
</file>

<file path=ppt/slides/_rels/slide26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3.xml"/><Relationship Id="rId1" Type="http://schemas.openxmlformats.org/officeDocument/2006/relationships/slideLayout" Target="../slideLayouts/slideLayout2.xml"/><Relationship Id="rId4" Type="http://schemas.openxmlformats.org/officeDocument/2006/relationships/image" Target="../media/image206.png"/></Relationships>
</file>

<file path=ppt/slides/_rels/slide2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4.xml"/><Relationship Id="rId1" Type="http://schemas.openxmlformats.org/officeDocument/2006/relationships/slideLayout" Target="../slideLayouts/slideLayout2.xml"/><Relationship Id="rId5" Type="http://schemas.openxmlformats.org/officeDocument/2006/relationships/image" Target="../media/image213.png"/><Relationship Id="rId4" Type="http://schemas.openxmlformats.org/officeDocument/2006/relationships/image" Target="../media/image206.pn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5.xml"/><Relationship Id="rId1" Type="http://schemas.openxmlformats.org/officeDocument/2006/relationships/slideLayout" Target="../slideLayouts/slideLayout2.xml"/><Relationship Id="rId5" Type="http://schemas.openxmlformats.org/officeDocument/2006/relationships/image" Target="../media/image214.png"/><Relationship Id="rId4" Type="http://schemas.openxmlformats.org/officeDocument/2006/relationships/image" Target="../media/image213.png"/></Relationships>
</file>

<file path=ppt/slides/_rels/slide2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6.xml"/><Relationship Id="rId1" Type="http://schemas.openxmlformats.org/officeDocument/2006/relationships/slideLayout" Target="../slideLayouts/slideLayout2.xml"/><Relationship Id="rId5" Type="http://schemas.openxmlformats.org/officeDocument/2006/relationships/image" Target="../media/image215.png"/><Relationship Id="rId4" Type="http://schemas.openxmlformats.org/officeDocument/2006/relationships/image" Target="../media/image214.png"/></Relationships>
</file>

<file path=ppt/slides/_rels/slide27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7.xml"/><Relationship Id="rId1" Type="http://schemas.openxmlformats.org/officeDocument/2006/relationships/slideLayout" Target="../slideLayouts/slideLayout2.xml"/><Relationship Id="rId4" Type="http://schemas.openxmlformats.org/officeDocument/2006/relationships/image" Target="../media/image215.png"/></Relationships>
</file>

<file path=ppt/slides/_rels/slide27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8.xml"/><Relationship Id="rId1" Type="http://schemas.openxmlformats.org/officeDocument/2006/relationships/slideLayout" Target="../slideLayouts/slideLayout2.xml"/><Relationship Id="rId5" Type="http://schemas.openxmlformats.org/officeDocument/2006/relationships/image" Target="../media/image216.png"/><Relationship Id="rId4" Type="http://schemas.openxmlformats.org/officeDocument/2006/relationships/image" Target="../media/image215.png"/></Relationships>
</file>

<file path=ppt/slides/_rels/slide2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69.xml"/><Relationship Id="rId1" Type="http://schemas.openxmlformats.org/officeDocument/2006/relationships/slideLayout" Target="../slideLayouts/slideLayout2.xml"/><Relationship Id="rId4" Type="http://schemas.openxmlformats.org/officeDocument/2006/relationships/image" Target="../media/image216.png"/></Relationships>
</file>

<file path=ppt/slides/_rels/slide27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0.xml"/><Relationship Id="rId1" Type="http://schemas.openxmlformats.org/officeDocument/2006/relationships/slideLayout" Target="../slideLayouts/slideLayout2.xml"/><Relationship Id="rId6" Type="http://schemas.openxmlformats.org/officeDocument/2006/relationships/image" Target="../media/image217.png"/><Relationship Id="rId5" Type="http://schemas.openxmlformats.org/officeDocument/2006/relationships/image" Target="../media/image44.png"/><Relationship Id="rId4" Type="http://schemas.openxmlformats.org/officeDocument/2006/relationships/image" Target="../media/image216.png"/></Relationships>
</file>

<file path=ppt/slides/_rels/slide2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1.xml"/><Relationship Id="rId1" Type="http://schemas.openxmlformats.org/officeDocument/2006/relationships/slideLayout" Target="../slideLayouts/slideLayout2.xml"/><Relationship Id="rId6" Type="http://schemas.openxmlformats.org/officeDocument/2006/relationships/image" Target="../media/image218.png"/><Relationship Id="rId5" Type="http://schemas.openxmlformats.org/officeDocument/2006/relationships/image" Target="../media/image217.png"/><Relationship Id="rId4" Type="http://schemas.openxmlformats.org/officeDocument/2006/relationships/image" Target="../media/image44.png"/></Relationships>
</file>

<file path=ppt/slides/_rels/slide2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2.xml"/><Relationship Id="rId1" Type="http://schemas.openxmlformats.org/officeDocument/2006/relationships/slideLayout" Target="../slideLayouts/slideLayout2.xml"/><Relationship Id="rId6" Type="http://schemas.openxmlformats.org/officeDocument/2006/relationships/image" Target="../media/image219.png"/><Relationship Id="rId5" Type="http://schemas.openxmlformats.org/officeDocument/2006/relationships/image" Target="../media/image218.png"/><Relationship Id="rId4" Type="http://schemas.openxmlformats.org/officeDocument/2006/relationships/image" Target="../media/image217.png"/></Relationships>
</file>

<file path=ppt/slides/_rels/slide2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3.xml"/><Relationship Id="rId1" Type="http://schemas.openxmlformats.org/officeDocument/2006/relationships/slideLayout" Target="../slideLayouts/slideLayout2.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2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4.xml"/><Relationship Id="rId1" Type="http://schemas.openxmlformats.org/officeDocument/2006/relationships/slideLayout" Target="../slideLayouts/slideLayout2.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pn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5.xml"/><Relationship Id="rId1" Type="http://schemas.openxmlformats.org/officeDocument/2006/relationships/slideLayout" Target="../slideLayouts/slideLayout2.xml"/><Relationship Id="rId6" Type="http://schemas.openxmlformats.org/officeDocument/2006/relationships/image" Target="../media/image222.png"/><Relationship Id="rId5" Type="http://schemas.openxmlformats.org/officeDocument/2006/relationships/image" Target="../media/image221.png"/><Relationship Id="rId4" Type="http://schemas.openxmlformats.org/officeDocument/2006/relationships/image" Target="../media/image220.png"/></Relationships>
</file>

<file path=ppt/slides/_rels/slide2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6.xml"/><Relationship Id="rId1" Type="http://schemas.openxmlformats.org/officeDocument/2006/relationships/slideLayout" Target="../slideLayouts/slideLayout2.xml"/><Relationship Id="rId6" Type="http://schemas.openxmlformats.org/officeDocument/2006/relationships/image" Target="../media/image223.png"/><Relationship Id="rId5" Type="http://schemas.openxmlformats.org/officeDocument/2006/relationships/image" Target="../media/image222.png"/><Relationship Id="rId4" Type="http://schemas.openxmlformats.org/officeDocument/2006/relationships/image" Target="../media/image221.png"/></Relationships>
</file>

<file path=ppt/slides/_rels/slide2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7.xml"/><Relationship Id="rId1" Type="http://schemas.openxmlformats.org/officeDocument/2006/relationships/slideLayout" Target="../slideLayouts/slideLayout2.xml"/><Relationship Id="rId6" Type="http://schemas.openxmlformats.org/officeDocument/2006/relationships/image" Target="../media/image224.png"/><Relationship Id="rId5" Type="http://schemas.openxmlformats.org/officeDocument/2006/relationships/image" Target="../media/image223.png"/><Relationship Id="rId4" Type="http://schemas.openxmlformats.org/officeDocument/2006/relationships/image" Target="../media/image222.png"/></Relationships>
</file>

<file path=ppt/slides/_rels/slide2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8.xml"/><Relationship Id="rId1" Type="http://schemas.openxmlformats.org/officeDocument/2006/relationships/slideLayout" Target="../slideLayouts/slideLayout2.xml"/><Relationship Id="rId5" Type="http://schemas.openxmlformats.org/officeDocument/2006/relationships/image" Target="../media/image224.png"/><Relationship Id="rId4" Type="http://schemas.openxmlformats.org/officeDocument/2006/relationships/image" Target="../media/image223.png"/></Relationships>
</file>

<file path=ppt/slides/_rels/slide2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9.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3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3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5.gif"/><Relationship Id="rId4" Type="http://schemas.microsoft.com/office/2007/relationships/hdphoto" Target="../media/hdphoto1.wdp"/><Relationship Id="rId9" Type="http://schemas.openxmlformats.org/officeDocument/2006/relationships/image" Target="../media/image10.gif"/></Relationships>
</file>

<file path=ppt/slides/_rels/slide4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16.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6.png"/></Relationships>
</file>

<file path=ppt/slides/_rels/slide4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gif"/><Relationship Id="rId7"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48.png"/><Relationship Id="rId10" Type="http://schemas.openxmlformats.org/officeDocument/2006/relationships/image" Target="../media/image52.png"/><Relationship Id="rId4" Type="http://schemas.openxmlformats.org/officeDocument/2006/relationships/image" Target="../media/image47.png"/><Relationship Id="rId9" Type="http://schemas.openxmlformats.org/officeDocument/2006/relationships/image" Target="../media/image51.png"/></Relationships>
</file>

<file path=ppt/slides/_rels/slide4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gif"/><Relationship Id="rId7"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16.png"/><Relationship Id="rId10" Type="http://schemas.openxmlformats.org/officeDocument/2006/relationships/image" Target="../media/image53.png"/><Relationship Id="rId4" Type="http://schemas.openxmlformats.org/officeDocument/2006/relationships/image" Target="../media/image48.png"/><Relationship Id="rId9"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3.gif"/><Relationship Id="rId7"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16.png"/><Relationship Id="rId9" Type="http://schemas.openxmlformats.org/officeDocument/2006/relationships/image" Target="../media/image53.png"/></Relationships>
</file>

<file path=ppt/slides/_rels/slide5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4.png"/><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56.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16.pn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16.png"/><Relationship Id="rId4" Type="http://schemas.openxmlformats.org/officeDocument/2006/relationships/image" Target="../media/image55.png"/></Relationships>
</file>

<file path=ppt/slides/_rels/slide5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16.png"/></Relationships>
</file>

<file path=ppt/slides/_rels/slide5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6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9.png"/><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60.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9.png"/><Relationship Id="rId4" Type="http://schemas.openxmlformats.org/officeDocument/2006/relationships/image" Target="../media/image58.png"/></Relationships>
</file>

<file path=ppt/slides/_rels/slide6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6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3.gif"/><Relationship Id="rId7" Type="http://schemas.openxmlformats.org/officeDocument/2006/relationships/image" Target="../media/image64.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6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3.gif"/><Relationship Id="rId7"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16.png"/></Relationships>
</file>

<file path=ppt/slides/_rels/slide6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16.png"/><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16.png"/><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65.png"/></Relationships>
</file>

<file path=ppt/slides/_rels/slide7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3.gif"/><Relationship Id="rId7" Type="http://schemas.microsoft.com/office/2007/relationships/hdphoto" Target="../media/hdphoto4.wdp"/><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67.png"/><Relationship Id="rId5" Type="http://schemas.microsoft.com/office/2007/relationships/hdphoto" Target="../media/hdphoto3.wdp"/><Relationship Id="rId4" Type="http://schemas.openxmlformats.org/officeDocument/2006/relationships/image" Target="../media/image66.png"/><Relationship Id="rId9" Type="http://schemas.microsoft.com/office/2007/relationships/hdphoto" Target="../media/hdphoto5.wdp"/></Relationships>
</file>

<file path=ppt/slides/_rels/slide73.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2.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7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75.xml.rels><?xml version="1.0" encoding="UTF-8" standalone="yes"?>
<Relationships xmlns="http://schemas.openxmlformats.org/package/2006/relationships"><Relationship Id="rId8" Type="http://schemas.openxmlformats.org/officeDocument/2006/relationships/image" Target="../media/image10.gif"/><Relationship Id="rId3" Type="http://schemas.microsoft.com/office/2007/relationships/hdphoto" Target="../media/hdphoto1.wdp"/><Relationship Id="rId7"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7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7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8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15.png"/></Relationships>
</file>

<file path=ppt/slides/_rels/slide8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75.png"/><Relationship Id="rId4" Type="http://schemas.openxmlformats.org/officeDocument/2006/relationships/image" Target="../media/image74.png"/></Relationships>
</file>

<file path=ppt/slides/_rels/slide8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8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8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8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8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gif"/><Relationship Id="rId7" Type="http://schemas.openxmlformats.org/officeDocument/2006/relationships/image" Target="../media/image81.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8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3.gif"/><Relationship Id="rId7"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1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8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39.gif"/></Relationships>
</file>

<file path=ppt/slides/_rels/slide9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4.xml"/><Relationship Id="rId6" Type="http://schemas.openxmlformats.org/officeDocument/2006/relationships/image" Target="../media/image8.svg"/><Relationship Id="rId5"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gif"/></Relationships>
</file>

<file path=ppt/slides/_rels/slide9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9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15.png"/></Relationships>
</file>

<file path=ppt/slides/_rels/slide9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8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BEB0AEB-92BC-A39C-5D23-2A9EFCCF92F6}"/>
              </a:ext>
            </a:extLst>
          </p:cNvPr>
          <p:cNvPicPr>
            <a:picLocks noChangeAspect="1"/>
          </p:cNvPicPr>
          <p:nvPr/>
        </p:nvPicPr>
        <p:blipFill rotWithShape="1">
          <a:blip r:embed="rId3">
            <a:extLst>
              <a:ext uri="{28A0092B-C50C-407E-A947-70E740481C1C}">
                <a14:useLocalDpi xmlns:a14="http://schemas.microsoft.com/office/drawing/2010/main" val="0"/>
              </a:ext>
            </a:extLst>
          </a:blip>
          <a:srcRect t="781" b="781"/>
          <a:stretch/>
        </p:blipFill>
        <p:spPr>
          <a:xfrm>
            <a:off x="-1" y="1"/>
            <a:ext cx="12192002" cy="6858000"/>
          </a:xfrm>
          <a:prstGeom prst="rect">
            <a:avLst/>
          </a:prstGeom>
        </p:spPr>
      </p:pic>
      <p:sp>
        <p:nvSpPr>
          <p:cNvPr id="11" name="TextBox 10">
            <a:extLst>
              <a:ext uri="{FF2B5EF4-FFF2-40B4-BE49-F238E27FC236}">
                <a16:creationId xmlns:a16="http://schemas.microsoft.com/office/drawing/2014/main" id="{1DFC70DD-8F03-8B21-F29E-58F986868DC2}"/>
              </a:ext>
            </a:extLst>
          </p:cNvPr>
          <p:cNvSpPr txBox="1"/>
          <p:nvPr/>
        </p:nvSpPr>
        <p:spPr>
          <a:xfrm>
            <a:off x="6267449" y="4266288"/>
            <a:ext cx="5261548" cy="1763560"/>
          </a:xfrm>
          <a:prstGeom prst="rect">
            <a:avLst/>
          </a:prstGeom>
        </p:spPr>
        <p:txBody>
          <a:bodyPr wrap="square">
            <a:spAutoFit/>
          </a:bodyPr>
          <a:lstStyle/>
          <a:p>
            <a:pPr algn="ctr">
              <a:lnSpc>
                <a:spcPct val="115000"/>
              </a:lnSpc>
            </a:pPr>
            <a:r>
              <a:rPr lang="ar-SY"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rPr>
              <a:t>القيادة الاستراتيجية في عصر الذكاء الاصطناعي</a:t>
            </a:r>
            <a:endParaRPr lang="en-US" sz="4800" b="1" dirty="0">
              <a:solidFill>
                <a:schemeClr val="bg1"/>
              </a:solidFill>
              <a:effectLst>
                <a:outerShdw blurRad="38100" dist="38100" dir="2700000" algn="tl">
                  <a:srgbClr val="000000">
                    <a:alpha val="43137"/>
                  </a:srgbClr>
                </a:outerShdw>
              </a:effectLst>
              <a:latin typeface="Times New Roman" panose="02020603050405020304" pitchFamily="18" charset="0"/>
              <a:cs typeface="Adobe Arabic" panose="02040503050201020203" pitchFamily="18"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EDB-E627-29C9-DD33-63F5C6E1C3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A3B8869-AC13-94AF-C4CF-FA0BDEEE8E3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الاستراتيجية وأهميتها في القرن الحادي والعشرين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A521D2-CCC0-2406-D11F-86A5F9E424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191F0C4C-BC63-DF4E-90C4-957130F5E9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2" name="TextBox 1">
            <a:extLst>
              <a:ext uri="{FF2B5EF4-FFF2-40B4-BE49-F238E27FC236}">
                <a16:creationId xmlns:a16="http://schemas.microsoft.com/office/drawing/2014/main" id="{A241339A-4694-D3C3-56E8-490D91FD0832}"/>
              </a:ext>
            </a:extLst>
          </p:cNvPr>
          <p:cNvSpPr txBox="1"/>
          <p:nvPr/>
        </p:nvSpPr>
        <p:spPr>
          <a:xfrm>
            <a:off x="4851384" y="126798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تعريف القيادة الاستراتيجية</a:t>
            </a:r>
            <a:endParaRPr lang="en-US"/>
          </a:p>
        </p:txBody>
      </p:sp>
      <p:sp>
        <p:nvSpPr>
          <p:cNvPr id="4" name="Rectangle: Rounded Corners 3">
            <a:extLst>
              <a:ext uri="{FF2B5EF4-FFF2-40B4-BE49-F238E27FC236}">
                <a16:creationId xmlns:a16="http://schemas.microsoft.com/office/drawing/2014/main" id="{1FD4AEEB-D163-B08F-DCC9-DBA7A6FC518A}"/>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trategic thinking ">
            <a:extLst>
              <a:ext uri="{FF2B5EF4-FFF2-40B4-BE49-F238E27FC236}">
                <a16:creationId xmlns:a16="http://schemas.microsoft.com/office/drawing/2014/main" id="{E889FFFF-1F1F-63AB-EDEB-46BF2C79CB1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1569" y="2320393"/>
            <a:ext cx="3564255" cy="3564255"/>
          </a:xfrm>
          <a:prstGeom prst="rect">
            <a:avLst/>
          </a:prstGeom>
          <a:noFill/>
          <a:ln>
            <a:noFill/>
          </a:ln>
        </p:spPr>
      </p:pic>
      <p:sp>
        <p:nvSpPr>
          <p:cNvPr id="6" name="TextBox 5">
            <a:extLst>
              <a:ext uri="{FF2B5EF4-FFF2-40B4-BE49-F238E27FC236}">
                <a16:creationId xmlns:a16="http://schemas.microsoft.com/office/drawing/2014/main" id="{85C0753C-B8AF-F8C8-15DE-427DD2E21088}"/>
              </a:ext>
            </a:extLst>
          </p:cNvPr>
          <p:cNvSpPr txBox="1"/>
          <p:nvPr/>
        </p:nvSpPr>
        <p:spPr>
          <a:xfrm>
            <a:off x="5372458" y="283594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القيادة الاستراتيجية هي القدرة على استشراف المستقبل وصياغة رؤية واضحة، وتوجيه الموارد التنظيمية بفعالية، وتمكين الآخرين لتحقيق أهداف المنظّمة في بيئة متغيّرة. كما يعرّفها هنري مينتزبرغ بأنّها "القدرة على الموازنة بين الاستقرار والتغيير، بين الكفاءة والابتكار، وبين الاستجابة للحاضر والاستعداد للمستقبل." </a:t>
            </a:r>
            <a:endParaRPr lang="en-US"/>
          </a:p>
        </p:txBody>
      </p:sp>
    </p:spTree>
    <p:extLst>
      <p:ext uri="{BB962C8B-B14F-4D97-AF65-F5344CB8AC3E}">
        <p14:creationId xmlns:p14="http://schemas.microsoft.com/office/powerpoint/2010/main" val="4956413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D8401-42C8-F083-70E1-0DFD18A9CE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8A55D23-5A58-58C2-CDD8-3387FDB5E026}"/>
              </a:ext>
            </a:extLst>
          </p:cNvPr>
          <p:cNvSpPr txBox="1"/>
          <p:nvPr/>
        </p:nvSpPr>
        <p:spPr>
          <a:xfrm>
            <a:off x="2190750" y="-94577"/>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7E51D3E-A8BE-A5A2-1FB0-2C2E3AA0A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1D435C5-5112-3049-AD31-09E229652918}"/>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a:t>
            </a:r>
            <a:r>
              <a:rPr lang="en-US"/>
              <a:t>Spotify</a:t>
            </a:r>
            <a:r>
              <a:rPr lang="ar-SA"/>
              <a:t> وثقافة البيانات</a:t>
            </a:r>
            <a:endParaRPr lang="en-US"/>
          </a:p>
        </p:txBody>
      </p:sp>
      <p:sp>
        <p:nvSpPr>
          <p:cNvPr id="23" name="Rectangle: Rounded Corners 22">
            <a:extLst>
              <a:ext uri="{FF2B5EF4-FFF2-40B4-BE49-F238E27FC236}">
                <a16:creationId xmlns:a16="http://schemas.microsoft.com/office/drawing/2014/main" id="{8EA9F37E-FF14-9D3E-0631-EB2C4E020D51}"/>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F3DD4C2-14B5-090C-B700-92D98A728C22}"/>
              </a:ext>
            </a:extLst>
          </p:cNvPr>
          <p:cNvSpPr txBox="1"/>
          <p:nvPr/>
        </p:nvSpPr>
        <p:spPr>
          <a:xfrm>
            <a:off x="5351490" y="1624821"/>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شركة </a:t>
            </a:r>
            <a:r>
              <a:rPr lang="en-US"/>
              <a:t>Spotify</a:t>
            </a:r>
            <a:r>
              <a:rPr lang="ar-SA"/>
              <a:t> مثالاً بارزاً للمؤسّسات التي بنت نجاحها على ثقافة البيانات. تتّبع الشركة نموذج "منتج البيانات أولاً" حيث:</a:t>
            </a:r>
            <a:endParaRPr lang="en-US"/>
          </a:p>
        </p:txBody>
      </p:sp>
      <p:pic>
        <p:nvPicPr>
          <p:cNvPr id="7" name="Picture 6" descr="Spotify Logo Png - Free Transparent PNG Logos">
            <a:extLst>
              <a:ext uri="{FF2B5EF4-FFF2-40B4-BE49-F238E27FC236}">
                <a16:creationId xmlns:a16="http://schemas.microsoft.com/office/drawing/2014/main" id="{0E90F22C-0E85-EBCD-A87B-31F71CA155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497" y="934168"/>
            <a:ext cx="3522168" cy="2582668"/>
          </a:xfrm>
          <a:prstGeom prst="rect">
            <a:avLst/>
          </a:prstGeom>
          <a:noFill/>
          <a:ln>
            <a:noFill/>
          </a:ln>
        </p:spPr>
      </p:pic>
      <p:sp>
        <p:nvSpPr>
          <p:cNvPr id="10" name="TextBox 9">
            <a:extLst>
              <a:ext uri="{FF2B5EF4-FFF2-40B4-BE49-F238E27FC236}">
                <a16:creationId xmlns:a16="http://schemas.microsoft.com/office/drawing/2014/main" id="{258647E9-A0FE-BB2D-17EB-CDD8EED87D19}"/>
              </a:ext>
            </a:extLst>
          </p:cNvPr>
          <p:cNvSpPr txBox="1"/>
          <p:nvPr/>
        </p:nvSpPr>
        <p:spPr>
          <a:xfrm>
            <a:off x="5104006" y="312911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تُجمع بيانات من أكثر من 365 مليون مستخدم نشط شهرياً</a:t>
            </a:r>
            <a:endParaRPr lang="en-US" dirty="0"/>
          </a:p>
        </p:txBody>
      </p:sp>
      <p:sp>
        <p:nvSpPr>
          <p:cNvPr id="11" name="TextBox 10">
            <a:extLst>
              <a:ext uri="{FF2B5EF4-FFF2-40B4-BE49-F238E27FC236}">
                <a16:creationId xmlns:a16="http://schemas.microsoft.com/office/drawing/2014/main" id="{2531C009-AFE6-2F60-EAED-D234B58A8D49}"/>
              </a:ext>
            </a:extLst>
          </p:cNvPr>
          <p:cNvSpPr txBox="1"/>
          <p:nvPr/>
        </p:nvSpPr>
        <p:spPr>
          <a:xfrm>
            <a:off x="5104006" y="380176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يتمّ استخدام هذه البيانات ليس فقط لتحسين خوارزميات التوصية، بل أيضاً لاتّخاذ قرارات الأعمال الاستراتيجية</a:t>
            </a:r>
            <a:endParaRPr lang="en-US" dirty="0"/>
          </a:p>
        </p:txBody>
      </p:sp>
      <p:sp>
        <p:nvSpPr>
          <p:cNvPr id="12" name="TextBox 11">
            <a:extLst>
              <a:ext uri="{FF2B5EF4-FFF2-40B4-BE49-F238E27FC236}">
                <a16:creationId xmlns:a16="http://schemas.microsoft.com/office/drawing/2014/main" id="{5D253B6E-8BDF-2A2A-03C9-4101F06FD008}"/>
              </a:ext>
            </a:extLst>
          </p:cNvPr>
          <p:cNvSpPr txBox="1"/>
          <p:nvPr/>
        </p:nvSpPr>
        <p:spPr>
          <a:xfrm>
            <a:off x="5104006" y="49354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يمتلك كلّ فريق في الشركة مهندس بيانات ومحلّل أعمال</a:t>
            </a:r>
            <a:endParaRPr lang="en-US" dirty="0"/>
          </a:p>
        </p:txBody>
      </p:sp>
      <p:sp>
        <p:nvSpPr>
          <p:cNvPr id="13" name="TextBox 12">
            <a:extLst>
              <a:ext uri="{FF2B5EF4-FFF2-40B4-BE49-F238E27FC236}">
                <a16:creationId xmlns:a16="http://schemas.microsoft.com/office/drawing/2014/main" id="{80E8E506-F482-1120-5B7E-CE4069A1BD6E}"/>
              </a:ext>
            </a:extLst>
          </p:cNvPr>
          <p:cNvSpPr txBox="1"/>
          <p:nvPr/>
        </p:nvSpPr>
        <p:spPr>
          <a:xfrm>
            <a:off x="5104006" y="560809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تُستخدم منهجية "النماذج المصغّرة </a:t>
            </a:r>
            <a:r>
              <a:rPr lang="en-US"/>
              <a:t>A/B</a:t>
            </a:r>
            <a:r>
              <a:rPr lang="ar-SA"/>
              <a:t>" لاختبار أيّ تغيير قبل تطبيقه على نطاق واسع</a:t>
            </a:r>
            <a:endParaRPr lang="en-US" dirty="0"/>
          </a:p>
        </p:txBody>
      </p:sp>
    </p:spTree>
    <p:extLst>
      <p:ext uri="{BB962C8B-B14F-4D97-AF65-F5344CB8AC3E}">
        <p14:creationId xmlns:p14="http://schemas.microsoft.com/office/powerpoint/2010/main" val="3711691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P spid="1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C2A3D-525B-C51C-ACBB-AEFC35DB0F5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1A8D4D4-0E18-BBB6-3FA7-EFF8F857F272}"/>
              </a:ext>
            </a:extLst>
          </p:cNvPr>
          <p:cNvSpPr txBox="1"/>
          <p:nvPr/>
        </p:nvSpPr>
        <p:spPr>
          <a:xfrm>
            <a:off x="2190750" y="-153571"/>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ثقافة البيانات في المؤسسات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1B8C07-FDB4-B632-670E-7463A4DAA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190DFDC-617B-3C52-975A-CA31D8F2F54D}"/>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خطوات بناء ثقافة البيانات:</a:t>
            </a:r>
            <a:endParaRPr lang="en-US" dirty="0"/>
          </a:p>
        </p:txBody>
      </p:sp>
      <p:sp>
        <p:nvSpPr>
          <p:cNvPr id="23" name="Rectangle: Rounded Corners 22">
            <a:extLst>
              <a:ext uri="{FF2B5EF4-FFF2-40B4-BE49-F238E27FC236}">
                <a16:creationId xmlns:a16="http://schemas.microsoft.com/office/drawing/2014/main" id="{6DA6EE22-D26E-84E0-D467-B1B237354B4F}"/>
              </a:ext>
            </a:extLst>
          </p:cNvPr>
          <p:cNvSpPr/>
          <p:nvPr/>
        </p:nvSpPr>
        <p:spPr>
          <a:xfrm rot="4768334">
            <a:off x="-5644102" y="-191844"/>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potify Logo Png - Free Transparent PNG Logos">
            <a:extLst>
              <a:ext uri="{FF2B5EF4-FFF2-40B4-BE49-F238E27FC236}">
                <a16:creationId xmlns:a16="http://schemas.microsoft.com/office/drawing/2014/main" id="{C339BC16-2B7A-D745-B431-A84E7144878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7371" y="934167"/>
            <a:ext cx="3522168" cy="2582668"/>
          </a:xfrm>
          <a:prstGeom prst="rect">
            <a:avLst/>
          </a:prstGeom>
          <a:noFill/>
          <a:ln>
            <a:noFill/>
          </a:ln>
        </p:spPr>
      </p:pic>
      <p:grpSp>
        <p:nvGrpSpPr>
          <p:cNvPr id="47" name="Group 46">
            <a:extLst>
              <a:ext uri="{FF2B5EF4-FFF2-40B4-BE49-F238E27FC236}">
                <a16:creationId xmlns:a16="http://schemas.microsoft.com/office/drawing/2014/main" id="{4939DAA5-C3A8-FE8A-38E8-AB59F76759CF}"/>
              </a:ext>
            </a:extLst>
          </p:cNvPr>
          <p:cNvGrpSpPr/>
          <p:nvPr/>
        </p:nvGrpSpPr>
        <p:grpSpPr>
          <a:xfrm>
            <a:off x="6320045" y="4818176"/>
            <a:ext cx="5130515" cy="1017838"/>
            <a:chOff x="6320045" y="4818176"/>
            <a:chExt cx="5130515" cy="1017838"/>
          </a:xfrm>
        </p:grpSpPr>
        <p:sp>
          <p:nvSpPr>
            <p:cNvPr id="4" name="Google Shape;2171;p42">
              <a:extLst>
                <a:ext uri="{FF2B5EF4-FFF2-40B4-BE49-F238E27FC236}">
                  <a16:creationId xmlns:a16="http://schemas.microsoft.com/office/drawing/2014/main" id="{0F4762BB-08EF-4D1B-9ACF-DD9434C7138B}"/>
                </a:ext>
              </a:extLst>
            </p:cNvPr>
            <p:cNvSpPr>
              <a:spLocks/>
            </p:cNvSpPr>
            <p:nvPr/>
          </p:nvSpPr>
          <p:spPr bwMode="auto">
            <a:xfrm flipH="1">
              <a:off x="10652928" y="4818176"/>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Google Shape;2172;p42">
              <a:extLst>
                <a:ext uri="{FF2B5EF4-FFF2-40B4-BE49-F238E27FC236}">
                  <a16:creationId xmlns:a16="http://schemas.microsoft.com/office/drawing/2014/main" id="{EE04968C-D405-4570-28AE-64EE466C01F3}"/>
                </a:ext>
              </a:extLst>
            </p:cNvPr>
            <p:cNvSpPr>
              <a:spLocks/>
            </p:cNvSpPr>
            <p:nvPr/>
          </p:nvSpPr>
          <p:spPr bwMode="auto">
            <a:xfrm flipH="1">
              <a:off x="10652928" y="5345287"/>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6" name="Google Shape;2173;p42">
              <a:extLst>
                <a:ext uri="{FF2B5EF4-FFF2-40B4-BE49-F238E27FC236}">
                  <a16:creationId xmlns:a16="http://schemas.microsoft.com/office/drawing/2014/main" id="{D1B0572E-E378-4683-C71D-40CE64854619}"/>
                </a:ext>
              </a:extLst>
            </p:cNvPr>
            <p:cNvSpPr>
              <a:spLocks/>
            </p:cNvSpPr>
            <p:nvPr/>
          </p:nvSpPr>
          <p:spPr bwMode="auto">
            <a:xfrm flipH="1">
              <a:off x="6320045" y="4818176"/>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تعزيز النجاحات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2174;p42">
              <a:extLst>
                <a:ext uri="{FF2B5EF4-FFF2-40B4-BE49-F238E27FC236}">
                  <a16:creationId xmlns:a16="http://schemas.microsoft.com/office/drawing/2014/main" id="{68120865-6B49-93C2-AFE4-18E659AC7E5D}"/>
                </a:ext>
              </a:extLst>
            </p:cNvPr>
            <p:cNvSpPr>
              <a:spLocks/>
            </p:cNvSpPr>
            <p:nvPr/>
          </p:nvSpPr>
          <p:spPr bwMode="auto">
            <a:xfrm flipH="1">
              <a:off x="6320045" y="4818176"/>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5" name="Google Shape;2175;p42">
              <a:extLst>
                <a:ext uri="{FF2B5EF4-FFF2-40B4-BE49-F238E27FC236}">
                  <a16:creationId xmlns:a16="http://schemas.microsoft.com/office/drawing/2014/main" id="{46E19521-577F-C1E9-D912-4388267E9E65}"/>
                </a:ext>
              </a:extLst>
            </p:cNvPr>
            <p:cNvSpPr>
              <a:spLocks/>
            </p:cNvSpPr>
            <p:nvPr/>
          </p:nvSpPr>
          <p:spPr bwMode="auto">
            <a:xfrm flipH="1">
              <a:off x="8396871" y="5611797"/>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6" name="Group 45">
            <a:extLst>
              <a:ext uri="{FF2B5EF4-FFF2-40B4-BE49-F238E27FC236}">
                <a16:creationId xmlns:a16="http://schemas.microsoft.com/office/drawing/2014/main" id="{673B1AB0-0188-83E7-998A-EEB7E71084DA}"/>
              </a:ext>
            </a:extLst>
          </p:cNvPr>
          <p:cNvGrpSpPr/>
          <p:nvPr/>
        </p:nvGrpSpPr>
        <p:grpSpPr>
          <a:xfrm>
            <a:off x="6320045" y="3462715"/>
            <a:ext cx="5130515" cy="1017838"/>
            <a:chOff x="6320045" y="3462715"/>
            <a:chExt cx="5130515" cy="1017838"/>
          </a:xfrm>
        </p:grpSpPr>
        <p:sp>
          <p:nvSpPr>
            <p:cNvPr id="16" name="Google Shape;2171;p42">
              <a:extLst>
                <a:ext uri="{FF2B5EF4-FFF2-40B4-BE49-F238E27FC236}">
                  <a16:creationId xmlns:a16="http://schemas.microsoft.com/office/drawing/2014/main" id="{5538EC1E-C2FF-12D1-E9E2-B0E2035B1126}"/>
                </a:ext>
              </a:extLst>
            </p:cNvPr>
            <p:cNvSpPr>
              <a:spLocks/>
            </p:cNvSpPr>
            <p:nvPr/>
          </p:nvSpPr>
          <p:spPr bwMode="auto">
            <a:xfrm flipH="1">
              <a:off x="10652928" y="3462715"/>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Google Shape;2172;p42">
              <a:extLst>
                <a:ext uri="{FF2B5EF4-FFF2-40B4-BE49-F238E27FC236}">
                  <a16:creationId xmlns:a16="http://schemas.microsoft.com/office/drawing/2014/main" id="{3614B617-B752-A01E-CF3C-22B58F69AB38}"/>
                </a:ext>
              </a:extLst>
            </p:cNvPr>
            <p:cNvSpPr>
              <a:spLocks/>
            </p:cNvSpPr>
            <p:nvPr/>
          </p:nvSpPr>
          <p:spPr bwMode="auto">
            <a:xfrm flipH="1">
              <a:off x="10652928" y="3989826"/>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8" name="Google Shape;2173;p42">
              <a:extLst>
                <a:ext uri="{FF2B5EF4-FFF2-40B4-BE49-F238E27FC236}">
                  <a16:creationId xmlns:a16="http://schemas.microsoft.com/office/drawing/2014/main" id="{4F85B711-8E79-4D64-1FBF-49F4A908B0B8}"/>
                </a:ext>
              </a:extLst>
            </p:cNvPr>
            <p:cNvSpPr>
              <a:spLocks/>
            </p:cNvSpPr>
            <p:nvPr/>
          </p:nvSpPr>
          <p:spPr bwMode="auto">
            <a:xfrm flipH="1">
              <a:off x="6320045" y="3462715"/>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تطوير الكفاءات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2174;p42">
              <a:extLst>
                <a:ext uri="{FF2B5EF4-FFF2-40B4-BE49-F238E27FC236}">
                  <a16:creationId xmlns:a16="http://schemas.microsoft.com/office/drawing/2014/main" id="{48BF119B-626E-15B2-D570-CCF8FF8C0488}"/>
                </a:ext>
              </a:extLst>
            </p:cNvPr>
            <p:cNvSpPr>
              <a:spLocks/>
            </p:cNvSpPr>
            <p:nvPr/>
          </p:nvSpPr>
          <p:spPr bwMode="auto">
            <a:xfrm flipH="1">
              <a:off x="6320045" y="3462715"/>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0" name="Google Shape;2175;p42">
              <a:extLst>
                <a:ext uri="{FF2B5EF4-FFF2-40B4-BE49-F238E27FC236}">
                  <a16:creationId xmlns:a16="http://schemas.microsoft.com/office/drawing/2014/main" id="{5CAF6CD4-5FBA-DFF6-8455-FB55FB9128AF}"/>
                </a:ext>
              </a:extLst>
            </p:cNvPr>
            <p:cNvSpPr>
              <a:spLocks/>
            </p:cNvSpPr>
            <p:nvPr/>
          </p:nvSpPr>
          <p:spPr bwMode="auto">
            <a:xfrm flipH="1">
              <a:off x="8396871" y="4256336"/>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4" name="Google Shape;2170;p42">
            <a:extLst>
              <a:ext uri="{FF2B5EF4-FFF2-40B4-BE49-F238E27FC236}">
                <a16:creationId xmlns:a16="http://schemas.microsoft.com/office/drawing/2014/main" id="{E4088927-3FE3-6E7B-B4AE-118D5DE20392}"/>
              </a:ext>
            </a:extLst>
          </p:cNvPr>
          <p:cNvGrpSpPr>
            <a:grpSpLocks/>
          </p:cNvGrpSpPr>
          <p:nvPr/>
        </p:nvGrpSpPr>
        <p:grpSpPr bwMode="auto">
          <a:xfrm flipH="1">
            <a:off x="6320428" y="2064112"/>
            <a:ext cx="5130509" cy="1017838"/>
            <a:chOff x="2924296" y="0"/>
            <a:chExt cx="44054" cy="8616"/>
          </a:xfrm>
        </p:grpSpPr>
        <p:sp>
          <p:nvSpPr>
            <p:cNvPr id="41" name="Google Shape;2171;p42">
              <a:extLst>
                <a:ext uri="{FF2B5EF4-FFF2-40B4-BE49-F238E27FC236}">
                  <a16:creationId xmlns:a16="http://schemas.microsoft.com/office/drawing/2014/main" id="{6E17FF4E-3599-17C0-5B6E-388FA02C41CB}"/>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2172;p42">
              <a:extLst>
                <a:ext uri="{FF2B5EF4-FFF2-40B4-BE49-F238E27FC236}">
                  <a16:creationId xmlns:a16="http://schemas.microsoft.com/office/drawing/2014/main" id="{3626A4FC-B048-33D2-E24B-6C8B38AE58DF}"/>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3" name="Google Shape;2173;p42">
              <a:extLst>
                <a:ext uri="{FF2B5EF4-FFF2-40B4-BE49-F238E27FC236}">
                  <a16:creationId xmlns:a16="http://schemas.microsoft.com/office/drawing/2014/main" id="{1D5D1AB2-573F-B30B-5E71-3FD59BF75E27}"/>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dirty="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تقييم الوضع الحالي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2174;p42">
              <a:extLst>
                <a:ext uri="{FF2B5EF4-FFF2-40B4-BE49-F238E27FC236}">
                  <a16:creationId xmlns:a16="http://schemas.microsoft.com/office/drawing/2014/main" id="{F69BEDD0-C7A3-C018-664C-8A61A626F0BB}"/>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5" name="Google Shape;2175;p42">
              <a:extLst>
                <a:ext uri="{FF2B5EF4-FFF2-40B4-BE49-F238E27FC236}">
                  <a16:creationId xmlns:a16="http://schemas.microsoft.com/office/drawing/2014/main" id="{C9FE4065-F519-3A58-46EC-1757B05EA230}"/>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5" name="Google Shape;2170;p42">
            <a:extLst>
              <a:ext uri="{FF2B5EF4-FFF2-40B4-BE49-F238E27FC236}">
                <a16:creationId xmlns:a16="http://schemas.microsoft.com/office/drawing/2014/main" id="{BF048FF8-AD28-31C6-9155-D15D49C7E18B}"/>
              </a:ext>
            </a:extLst>
          </p:cNvPr>
          <p:cNvGrpSpPr>
            <a:grpSpLocks/>
          </p:cNvGrpSpPr>
          <p:nvPr/>
        </p:nvGrpSpPr>
        <p:grpSpPr bwMode="auto">
          <a:xfrm flipH="1">
            <a:off x="741071" y="2064112"/>
            <a:ext cx="5130509" cy="1017838"/>
            <a:chOff x="2" y="0"/>
            <a:chExt cx="44054" cy="8616"/>
          </a:xfrm>
        </p:grpSpPr>
        <p:sp>
          <p:nvSpPr>
            <p:cNvPr id="36" name="Google Shape;2171;p42">
              <a:extLst>
                <a:ext uri="{FF2B5EF4-FFF2-40B4-BE49-F238E27FC236}">
                  <a16:creationId xmlns:a16="http://schemas.microsoft.com/office/drawing/2014/main" id="{06B8F9DE-E325-C888-01BC-1EC154CA2CE8}"/>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Google Shape;2172;p42">
              <a:extLst>
                <a:ext uri="{FF2B5EF4-FFF2-40B4-BE49-F238E27FC236}">
                  <a16:creationId xmlns:a16="http://schemas.microsoft.com/office/drawing/2014/main" id="{5FC937EE-EF0C-893F-855E-1B34E0D3E9DB}"/>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8" name="Google Shape;2173;p42">
              <a:extLst>
                <a:ext uri="{FF2B5EF4-FFF2-40B4-BE49-F238E27FC236}">
                  <a16:creationId xmlns:a16="http://schemas.microsoft.com/office/drawing/2014/main" id="{314EED83-47F8-4DE4-7144-C5F398F0AEDF}"/>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تحديد القيمة المستهدفة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4;p42">
              <a:extLst>
                <a:ext uri="{FF2B5EF4-FFF2-40B4-BE49-F238E27FC236}">
                  <a16:creationId xmlns:a16="http://schemas.microsoft.com/office/drawing/2014/main" id="{52937754-0FFC-965B-463D-C0ED1E119DF4}"/>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0" name="Google Shape;2175;p42">
              <a:extLst>
                <a:ext uri="{FF2B5EF4-FFF2-40B4-BE49-F238E27FC236}">
                  <a16:creationId xmlns:a16="http://schemas.microsoft.com/office/drawing/2014/main" id="{A38E7381-983E-17F1-4D58-4DB47B774D70}"/>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9" name="Group 48">
            <a:extLst>
              <a:ext uri="{FF2B5EF4-FFF2-40B4-BE49-F238E27FC236}">
                <a16:creationId xmlns:a16="http://schemas.microsoft.com/office/drawing/2014/main" id="{2615555D-B35C-705F-87B9-F02513834A64}"/>
              </a:ext>
            </a:extLst>
          </p:cNvPr>
          <p:cNvGrpSpPr/>
          <p:nvPr/>
        </p:nvGrpSpPr>
        <p:grpSpPr>
          <a:xfrm>
            <a:off x="741065" y="3462715"/>
            <a:ext cx="5130515" cy="1017838"/>
            <a:chOff x="741065" y="3462715"/>
            <a:chExt cx="5130515" cy="1017838"/>
          </a:xfrm>
        </p:grpSpPr>
        <p:sp>
          <p:nvSpPr>
            <p:cNvPr id="22" name="Google Shape;2171;p42">
              <a:extLst>
                <a:ext uri="{FF2B5EF4-FFF2-40B4-BE49-F238E27FC236}">
                  <a16:creationId xmlns:a16="http://schemas.microsoft.com/office/drawing/2014/main" id="{A7691696-81FB-799D-B97B-B53EF210B357}"/>
                </a:ext>
              </a:extLst>
            </p:cNvPr>
            <p:cNvSpPr>
              <a:spLocks/>
            </p:cNvSpPr>
            <p:nvPr/>
          </p:nvSpPr>
          <p:spPr bwMode="auto">
            <a:xfrm flipH="1">
              <a:off x="5073948" y="3462715"/>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2172;p42">
              <a:extLst>
                <a:ext uri="{FF2B5EF4-FFF2-40B4-BE49-F238E27FC236}">
                  <a16:creationId xmlns:a16="http://schemas.microsoft.com/office/drawing/2014/main" id="{5730DC14-6846-4D52-32C8-9F36CA76B960}"/>
                </a:ext>
              </a:extLst>
            </p:cNvPr>
            <p:cNvSpPr>
              <a:spLocks/>
            </p:cNvSpPr>
            <p:nvPr/>
          </p:nvSpPr>
          <p:spPr bwMode="auto">
            <a:xfrm flipH="1">
              <a:off x="5073948" y="3989826"/>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6" name="Google Shape;2173;p42">
              <a:extLst>
                <a:ext uri="{FF2B5EF4-FFF2-40B4-BE49-F238E27FC236}">
                  <a16:creationId xmlns:a16="http://schemas.microsoft.com/office/drawing/2014/main" id="{8AC8CA30-6CA2-F00E-034A-0DE99F2655D9}"/>
                </a:ext>
              </a:extLst>
            </p:cNvPr>
            <p:cNvSpPr>
              <a:spLocks/>
            </p:cNvSpPr>
            <p:nvPr/>
          </p:nvSpPr>
          <p:spPr bwMode="auto">
            <a:xfrm flipH="1">
              <a:off x="741065" y="3462715"/>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وضع نماذج سلوكية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2174;p42">
              <a:extLst>
                <a:ext uri="{FF2B5EF4-FFF2-40B4-BE49-F238E27FC236}">
                  <a16:creationId xmlns:a16="http://schemas.microsoft.com/office/drawing/2014/main" id="{16AAED65-9A14-F8D2-7F24-4428F80CBEFE}"/>
                </a:ext>
              </a:extLst>
            </p:cNvPr>
            <p:cNvSpPr>
              <a:spLocks/>
            </p:cNvSpPr>
            <p:nvPr/>
          </p:nvSpPr>
          <p:spPr bwMode="auto">
            <a:xfrm flipH="1">
              <a:off x="741065" y="3462715"/>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8" name="Google Shape;2175;p42">
              <a:extLst>
                <a:ext uri="{FF2B5EF4-FFF2-40B4-BE49-F238E27FC236}">
                  <a16:creationId xmlns:a16="http://schemas.microsoft.com/office/drawing/2014/main" id="{539C1ED4-A0CE-9E2C-A8C1-AE7B09B5EF48}"/>
                </a:ext>
              </a:extLst>
            </p:cNvPr>
            <p:cNvSpPr>
              <a:spLocks/>
            </p:cNvSpPr>
            <p:nvPr/>
          </p:nvSpPr>
          <p:spPr bwMode="auto">
            <a:xfrm flipH="1">
              <a:off x="2817891" y="4256336"/>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8" name="Group 47">
            <a:extLst>
              <a:ext uri="{FF2B5EF4-FFF2-40B4-BE49-F238E27FC236}">
                <a16:creationId xmlns:a16="http://schemas.microsoft.com/office/drawing/2014/main" id="{F4BB05BA-7329-A793-9A10-39A81264B2FC}"/>
              </a:ext>
            </a:extLst>
          </p:cNvPr>
          <p:cNvGrpSpPr/>
          <p:nvPr/>
        </p:nvGrpSpPr>
        <p:grpSpPr>
          <a:xfrm>
            <a:off x="741065" y="4818176"/>
            <a:ext cx="5130515" cy="1017838"/>
            <a:chOff x="741065" y="4818176"/>
            <a:chExt cx="5130515" cy="1017838"/>
          </a:xfrm>
        </p:grpSpPr>
        <p:sp>
          <p:nvSpPr>
            <p:cNvPr id="29" name="Google Shape;2171;p42">
              <a:extLst>
                <a:ext uri="{FF2B5EF4-FFF2-40B4-BE49-F238E27FC236}">
                  <a16:creationId xmlns:a16="http://schemas.microsoft.com/office/drawing/2014/main" id="{E22A8DF2-9CF0-AF31-E4A4-084331DAD39D}"/>
                </a:ext>
              </a:extLst>
            </p:cNvPr>
            <p:cNvSpPr>
              <a:spLocks/>
            </p:cNvSpPr>
            <p:nvPr/>
          </p:nvSpPr>
          <p:spPr bwMode="auto">
            <a:xfrm flipH="1">
              <a:off x="5073948" y="4818176"/>
              <a:ext cx="797632" cy="1017838"/>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0" name="Google Shape;2172;p42">
              <a:extLst>
                <a:ext uri="{FF2B5EF4-FFF2-40B4-BE49-F238E27FC236}">
                  <a16:creationId xmlns:a16="http://schemas.microsoft.com/office/drawing/2014/main" id="{F01D7898-7CB6-ECF6-11B8-C3C1C62AECE5}"/>
                </a:ext>
              </a:extLst>
            </p:cNvPr>
            <p:cNvSpPr>
              <a:spLocks/>
            </p:cNvSpPr>
            <p:nvPr/>
          </p:nvSpPr>
          <p:spPr bwMode="auto">
            <a:xfrm flipH="1">
              <a:off x="5073948" y="5345287"/>
              <a:ext cx="565878" cy="490727"/>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1" name="Google Shape;2173;p42">
              <a:extLst>
                <a:ext uri="{FF2B5EF4-FFF2-40B4-BE49-F238E27FC236}">
                  <a16:creationId xmlns:a16="http://schemas.microsoft.com/office/drawing/2014/main" id="{BE2989EA-20C8-2AEF-5871-1D863484F74C}"/>
                </a:ext>
              </a:extLst>
            </p:cNvPr>
            <p:cNvSpPr>
              <a:spLocks/>
            </p:cNvSpPr>
            <p:nvPr/>
          </p:nvSpPr>
          <p:spPr bwMode="auto">
            <a:xfrm flipH="1">
              <a:off x="741065" y="4818176"/>
              <a:ext cx="4402758" cy="911282"/>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مأسسة الممارسات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Google Shape;2174;p42">
              <a:extLst>
                <a:ext uri="{FF2B5EF4-FFF2-40B4-BE49-F238E27FC236}">
                  <a16:creationId xmlns:a16="http://schemas.microsoft.com/office/drawing/2014/main" id="{7A935986-4647-68E1-BF26-FA5F013C0AAF}"/>
                </a:ext>
              </a:extLst>
            </p:cNvPr>
            <p:cNvSpPr>
              <a:spLocks/>
            </p:cNvSpPr>
            <p:nvPr/>
          </p:nvSpPr>
          <p:spPr bwMode="auto">
            <a:xfrm flipH="1">
              <a:off x="741065" y="4818176"/>
              <a:ext cx="4118827" cy="911282"/>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3" name="Google Shape;2175;p42">
              <a:extLst>
                <a:ext uri="{FF2B5EF4-FFF2-40B4-BE49-F238E27FC236}">
                  <a16:creationId xmlns:a16="http://schemas.microsoft.com/office/drawing/2014/main" id="{615FA44C-7D86-0969-53FB-BB6687C3DDC6}"/>
                </a:ext>
              </a:extLst>
            </p:cNvPr>
            <p:cNvSpPr>
              <a:spLocks/>
            </p:cNvSpPr>
            <p:nvPr/>
          </p:nvSpPr>
          <p:spPr bwMode="auto">
            <a:xfrm flipH="1">
              <a:off x="2817891" y="5611797"/>
              <a:ext cx="2560598" cy="224217"/>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4078660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ppt_x"/>
                                          </p:val>
                                        </p:tav>
                                        <p:tav tm="100000">
                                          <p:val>
                                            <p:strVal val="#ppt_x"/>
                                          </p:val>
                                        </p:tav>
                                      </p:tavLst>
                                    </p:anim>
                                    <p:anim calcmode="lin" valueType="num">
                                      <p:cBhvr additive="base">
                                        <p:cTn id="2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23814-E072-73A4-584D-A1BED0991E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DE8758-195C-4FA4-131B-0AD5C5AABBA1}"/>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البيانات ودورها في التخطيط الاستراتيجي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0BC347B-8F09-55A3-8B66-A30E918C1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030B221D-B620-2BDF-4A48-B6B9CFA3C0F4}"/>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95805CB-E925-F174-B23B-DDE544821A98}"/>
              </a:ext>
            </a:extLst>
          </p:cNvPr>
          <p:cNvSpPr txBox="1"/>
          <p:nvPr/>
        </p:nvSpPr>
        <p:spPr>
          <a:xfrm>
            <a:off x="5372458" y="2566471"/>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إدارة البيانات هي منظومة متكاملة من السياسات والعمليات والأدوات التي تضمن توفير بيانات دقيقة وموثوقة لدعم الأهداف التنظيمية. وفقاً لتقرير من </a:t>
            </a:r>
            <a:r>
              <a:rPr lang="en-US"/>
              <a:t>Gartner</a:t>
            </a:r>
            <a:r>
              <a:rPr lang="ar-SA"/>
              <a:t>، فإن تكلفة القرارات المبنية على بيانات سيّئة الجودة تُقدّر بحوالي 12.9 مليون دولار سنوياً للمؤسّسة المتوسّطة</a:t>
            </a:r>
            <a:endParaRPr lang="en-US" dirty="0"/>
          </a:p>
        </p:txBody>
      </p:sp>
      <p:pic>
        <p:nvPicPr>
          <p:cNvPr id="11" name="Picture 10" descr="Data management ">
            <a:extLst>
              <a:ext uri="{FF2B5EF4-FFF2-40B4-BE49-F238E27FC236}">
                <a16:creationId xmlns:a16="http://schemas.microsoft.com/office/drawing/2014/main" id="{BCA6E537-0E9A-46FD-4B61-8D5A4242F6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8150" y="1750694"/>
            <a:ext cx="3850005" cy="3850005"/>
          </a:xfrm>
          <a:prstGeom prst="rect">
            <a:avLst/>
          </a:prstGeom>
          <a:noFill/>
          <a:ln>
            <a:noFill/>
          </a:ln>
        </p:spPr>
      </p:pic>
    </p:spTree>
    <p:extLst>
      <p:ext uri="{BB962C8B-B14F-4D97-AF65-F5344CB8AC3E}">
        <p14:creationId xmlns:p14="http://schemas.microsoft.com/office/powerpoint/2010/main" val="857825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5E392-C192-0ECC-18E0-5EDD36BB55A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9D795B0-43DC-09EC-04F8-80C1B88A99D6}"/>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البيانات ودورها في التخطيط الاستراتيجي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8EDD55B-0DA4-2596-DC25-9C219993E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95CA383-1985-FB57-3EE4-38FA6868B3F3}"/>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المكوّنات الرئيسية لإدارة البيانات الفعّالة:</a:t>
            </a:r>
            <a:endParaRPr lang="en-US"/>
          </a:p>
        </p:txBody>
      </p:sp>
      <p:sp>
        <p:nvSpPr>
          <p:cNvPr id="3" name="Rectangle: Rounded Corners 2">
            <a:extLst>
              <a:ext uri="{FF2B5EF4-FFF2-40B4-BE49-F238E27FC236}">
                <a16:creationId xmlns:a16="http://schemas.microsoft.com/office/drawing/2014/main" id="{7FEEAF52-202B-5E5D-E37B-80930C0865E8}"/>
              </a:ext>
            </a:extLst>
          </p:cNvPr>
          <p:cNvSpPr/>
          <p:nvPr/>
        </p:nvSpPr>
        <p:spPr>
          <a:xfrm rot="1800000">
            <a:off x="-9255309"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CE62188-C368-C599-FFEE-8116E61919A8}"/>
              </a:ext>
            </a:extLst>
          </p:cNvPr>
          <p:cNvSpPr txBox="1"/>
          <p:nvPr/>
        </p:nvSpPr>
        <p:spPr>
          <a:xfrm>
            <a:off x="14133000" y="2566471"/>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إدارة البيانات هي منظومة متكاملة من السياسات والعمليات والأدوات التي تضمن توفير بيانات دقيقة وموثوقة لدعم الأهداف التنظيمية. وفقاً لتقرير من </a:t>
            </a:r>
            <a:r>
              <a:rPr lang="en-US" dirty="0"/>
              <a:t>Gartner</a:t>
            </a:r>
            <a:r>
              <a:rPr lang="ar-SA" dirty="0"/>
              <a:t>، فإن تكلفة القرارات المبنية على بيانات سيّئة الجودة تُقدّر بحوالي 12.9 مليون دولار سنوياً للمؤسّسة المتوسّطة</a:t>
            </a:r>
            <a:endParaRPr lang="en-US" dirty="0"/>
          </a:p>
        </p:txBody>
      </p:sp>
      <p:pic>
        <p:nvPicPr>
          <p:cNvPr id="5" name="Picture 4" descr="Data management ">
            <a:extLst>
              <a:ext uri="{FF2B5EF4-FFF2-40B4-BE49-F238E27FC236}">
                <a16:creationId xmlns:a16="http://schemas.microsoft.com/office/drawing/2014/main" id="{2D285E08-FD93-2C95-121D-CC6D6E46D8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5288" y="1750694"/>
            <a:ext cx="3850005" cy="3850005"/>
          </a:xfrm>
          <a:prstGeom prst="rect">
            <a:avLst/>
          </a:prstGeom>
          <a:noFill/>
          <a:ln>
            <a:noFill/>
          </a:ln>
        </p:spPr>
      </p:pic>
      <p:grpSp>
        <p:nvGrpSpPr>
          <p:cNvPr id="22" name="Group 21">
            <a:extLst>
              <a:ext uri="{FF2B5EF4-FFF2-40B4-BE49-F238E27FC236}">
                <a16:creationId xmlns:a16="http://schemas.microsoft.com/office/drawing/2014/main" id="{69007974-A93D-8930-848A-F76BA68F50FD}"/>
              </a:ext>
            </a:extLst>
          </p:cNvPr>
          <p:cNvGrpSpPr/>
          <p:nvPr/>
        </p:nvGrpSpPr>
        <p:grpSpPr>
          <a:xfrm>
            <a:off x="905550" y="4637439"/>
            <a:ext cx="4821943" cy="1168285"/>
            <a:chOff x="1259428" y="4637439"/>
            <a:chExt cx="4821943" cy="1168285"/>
          </a:xfrm>
        </p:grpSpPr>
        <p:sp>
          <p:nvSpPr>
            <p:cNvPr id="14" name="مربع نص 166">
              <a:extLst>
                <a:ext uri="{FF2B5EF4-FFF2-40B4-BE49-F238E27FC236}">
                  <a16:creationId xmlns:a16="http://schemas.microsoft.com/office/drawing/2014/main" id="{80FA36E2-A1A2-71F8-4EA9-56502E4411C7}"/>
                </a:ext>
              </a:extLst>
            </p:cNvPr>
            <p:cNvSpPr txBox="1"/>
            <p:nvPr/>
          </p:nvSpPr>
          <p:spPr>
            <a:xfrm>
              <a:off x="1259428" y="5006365"/>
              <a:ext cx="3591309" cy="799359"/>
            </a:xfrm>
            <a:prstGeom prst="rect">
              <a:avLst/>
            </a:prstGeom>
          </p:spPr>
          <p:txBody>
            <a:bodyPr wrap="square" rtlCol="1">
              <a:noAutofit/>
            </a:bodyPr>
            <a:lstStyle/>
            <a:p>
              <a:pPr algn="just"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تحليلات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Analysis ">
              <a:extLst>
                <a:ext uri="{FF2B5EF4-FFF2-40B4-BE49-F238E27FC236}">
                  <a16:creationId xmlns:a16="http://schemas.microsoft.com/office/drawing/2014/main" id="{F23047E4-E692-F485-66EF-A25AEF98B5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1222" y="4637439"/>
              <a:ext cx="1070149" cy="10700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a:extLst>
              <a:ext uri="{FF2B5EF4-FFF2-40B4-BE49-F238E27FC236}">
                <a16:creationId xmlns:a16="http://schemas.microsoft.com/office/drawing/2014/main" id="{4CE3EDD4-5F23-9C8E-DDD2-C1503429EA25}"/>
              </a:ext>
            </a:extLst>
          </p:cNvPr>
          <p:cNvGrpSpPr/>
          <p:nvPr/>
        </p:nvGrpSpPr>
        <p:grpSpPr>
          <a:xfrm>
            <a:off x="905550" y="3332219"/>
            <a:ext cx="4896770" cy="1070043"/>
            <a:chOff x="1259428" y="3332219"/>
            <a:chExt cx="4896770" cy="1070043"/>
          </a:xfrm>
        </p:grpSpPr>
        <p:sp>
          <p:nvSpPr>
            <p:cNvPr id="13" name="مربع نص 166">
              <a:extLst>
                <a:ext uri="{FF2B5EF4-FFF2-40B4-BE49-F238E27FC236}">
                  <a16:creationId xmlns:a16="http://schemas.microsoft.com/office/drawing/2014/main" id="{FCCF0530-DBF9-08A6-1A38-E6910104E87A}"/>
                </a:ext>
              </a:extLst>
            </p:cNvPr>
            <p:cNvSpPr txBox="1"/>
            <p:nvPr/>
          </p:nvSpPr>
          <p:spPr>
            <a:xfrm>
              <a:off x="1259428" y="3579566"/>
              <a:ext cx="3591309" cy="799359"/>
            </a:xfrm>
            <a:prstGeom prst="rect">
              <a:avLst/>
            </a:prstGeom>
          </p:spPr>
          <p:txBody>
            <a:bodyPr wrap="square" rtlCol="1">
              <a:noAutofit/>
            </a:bodyPr>
            <a:lstStyle/>
            <a:p>
              <a:pPr algn="just"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تكامل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Folder ">
              <a:extLst>
                <a:ext uri="{FF2B5EF4-FFF2-40B4-BE49-F238E27FC236}">
                  <a16:creationId xmlns:a16="http://schemas.microsoft.com/office/drawing/2014/main" id="{F15FB91D-0E55-FD81-4EC5-BA92796D96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6049" y="3332219"/>
              <a:ext cx="1070149" cy="10700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a:extLst>
              <a:ext uri="{FF2B5EF4-FFF2-40B4-BE49-F238E27FC236}">
                <a16:creationId xmlns:a16="http://schemas.microsoft.com/office/drawing/2014/main" id="{7F036B12-CA4E-8BD0-98A6-7C876DF5D7A7}"/>
              </a:ext>
            </a:extLst>
          </p:cNvPr>
          <p:cNvGrpSpPr/>
          <p:nvPr/>
        </p:nvGrpSpPr>
        <p:grpSpPr>
          <a:xfrm>
            <a:off x="905550" y="2026999"/>
            <a:ext cx="4896770" cy="1070043"/>
            <a:chOff x="1259428" y="2026999"/>
            <a:chExt cx="4896770" cy="1070043"/>
          </a:xfrm>
        </p:grpSpPr>
        <p:sp>
          <p:nvSpPr>
            <p:cNvPr id="12" name="مربع نص 166">
              <a:extLst>
                <a:ext uri="{FF2B5EF4-FFF2-40B4-BE49-F238E27FC236}">
                  <a16:creationId xmlns:a16="http://schemas.microsoft.com/office/drawing/2014/main" id="{6C11B7B0-62C1-8C4D-05B2-901FA062F58C}"/>
                </a:ext>
              </a:extLst>
            </p:cNvPr>
            <p:cNvSpPr txBox="1"/>
            <p:nvPr/>
          </p:nvSpPr>
          <p:spPr>
            <a:xfrm>
              <a:off x="1259428" y="2152768"/>
              <a:ext cx="3591309" cy="799359"/>
            </a:xfrm>
            <a:prstGeom prst="rect">
              <a:avLst/>
            </a:prstGeom>
          </p:spPr>
          <p:txBody>
            <a:bodyPr wrap="square" rtlCol="1">
              <a:noAutofit/>
            </a:bodyPr>
            <a:lstStyle/>
            <a:p>
              <a:pPr algn="just"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هندسة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Picture 16" descr="Data science ">
              <a:extLst>
                <a:ext uri="{FF2B5EF4-FFF2-40B4-BE49-F238E27FC236}">
                  <a16:creationId xmlns:a16="http://schemas.microsoft.com/office/drawing/2014/main" id="{5E850AA6-BA78-9B15-FE82-F44FB0438E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6049" y="2026999"/>
              <a:ext cx="1070149" cy="10700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5" name="Group 24">
            <a:extLst>
              <a:ext uri="{FF2B5EF4-FFF2-40B4-BE49-F238E27FC236}">
                <a16:creationId xmlns:a16="http://schemas.microsoft.com/office/drawing/2014/main" id="{BB8F204E-6C2B-6F79-0CBB-23DA869BAD17}"/>
              </a:ext>
            </a:extLst>
          </p:cNvPr>
          <p:cNvGrpSpPr/>
          <p:nvPr/>
        </p:nvGrpSpPr>
        <p:grpSpPr>
          <a:xfrm>
            <a:off x="6156198" y="2128314"/>
            <a:ext cx="4776374" cy="1070043"/>
            <a:chOff x="6156198" y="2128314"/>
            <a:chExt cx="4776374" cy="1070043"/>
          </a:xfrm>
        </p:grpSpPr>
        <p:sp>
          <p:nvSpPr>
            <p:cNvPr id="7" name="مربع نص 166">
              <a:extLst>
                <a:ext uri="{FF2B5EF4-FFF2-40B4-BE49-F238E27FC236}">
                  <a16:creationId xmlns:a16="http://schemas.microsoft.com/office/drawing/2014/main" id="{D76F5CEB-3FA3-CA1C-8364-1341F7869B33}"/>
                </a:ext>
              </a:extLst>
            </p:cNvPr>
            <p:cNvSpPr txBox="1"/>
            <p:nvPr/>
          </p:nvSpPr>
          <p:spPr>
            <a:xfrm>
              <a:off x="6156198" y="2152768"/>
              <a:ext cx="3591309" cy="799359"/>
            </a:xfrm>
            <a:prstGeom prst="rect">
              <a:avLst/>
            </a:prstGeom>
          </p:spPr>
          <p:txBody>
            <a:bodyPr wrap="square" rtlCol="1">
              <a:noAutofit/>
            </a:bodyPr>
            <a:lstStyle/>
            <a:p>
              <a:pPr algn="just"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حوكمة البيانات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Picture 17" descr="Database management ">
              <a:extLst>
                <a:ext uri="{FF2B5EF4-FFF2-40B4-BE49-F238E27FC236}">
                  <a16:creationId xmlns:a16="http://schemas.microsoft.com/office/drawing/2014/main" id="{D3BC995C-6837-D85D-D8FA-A54A20CCAC1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62423" y="2128314"/>
              <a:ext cx="1070149" cy="10700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a:extLst>
              <a:ext uri="{FF2B5EF4-FFF2-40B4-BE49-F238E27FC236}">
                <a16:creationId xmlns:a16="http://schemas.microsoft.com/office/drawing/2014/main" id="{F1FE77AB-27B3-E1A4-2992-0916D9610C4B}"/>
              </a:ext>
            </a:extLst>
          </p:cNvPr>
          <p:cNvGrpSpPr/>
          <p:nvPr/>
        </p:nvGrpSpPr>
        <p:grpSpPr>
          <a:xfrm>
            <a:off x="6156198" y="3542887"/>
            <a:ext cx="4776374" cy="1070043"/>
            <a:chOff x="6156198" y="3542887"/>
            <a:chExt cx="4776374" cy="1070043"/>
          </a:xfrm>
        </p:grpSpPr>
        <p:sp>
          <p:nvSpPr>
            <p:cNvPr id="10" name="مربع نص 166">
              <a:extLst>
                <a:ext uri="{FF2B5EF4-FFF2-40B4-BE49-F238E27FC236}">
                  <a16:creationId xmlns:a16="http://schemas.microsoft.com/office/drawing/2014/main" id="{A9439508-DE55-4C4A-2802-A0A31A434EC4}"/>
                </a:ext>
              </a:extLst>
            </p:cNvPr>
            <p:cNvSpPr txBox="1"/>
            <p:nvPr/>
          </p:nvSpPr>
          <p:spPr>
            <a:xfrm>
              <a:off x="6156198" y="3579566"/>
              <a:ext cx="3591309" cy="799359"/>
            </a:xfrm>
            <a:prstGeom prst="rect">
              <a:avLst/>
            </a:prstGeom>
          </p:spPr>
          <p:txBody>
            <a:bodyPr wrap="square" rtlCol="1">
              <a:noAutofit/>
            </a:bodyPr>
            <a:lstStyle/>
            <a:p>
              <a:pPr algn="just"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جودة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Exploratory analysis ">
              <a:extLst>
                <a:ext uri="{FF2B5EF4-FFF2-40B4-BE49-F238E27FC236}">
                  <a16:creationId xmlns:a16="http://schemas.microsoft.com/office/drawing/2014/main" id="{2C9CA29A-DFA6-4CAE-0219-56D15532F41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62423" y="3542887"/>
              <a:ext cx="1070149" cy="10700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a:extLst>
              <a:ext uri="{FF2B5EF4-FFF2-40B4-BE49-F238E27FC236}">
                <a16:creationId xmlns:a16="http://schemas.microsoft.com/office/drawing/2014/main" id="{68E1F3DE-D1C7-EE96-61E0-4D39CB6DB8BC}"/>
              </a:ext>
            </a:extLst>
          </p:cNvPr>
          <p:cNvGrpSpPr/>
          <p:nvPr/>
        </p:nvGrpSpPr>
        <p:grpSpPr>
          <a:xfrm>
            <a:off x="6156198" y="4957458"/>
            <a:ext cx="4776374" cy="1070043"/>
            <a:chOff x="6156198" y="4957458"/>
            <a:chExt cx="4776374" cy="1070043"/>
          </a:xfrm>
        </p:grpSpPr>
        <p:sp>
          <p:nvSpPr>
            <p:cNvPr id="11" name="مربع نص 166">
              <a:extLst>
                <a:ext uri="{FF2B5EF4-FFF2-40B4-BE49-F238E27FC236}">
                  <a16:creationId xmlns:a16="http://schemas.microsoft.com/office/drawing/2014/main" id="{159C778D-2F0E-E8EE-5913-A752306918D6}"/>
                </a:ext>
              </a:extLst>
            </p:cNvPr>
            <p:cNvSpPr txBox="1"/>
            <p:nvPr/>
          </p:nvSpPr>
          <p:spPr>
            <a:xfrm>
              <a:off x="6156198" y="5006365"/>
              <a:ext cx="3591309" cy="799359"/>
            </a:xfrm>
            <a:prstGeom prst="rect">
              <a:avLst/>
            </a:prstGeom>
          </p:spPr>
          <p:txBody>
            <a:bodyPr wrap="square" rtlCol="1">
              <a:noAutofit/>
            </a:bodyPr>
            <a:lstStyle/>
            <a:p>
              <a:pPr algn="just"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أمن وخصوصية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Picture 19" descr="Secure data ">
              <a:extLst>
                <a:ext uri="{FF2B5EF4-FFF2-40B4-BE49-F238E27FC236}">
                  <a16:creationId xmlns:a16="http://schemas.microsoft.com/office/drawing/2014/main" id="{3FE95D0E-77FF-AB35-BD62-244E4439012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862423" y="4957458"/>
              <a:ext cx="1070149" cy="10700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12964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FE6A5-760A-E226-3547-877B103A0AC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DE6D6CC-C934-F4CF-9B2D-E54DD2F7BDBA}"/>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إدارة البيانات ودورها في التخطيط الاستراتيجي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BAE757A-7BBA-B301-02A2-348F1B626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ABFC490-27BE-2CC0-DD38-A2BCB552F079}"/>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دور إدارة البيانات في التخطيط الاستراتيجي:</a:t>
            </a:r>
            <a:endParaRPr lang="en-US"/>
          </a:p>
        </p:txBody>
      </p:sp>
      <p:grpSp>
        <p:nvGrpSpPr>
          <p:cNvPr id="27" name="Group 26">
            <a:extLst>
              <a:ext uri="{FF2B5EF4-FFF2-40B4-BE49-F238E27FC236}">
                <a16:creationId xmlns:a16="http://schemas.microsoft.com/office/drawing/2014/main" id="{45799C3C-B9AF-C59D-DDA5-404C3BA184C5}"/>
              </a:ext>
            </a:extLst>
          </p:cNvPr>
          <p:cNvGrpSpPr/>
          <p:nvPr/>
        </p:nvGrpSpPr>
        <p:grpSpPr>
          <a:xfrm>
            <a:off x="604573" y="2952749"/>
            <a:ext cx="2137740" cy="2362202"/>
            <a:chOff x="0" y="0"/>
            <a:chExt cx="2120066" cy="1805054"/>
          </a:xfrm>
        </p:grpSpPr>
        <p:grpSp>
          <p:nvGrpSpPr>
            <p:cNvPr id="49" name="Group 48">
              <a:extLst>
                <a:ext uri="{FF2B5EF4-FFF2-40B4-BE49-F238E27FC236}">
                  <a16:creationId xmlns:a16="http://schemas.microsoft.com/office/drawing/2014/main" id="{6034A4C6-D52C-2CEC-0DB0-AC14E5FFD2BD}"/>
                </a:ext>
              </a:extLst>
            </p:cNvPr>
            <p:cNvGrpSpPr/>
            <p:nvPr/>
          </p:nvGrpSpPr>
          <p:grpSpPr>
            <a:xfrm>
              <a:off x="0" y="0"/>
              <a:ext cx="2120066" cy="1805054"/>
              <a:chOff x="0" y="0"/>
              <a:chExt cx="2809460" cy="2392014"/>
            </a:xfrm>
          </p:grpSpPr>
          <p:sp>
            <p:nvSpPr>
              <p:cNvPr id="51" name="Freeform: Shape 50">
                <a:extLst>
                  <a:ext uri="{FF2B5EF4-FFF2-40B4-BE49-F238E27FC236}">
                    <a16:creationId xmlns:a16="http://schemas.microsoft.com/office/drawing/2014/main" id="{6AEFBB4F-4B62-65DB-911C-6F8DE3CDCC44}"/>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2" name="Freeform: Shape 51">
                <a:extLst>
                  <a:ext uri="{FF2B5EF4-FFF2-40B4-BE49-F238E27FC236}">
                    <a16:creationId xmlns:a16="http://schemas.microsoft.com/office/drawing/2014/main" id="{BE1D25B0-BDEA-9BEF-3F83-4D170D3AC3E8}"/>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0" name="TextBox 126">
              <a:extLst>
                <a:ext uri="{FF2B5EF4-FFF2-40B4-BE49-F238E27FC236}">
                  <a16:creationId xmlns:a16="http://schemas.microsoft.com/office/drawing/2014/main" id="{8D7F9C71-DAFF-DB3C-C5CD-0F8C8EE93C55}"/>
                </a:ext>
              </a:extLst>
            </p:cNvPr>
            <p:cNvSpPr txBox="1">
              <a:spLocks noChangeArrowheads="1"/>
            </p:cNvSpPr>
            <p:nvPr/>
          </p:nvSpPr>
          <p:spPr bwMode="auto">
            <a:xfrm flipV="1">
              <a:off x="104862" y="475126"/>
              <a:ext cx="1831839" cy="68981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تعديل المسار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id="{BD9B805B-E641-014B-3021-2FFF5C653B99}"/>
              </a:ext>
            </a:extLst>
          </p:cNvPr>
          <p:cNvGrpSpPr/>
          <p:nvPr/>
        </p:nvGrpSpPr>
        <p:grpSpPr>
          <a:xfrm>
            <a:off x="2813781" y="2952749"/>
            <a:ext cx="2137740" cy="2362202"/>
            <a:chOff x="1170601" y="0"/>
            <a:chExt cx="2120066" cy="1805054"/>
          </a:xfrm>
        </p:grpSpPr>
        <p:grpSp>
          <p:nvGrpSpPr>
            <p:cNvPr id="45" name="Group 44">
              <a:extLst>
                <a:ext uri="{FF2B5EF4-FFF2-40B4-BE49-F238E27FC236}">
                  <a16:creationId xmlns:a16="http://schemas.microsoft.com/office/drawing/2014/main" id="{B7BDC3DC-D26D-9AD8-846B-3F071823F4C4}"/>
                </a:ext>
              </a:extLst>
            </p:cNvPr>
            <p:cNvGrpSpPr/>
            <p:nvPr/>
          </p:nvGrpSpPr>
          <p:grpSpPr>
            <a:xfrm>
              <a:off x="1170601" y="0"/>
              <a:ext cx="2120066" cy="1805054"/>
              <a:chOff x="1170601" y="0"/>
              <a:chExt cx="2809460" cy="2392014"/>
            </a:xfrm>
          </p:grpSpPr>
          <p:sp>
            <p:nvSpPr>
              <p:cNvPr id="47" name="Freeform: Shape 46">
                <a:extLst>
                  <a:ext uri="{FF2B5EF4-FFF2-40B4-BE49-F238E27FC236}">
                    <a16:creationId xmlns:a16="http://schemas.microsoft.com/office/drawing/2014/main" id="{BD464A7C-6F34-B6AB-6758-631B86452A3A}"/>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Freeform: Shape 47">
                <a:extLst>
                  <a:ext uri="{FF2B5EF4-FFF2-40B4-BE49-F238E27FC236}">
                    <a16:creationId xmlns:a16="http://schemas.microsoft.com/office/drawing/2014/main" id="{4DDCC0F6-5FDF-CF08-D4CF-3EF6024A0530}"/>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6" name="TextBox 153">
              <a:extLst>
                <a:ext uri="{FF2B5EF4-FFF2-40B4-BE49-F238E27FC236}">
                  <a16:creationId xmlns:a16="http://schemas.microsoft.com/office/drawing/2014/main" id="{FF0B1380-5C0A-B340-DD3B-6585D9486CCD}"/>
                </a:ext>
              </a:extLst>
            </p:cNvPr>
            <p:cNvSpPr txBox="1">
              <a:spLocks noChangeArrowheads="1"/>
            </p:cNvSpPr>
            <p:nvPr/>
          </p:nvSpPr>
          <p:spPr bwMode="auto">
            <a:xfrm flipV="1">
              <a:off x="1275471" y="374561"/>
              <a:ext cx="1831839"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تتبّع تنفيذ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id="{D5ACD14B-4717-A9BA-C829-B339E6A9A418}"/>
              </a:ext>
            </a:extLst>
          </p:cNvPr>
          <p:cNvGrpSpPr/>
          <p:nvPr/>
        </p:nvGrpSpPr>
        <p:grpSpPr>
          <a:xfrm>
            <a:off x="7230995" y="2952749"/>
            <a:ext cx="2137740" cy="2362202"/>
            <a:chOff x="3511166" y="0"/>
            <a:chExt cx="2120066" cy="1805054"/>
          </a:xfrm>
        </p:grpSpPr>
        <p:grpSp>
          <p:nvGrpSpPr>
            <p:cNvPr id="41" name="Group 40">
              <a:extLst>
                <a:ext uri="{FF2B5EF4-FFF2-40B4-BE49-F238E27FC236}">
                  <a16:creationId xmlns:a16="http://schemas.microsoft.com/office/drawing/2014/main" id="{548B1B2F-DA19-E9C2-D41F-102BE0762DC8}"/>
                </a:ext>
              </a:extLst>
            </p:cNvPr>
            <p:cNvGrpSpPr/>
            <p:nvPr/>
          </p:nvGrpSpPr>
          <p:grpSpPr>
            <a:xfrm>
              <a:off x="3511166" y="0"/>
              <a:ext cx="2120066" cy="1805054"/>
              <a:chOff x="3511166" y="0"/>
              <a:chExt cx="2809460" cy="2392014"/>
            </a:xfrm>
          </p:grpSpPr>
          <p:sp>
            <p:nvSpPr>
              <p:cNvPr id="43" name="Freeform: Shape 42">
                <a:extLst>
                  <a:ext uri="{FF2B5EF4-FFF2-40B4-BE49-F238E27FC236}">
                    <a16:creationId xmlns:a16="http://schemas.microsoft.com/office/drawing/2014/main" id="{1E23BE60-1251-6451-2FA3-7C53B0E5FDDA}"/>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Freeform: Shape 43">
                <a:extLst>
                  <a:ext uri="{FF2B5EF4-FFF2-40B4-BE49-F238E27FC236}">
                    <a16:creationId xmlns:a16="http://schemas.microsoft.com/office/drawing/2014/main" id="{0839AF8D-E521-7BAB-0BC8-3A55533ACEEB}"/>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2" name="TextBox 144">
              <a:extLst>
                <a:ext uri="{FF2B5EF4-FFF2-40B4-BE49-F238E27FC236}">
                  <a16:creationId xmlns:a16="http://schemas.microsoft.com/office/drawing/2014/main" id="{9921DFB8-F060-B43A-4185-620508704126}"/>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الفرص والتهديدات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D1C9ABE1-8800-7DBC-C5C4-D091B6E3D928}"/>
              </a:ext>
            </a:extLst>
          </p:cNvPr>
          <p:cNvGrpSpPr/>
          <p:nvPr/>
        </p:nvGrpSpPr>
        <p:grpSpPr>
          <a:xfrm>
            <a:off x="5032475" y="2952749"/>
            <a:ext cx="2137740" cy="2362202"/>
            <a:chOff x="2346228" y="0"/>
            <a:chExt cx="2120066" cy="1805054"/>
          </a:xfrm>
        </p:grpSpPr>
        <p:grpSp>
          <p:nvGrpSpPr>
            <p:cNvPr id="37" name="Group 36">
              <a:extLst>
                <a:ext uri="{FF2B5EF4-FFF2-40B4-BE49-F238E27FC236}">
                  <a16:creationId xmlns:a16="http://schemas.microsoft.com/office/drawing/2014/main" id="{344F3B31-375C-A828-DF98-CD79A86F913C}"/>
                </a:ext>
              </a:extLst>
            </p:cNvPr>
            <p:cNvGrpSpPr/>
            <p:nvPr/>
          </p:nvGrpSpPr>
          <p:grpSpPr>
            <a:xfrm>
              <a:off x="2346228" y="0"/>
              <a:ext cx="2120066" cy="1805054"/>
              <a:chOff x="2346228" y="0"/>
              <a:chExt cx="2809460" cy="2392014"/>
            </a:xfrm>
          </p:grpSpPr>
          <p:sp>
            <p:nvSpPr>
              <p:cNvPr id="39" name="Freeform: Shape 38">
                <a:extLst>
                  <a:ext uri="{FF2B5EF4-FFF2-40B4-BE49-F238E27FC236}">
                    <a16:creationId xmlns:a16="http://schemas.microsoft.com/office/drawing/2014/main" id="{781725E1-5092-3895-032E-C4773171B1B4}"/>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0" name="Freeform: Shape 39">
                <a:extLst>
                  <a:ext uri="{FF2B5EF4-FFF2-40B4-BE49-F238E27FC236}">
                    <a16:creationId xmlns:a16="http://schemas.microsoft.com/office/drawing/2014/main" id="{B680A2F8-A1F7-7E4C-71F9-1C254318D88F}"/>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8" name="TextBox 148">
              <a:extLst>
                <a:ext uri="{FF2B5EF4-FFF2-40B4-BE49-F238E27FC236}">
                  <a16:creationId xmlns:a16="http://schemas.microsoft.com/office/drawing/2014/main" id="{17D2BF5B-6C14-DCBA-5385-78535511B341}"/>
                </a:ext>
              </a:extLst>
            </p:cNvPr>
            <p:cNvSpPr txBox="1">
              <a:spLocks noChangeArrowheads="1"/>
            </p:cNvSpPr>
            <p:nvPr/>
          </p:nvSpPr>
          <p:spPr bwMode="auto">
            <a:xfrm flipV="1">
              <a:off x="2451098" y="425635"/>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البدائل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5588063E-7A75-523B-1C84-165DF48AC11B}"/>
              </a:ext>
            </a:extLst>
          </p:cNvPr>
          <p:cNvGrpSpPr/>
          <p:nvPr/>
        </p:nvGrpSpPr>
        <p:grpSpPr>
          <a:xfrm>
            <a:off x="9449689" y="2952749"/>
            <a:ext cx="2137740" cy="2362202"/>
            <a:chOff x="4686793" y="0"/>
            <a:chExt cx="2120066" cy="1805054"/>
          </a:xfrm>
        </p:grpSpPr>
        <p:grpSp>
          <p:nvGrpSpPr>
            <p:cNvPr id="33" name="Group 32">
              <a:extLst>
                <a:ext uri="{FF2B5EF4-FFF2-40B4-BE49-F238E27FC236}">
                  <a16:creationId xmlns:a16="http://schemas.microsoft.com/office/drawing/2014/main" id="{01AA88CA-4D09-3E3F-4A9C-2853B7FE9E6D}"/>
                </a:ext>
              </a:extLst>
            </p:cNvPr>
            <p:cNvGrpSpPr/>
            <p:nvPr/>
          </p:nvGrpSpPr>
          <p:grpSpPr>
            <a:xfrm>
              <a:off x="4686793" y="0"/>
              <a:ext cx="2120066" cy="1805054"/>
              <a:chOff x="4686793" y="0"/>
              <a:chExt cx="2809460" cy="2392014"/>
            </a:xfrm>
          </p:grpSpPr>
          <p:sp>
            <p:nvSpPr>
              <p:cNvPr id="35" name="Freeform: Shape 34">
                <a:extLst>
                  <a:ext uri="{FF2B5EF4-FFF2-40B4-BE49-F238E27FC236}">
                    <a16:creationId xmlns:a16="http://schemas.microsoft.com/office/drawing/2014/main" id="{BBBDDBC2-4D0C-CD5E-00F3-ABBC7A50056C}"/>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6" name="Freeform: Shape 35">
                <a:extLst>
                  <a:ext uri="{FF2B5EF4-FFF2-40B4-BE49-F238E27FC236}">
                    <a16:creationId xmlns:a16="http://schemas.microsoft.com/office/drawing/2014/main" id="{9583487B-6E17-5ACA-5C90-C997E087823D}"/>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4" name="TextBox 140">
              <a:extLst>
                <a:ext uri="{FF2B5EF4-FFF2-40B4-BE49-F238E27FC236}">
                  <a16:creationId xmlns:a16="http://schemas.microsoft.com/office/drawing/2014/main" id="{60C782F2-5550-EE33-7CAD-05C8A9D5C372}"/>
                </a:ext>
              </a:extLst>
            </p:cNvPr>
            <p:cNvSpPr txBox="1">
              <a:spLocks noChangeArrowheads="1"/>
            </p:cNvSpPr>
            <p:nvPr/>
          </p:nvSpPr>
          <p:spPr bwMode="auto">
            <a:xfrm flipV="1">
              <a:off x="4856773" y="401113"/>
              <a:ext cx="1701620"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فهم الواقع الحالي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4148508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6DDDF-7534-0382-4376-20EC093396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7DBCCF-291E-7B0D-1F99-13421D85A754}"/>
              </a:ext>
            </a:extLst>
          </p:cNvPr>
          <p:cNvSpPr txBox="1"/>
          <p:nvPr/>
        </p:nvSpPr>
        <p:spPr>
          <a:xfrm>
            <a:off x="2190750" y="-115471"/>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DB27162-037A-F86F-3290-669F3C5536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2" name="Rectangle: Rounded Corners 11">
            <a:extLst>
              <a:ext uri="{FF2B5EF4-FFF2-40B4-BE49-F238E27FC236}">
                <a16:creationId xmlns:a16="http://schemas.microsoft.com/office/drawing/2014/main" id="{33300A58-307F-EC9B-4A7C-783B6AEA5F8D}"/>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683183A-FA53-6764-EB5C-73065F8EEABA}"/>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دور البيانات في التخطيط الاستراتيجي لشركة والمارت</a:t>
            </a:r>
            <a:endParaRPr lang="en-US"/>
          </a:p>
        </p:txBody>
      </p:sp>
      <p:sp>
        <p:nvSpPr>
          <p:cNvPr id="4" name="TextBox 3">
            <a:extLst>
              <a:ext uri="{FF2B5EF4-FFF2-40B4-BE49-F238E27FC236}">
                <a16:creationId xmlns:a16="http://schemas.microsoft.com/office/drawing/2014/main" id="{AB9364EA-49C5-6A49-E7F0-7F6C56F18D9D}"/>
              </a:ext>
            </a:extLst>
          </p:cNvPr>
          <p:cNvSpPr txBox="1"/>
          <p:nvPr/>
        </p:nvSpPr>
        <p:spPr>
          <a:xfrm>
            <a:off x="5351490" y="1624821"/>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نجحت شركة والمارت في تحويل نفسها من تاجر تجزئة تقليدي إلى شركة تجارة إلكترونية رائدة من خلال الاستخدام الاستراتيجي للبيانات: </a:t>
            </a:r>
            <a:endParaRPr lang="en-US"/>
          </a:p>
        </p:txBody>
      </p:sp>
      <p:sp>
        <p:nvSpPr>
          <p:cNvPr id="6" name="TextBox 5">
            <a:extLst>
              <a:ext uri="{FF2B5EF4-FFF2-40B4-BE49-F238E27FC236}">
                <a16:creationId xmlns:a16="http://schemas.microsoft.com/office/drawing/2014/main" id="{2E6CC03B-AC46-E3EB-78A4-5BC4746F3DB2}"/>
              </a:ext>
            </a:extLst>
          </p:cNvPr>
          <p:cNvSpPr txBox="1"/>
          <p:nvPr/>
        </p:nvSpPr>
        <p:spPr>
          <a:xfrm>
            <a:off x="5104006" y="289860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استخدمت تحليلات بيانات المستهلك لفهم التحوّل في سلوك التسوّق نحو القنوات الرقمية</a:t>
            </a:r>
            <a:endParaRPr lang="en-US" dirty="0"/>
          </a:p>
        </p:txBody>
      </p:sp>
      <p:sp>
        <p:nvSpPr>
          <p:cNvPr id="7" name="TextBox 6">
            <a:extLst>
              <a:ext uri="{FF2B5EF4-FFF2-40B4-BE49-F238E27FC236}">
                <a16:creationId xmlns:a16="http://schemas.microsoft.com/office/drawing/2014/main" id="{D1EDBA95-701C-4EF8-4864-10BE920EF51F}"/>
              </a:ext>
            </a:extLst>
          </p:cNvPr>
          <p:cNvSpPr txBox="1"/>
          <p:nvPr/>
        </p:nvSpPr>
        <p:spPr>
          <a:xfrm>
            <a:off x="5104006" y="380176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طوّرت استراتيجية "الحضور المتكامل" بناءً على بيانات أنماط الشراء التي أظهرت أن العملاء يستخدمون قنوات متعدّدة</a:t>
            </a:r>
            <a:endParaRPr lang="en-US" dirty="0"/>
          </a:p>
        </p:txBody>
      </p:sp>
      <p:sp>
        <p:nvSpPr>
          <p:cNvPr id="10" name="TextBox 9">
            <a:extLst>
              <a:ext uri="{FF2B5EF4-FFF2-40B4-BE49-F238E27FC236}">
                <a16:creationId xmlns:a16="http://schemas.microsoft.com/office/drawing/2014/main" id="{A07962F3-F66C-CF10-96F2-CA241EDEDE3D}"/>
              </a:ext>
            </a:extLst>
          </p:cNvPr>
          <p:cNvSpPr txBox="1"/>
          <p:nvPr/>
        </p:nvSpPr>
        <p:spPr>
          <a:xfrm>
            <a:off x="5104006" y="470493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حدّدت مواقع المتاجر الجديدة باستخدام تحليلات جغرافية متقدّمة</a:t>
            </a:r>
            <a:endParaRPr lang="en-US" dirty="0"/>
          </a:p>
        </p:txBody>
      </p:sp>
      <p:sp>
        <p:nvSpPr>
          <p:cNvPr id="11" name="TextBox 10">
            <a:extLst>
              <a:ext uri="{FF2B5EF4-FFF2-40B4-BE49-F238E27FC236}">
                <a16:creationId xmlns:a16="http://schemas.microsoft.com/office/drawing/2014/main" id="{34F89BA3-CEDD-50A0-1276-7C782DFAD52B}"/>
              </a:ext>
            </a:extLst>
          </p:cNvPr>
          <p:cNvSpPr txBox="1"/>
          <p:nvPr/>
        </p:nvSpPr>
        <p:spPr>
          <a:xfrm>
            <a:off x="5104006" y="560809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أعادت تصميم سلسلة التوريد بناءً على بيانات وقت وصول المنتجات وتكاليف النقل</a:t>
            </a:r>
            <a:endParaRPr lang="en-US" dirty="0"/>
          </a:p>
        </p:txBody>
      </p:sp>
      <p:pic>
        <p:nvPicPr>
          <p:cNvPr id="13" name="Picture 12" descr="Walmart - Wikipedia">
            <a:extLst>
              <a:ext uri="{FF2B5EF4-FFF2-40B4-BE49-F238E27FC236}">
                <a16:creationId xmlns:a16="http://schemas.microsoft.com/office/drawing/2014/main" id="{AAAC38B4-2AE4-3907-11AD-C64558A4084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416" y="987214"/>
            <a:ext cx="3182937" cy="3594224"/>
          </a:xfrm>
          <a:prstGeom prst="rect">
            <a:avLst/>
          </a:prstGeom>
          <a:noFill/>
          <a:ln>
            <a:noFill/>
          </a:ln>
        </p:spPr>
      </p:pic>
    </p:spTree>
    <p:extLst>
      <p:ext uri="{BB962C8B-B14F-4D97-AF65-F5344CB8AC3E}">
        <p14:creationId xmlns:p14="http://schemas.microsoft.com/office/powerpoint/2010/main" val="1711714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1"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7E36C-0B3E-B322-7811-C493C5F3AB6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2E76E14-A00F-EC8A-1E16-6654BC44AAA9}"/>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3535518-2B85-1C1E-B351-DD4A78215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2" name="Rectangle: Rounded Corners 11">
            <a:extLst>
              <a:ext uri="{FF2B5EF4-FFF2-40B4-BE49-F238E27FC236}">
                <a16:creationId xmlns:a16="http://schemas.microsoft.com/office/drawing/2014/main" id="{A460C767-949E-3786-1216-83852C9A4B2E}"/>
              </a:ext>
            </a:extLst>
          </p:cNvPr>
          <p:cNvSpPr/>
          <p:nvPr/>
        </p:nvSpPr>
        <p:spPr>
          <a:xfrm rot="4768334">
            <a:off x="-6662589"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Walmart - Wikipedia">
            <a:extLst>
              <a:ext uri="{FF2B5EF4-FFF2-40B4-BE49-F238E27FC236}">
                <a16:creationId xmlns:a16="http://schemas.microsoft.com/office/drawing/2014/main" id="{6F512E82-ECEE-DFC4-7B21-D8FFB0EE82D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02939" y="987214"/>
            <a:ext cx="3182937" cy="3594224"/>
          </a:xfrm>
          <a:prstGeom prst="rect">
            <a:avLst/>
          </a:prstGeom>
          <a:noFill/>
          <a:ln>
            <a:noFill/>
          </a:ln>
        </p:spPr>
      </p:pic>
      <p:sp>
        <p:nvSpPr>
          <p:cNvPr id="5" name="Rectangle: Rounded Corners 4">
            <a:extLst>
              <a:ext uri="{FF2B5EF4-FFF2-40B4-BE49-F238E27FC236}">
                <a16:creationId xmlns:a16="http://schemas.microsoft.com/office/drawing/2014/main" id="{AA6A2115-D52A-89A0-782C-00453B575FE5}"/>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Metrics ">
            <a:extLst>
              <a:ext uri="{FF2B5EF4-FFF2-40B4-BE49-F238E27FC236}">
                <a16:creationId xmlns:a16="http://schemas.microsoft.com/office/drawing/2014/main" id="{0462B2C0-FE07-3F23-A231-2F347EDB5A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1481647"/>
            <a:ext cx="4516755" cy="4516755"/>
          </a:xfrm>
          <a:prstGeom prst="rect">
            <a:avLst/>
          </a:prstGeom>
          <a:noFill/>
          <a:ln>
            <a:noFill/>
          </a:ln>
        </p:spPr>
      </p:pic>
      <p:sp>
        <p:nvSpPr>
          <p:cNvPr id="14" name="TextBox 13">
            <a:extLst>
              <a:ext uri="{FF2B5EF4-FFF2-40B4-BE49-F238E27FC236}">
                <a16:creationId xmlns:a16="http://schemas.microsoft.com/office/drawing/2014/main" id="{0DBE930E-97F6-2ECD-2E35-B4B4D07EF191}"/>
              </a:ext>
            </a:extLst>
          </p:cNvPr>
          <p:cNvSpPr txBox="1"/>
          <p:nvPr/>
        </p:nvSpPr>
        <p:spPr>
          <a:xfrm>
            <a:off x="5372458" y="283208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مؤشّرات الأداء الرئيسية (</a:t>
            </a:r>
            <a:r>
              <a:rPr lang="en-US"/>
              <a:t>KPIs</a:t>
            </a:r>
            <a:r>
              <a:rPr lang="ar-SA"/>
              <a:t>) هي مقاييس كمّية تستخدم لتقييم مدى نجاح المؤسّسة في تحقيق أهدافها الاستراتيجية. لوحات القيادة هي أدوات بصرية تعرض هذه المؤشّرات بطريقة سهلة الفهم وفي الوقت المناسب</a:t>
            </a:r>
            <a:endParaRPr lang="en-US" dirty="0"/>
          </a:p>
        </p:txBody>
      </p:sp>
    </p:spTree>
    <p:extLst>
      <p:ext uri="{BB962C8B-B14F-4D97-AF65-F5344CB8AC3E}">
        <p14:creationId xmlns:p14="http://schemas.microsoft.com/office/powerpoint/2010/main" val="1617740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5D834-2D10-FC39-D5B6-A753BEE706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C500EB9-2287-592F-E9EB-D47AE3E892E2}"/>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6FE92F-ECE8-0B0D-12F1-5DECE34E1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Rectangle: Rounded Corners 4">
            <a:extLst>
              <a:ext uri="{FF2B5EF4-FFF2-40B4-BE49-F238E27FC236}">
                <a16:creationId xmlns:a16="http://schemas.microsoft.com/office/drawing/2014/main" id="{A14AF8CF-5B30-D468-FD3E-102E207CE7BF}"/>
              </a:ext>
            </a:extLst>
          </p:cNvPr>
          <p:cNvSpPr/>
          <p:nvPr/>
        </p:nvSpPr>
        <p:spPr>
          <a:xfrm rot="1800000">
            <a:off x="-8752087"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Metrics ">
            <a:extLst>
              <a:ext uri="{FF2B5EF4-FFF2-40B4-BE49-F238E27FC236}">
                <a16:creationId xmlns:a16="http://schemas.microsoft.com/office/drawing/2014/main" id="{074D3124-7546-93D4-29B7-903CDEB9E3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90216" y="1481647"/>
            <a:ext cx="4516755" cy="4516755"/>
          </a:xfrm>
          <a:prstGeom prst="rect">
            <a:avLst/>
          </a:prstGeom>
          <a:noFill/>
          <a:ln>
            <a:noFill/>
          </a:ln>
        </p:spPr>
      </p:pic>
      <p:sp>
        <p:nvSpPr>
          <p:cNvPr id="14" name="TextBox 13">
            <a:extLst>
              <a:ext uri="{FF2B5EF4-FFF2-40B4-BE49-F238E27FC236}">
                <a16:creationId xmlns:a16="http://schemas.microsoft.com/office/drawing/2014/main" id="{B3BC5A3E-E25B-7495-808B-E4F8CC3F5F30}"/>
              </a:ext>
            </a:extLst>
          </p:cNvPr>
          <p:cNvSpPr txBox="1"/>
          <p:nvPr/>
        </p:nvSpPr>
        <p:spPr>
          <a:xfrm>
            <a:off x="13868758" y="2832083"/>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مؤشّرات الأداء الرئيسية (</a:t>
            </a:r>
            <a:r>
              <a:rPr lang="en-US"/>
              <a:t>KPIs</a:t>
            </a:r>
            <a:r>
              <a:rPr lang="ar-SA"/>
              <a:t>) هي مقاييس كمّية تستخدم لتقييم مدى نجاح المؤسّسة في تحقيق أهدافها الاستراتيجية. لوحات القيادة هي أدوات بصرية تعرض هذه المؤشّرات بطريقة سهلة الفهم وفي الوقت المناسب</a:t>
            </a:r>
            <a:endParaRPr lang="en-US" dirty="0"/>
          </a:p>
        </p:txBody>
      </p:sp>
      <p:sp>
        <p:nvSpPr>
          <p:cNvPr id="3" name="TextBox 2">
            <a:extLst>
              <a:ext uri="{FF2B5EF4-FFF2-40B4-BE49-F238E27FC236}">
                <a16:creationId xmlns:a16="http://schemas.microsoft.com/office/drawing/2014/main" id="{88635DF2-4DC1-9062-3151-0B24F9F387CD}"/>
              </a:ext>
            </a:extLst>
          </p:cNvPr>
          <p:cNvSpPr txBox="1"/>
          <p:nvPr/>
        </p:nvSpPr>
        <p:spPr>
          <a:xfrm>
            <a:off x="4851384" y="1021986"/>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خصائص مؤشّرات الأداء الذكية:</a:t>
            </a:r>
            <a:endParaRPr lang="en-US"/>
          </a:p>
        </p:txBody>
      </p:sp>
      <p:grpSp>
        <p:nvGrpSpPr>
          <p:cNvPr id="51" name="Group 50">
            <a:extLst>
              <a:ext uri="{FF2B5EF4-FFF2-40B4-BE49-F238E27FC236}">
                <a16:creationId xmlns:a16="http://schemas.microsoft.com/office/drawing/2014/main" id="{C3B4126B-0E7C-E349-7567-CF35E739C672}"/>
              </a:ext>
            </a:extLst>
          </p:cNvPr>
          <p:cNvGrpSpPr/>
          <p:nvPr/>
        </p:nvGrpSpPr>
        <p:grpSpPr>
          <a:xfrm>
            <a:off x="6151852" y="4806450"/>
            <a:ext cx="5089957" cy="1413604"/>
            <a:chOff x="6151852" y="4806450"/>
            <a:chExt cx="5089957" cy="1413604"/>
          </a:xfrm>
        </p:grpSpPr>
        <p:grpSp>
          <p:nvGrpSpPr>
            <p:cNvPr id="6" name="مجموعة 296">
              <a:extLst>
                <a:ext uri="{FF2B5EF4-FFF2-40B4-BE49-F238E27FC236}">
                  <a16:creationId xmlns:a16="http://schemas.microsoft.com/office/drawing/2014/main" id="{22ACDABA-29EA-D1DE-8056-3568CE84B671}"/>
                </a:ext>
              </a:extLst>
            </p:cNvPr>
            <p:cNvGrpSpPr/>
            <p:nvPr/>
          </p:nvGrpSpPr>
          <p:grpSpPr>
            <a:xfrm>
              <a:off x="6151852" y="4806450"/>
              <a:ext cx="5023784" cy="1189287"/>
              <a:chOff x="2984106" y="1507564"/>
              <a:chExt cx="3124348" cy="739775"/>
            </a:xfrm>
          </p:grpSpPr>
          <p:grpSp>
            <p:nvGrpSpPr>
              <p:cNvPr id="45" name="مجموعة 297">
                <a:extLst>
                  <a:ext uri="{FF2B5EF4-FFF2-40B4-BE49-F238E27FC236}">
                    <a16:creationId xmlns:a16="http://schemas.microsoft.com/office/drawing/2014/main" id="{DE5879BE-9DAA-ABDF-FD8E-7D9054F9D7F6}"/>
                  </a:ext>
                </a:extLst>
              </p:cNvPr>
              <p:cNvGrpSpPr/>
              <p:nvPr/>
            </p:nvGrpSpPr>
            <p:grpSpPr>
              <a:xfrm>
                <a:off x="2984106" y="1507564"/>
                <a:ext cx="3124348" cy="739775"/>
                <a:chOff x="2984106" y="1507564"/>
                <a:chExt cx="3124348" cy="739775"/>
              </a:xfrm>
            </p:grpSpPr>
            <p:sp>
              <p:nvSpPr>
                <p:cNvPr id="47" name="شكل بيضاوي 299">
                  <a:extLst>
                    <a:ext uri="{FF2B5EF4-FFF2-40B4-BE49-F238E27FC236}">
                      <a16:creationId xmlns:a16="http://schemas.microsoft.com/office/drawing/2014/main" id="{D6AAE029-0245-98F9-017F-8000B2E67BE0}"/>
                    </a:ext>
                  </a:extLst>
                </p:cNvPr>
                <p:cNvSpPr/>
                <p:nvPr/>
              </p:nvSpPr>
              <p:spPr>
                <a:xfrm>
                  <a:off x="5440106" y="1543277"/>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8" name="شكل حر: شكل 300">
                  <a:extLst>
                    <a:ext uri="{FF2B5EF4-FFF2-40B4-BE49-F238E27FC236}">
                      <a16:creationId xmlns:a16="http://schemas.microsoft.com/office/drawing/2014/main" id="{A0EC9963-4413-5B98-2D23-19A1822AADD1}"/>
                    </a:ext>
                  </a:extLst>
                </p:cNvPr>
                <p:cNvSpPr/>
                <p:nvPr/>
              </p:nvSpPr>
              <p:spPr>
                <a:xfrm>
                  <a:off x="2984106" y="1507564"/>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6" name="مربع نص 298">
                <a:extLst>
                  <a:ext uri="{FF2B5EF4-FFF2-40B4-BE49-F238E27FC236}">
                    <a16:creationId xmlns:a16="http://schemas.microsoft.com/office/drawing/2014/main" id="{E40ADD7A-AFA9-76E0-6E91-980D1BA63BF2}"/>
                  </a:ext>
                </a:extLst>
              </p:cNvPr>
              <p:cNvSpPr txBox="1"/>
              <p:nvPr/>
            </p:nvSpPr>
            <p:spPr>
              <a:xfrm>
                <a:off x="3072781" y="1722192"/>
                <a:ext cx="2255830" cy="409587"/>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6">
              <a:extLst>
                <a:ext uri="{FF2B5EF4-FFF2-40B4-BE49-F238E27FC236}">
                  <a16:creationId xmlns:a16="http://schemas.microsoft.com/office/drawing/2014/main" id="{87CD5AE3-9E7B-C97F-B77E-FA907E679CD7}"/>
                </a:ext>
              </a:extLst>
            </p:cNvPr>
            <p:cNvSpPr txBox="1"/>
            <p:nvPr/>
          </p:nvSpPr>
          <p:spPr>
            <a:xfrm>
              <a:off x="9998780" y="4853323"/>
              <a:ext cx="1243029" cy="1366731"/>
            </a:xfrm>
            <a:prstGeom prst="rect">
              <a:avLst/>
            </a:prstGeom>
            <a:noFill/>
          </p:spPr>
          <p:txBody>
            <a:bodyPr wrap="square" rtlCol="0">
              <a:no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05</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2" name="Group 51">
            <a:extLst>
              <a:ext uri="{FF2B5EF4-FFF2-40B4-BE49-F238E27FC236}">
                <a16:creationId xmlns:a16="http://schemas.microsoft.com/office/drawing/2014/main" id="{5B6E9A04-9537-DA79-A38B-5CFF41C06513}"/>
              </a:ext>
            </a:extLst>
          </p:cNvPr>
          <p:cNvGrpSpPr/>
          <p:nvPr/>
        </p:nvGrpSpPr>
        <p:grpSpPr>
          <a:xfrm>
            <a:off x="1008680" y="4806443"/>
            <a:ext cx="5091844" cy="1413833"/>
            <a:chOff x="1008680" y="4806443"/>
            <a:chExt cx="5091844" cy="1413833"/>
          </a:xfrm>
        </p:grpSpPr>
        <p:grpSp>
          <p:nvGrpSpPr>
            <p:cNvPr id="7" name="مجموعة 301">
              <a:extLst>
                <a:ext uri="{FF2B5EF4-FFF2-40B4-BE49-F238E27FC236}">
                  <a16:creationId xmlns:a16="http://schemas.microsoft.com/office/drawing/2014/main" id="{8992AD2F-25D6-6DCE-5719-7374FB589847}"/>
                </a:ext>
              </a:extLst>
            </p:cNvPr>
            <p:cNvGrpSpPr/>
            <p:nvPr/>
          </p:nvGrpSpPr>
          <p:grpSpPr>
            <a:xfrm>
              <a:off x="1008680" y="4806443"/>
              <a:ext cx="5023784" cy="1189285"/>
              <a:chOff x="33554" y="1507560"/>
              <a:chExt cx="3124348" cy="739775"/>
            </a:xfrm>
          </p:grpSpPr>
          <p:grpSp>
            <p:nvGrpSpPr>
              <p:cNvPr id="41" name="مجموعة 302">
                <a:extLst>
                  <a:ext uri="{FF2B5EF4-FFF2-40B4-BE49-F238E27FC236}">
                    <a16:creationId xmlns:a16="http://schemas.microsoft.com/office/drawing/2014/main" id="{91B48758-94D4-E1BD-7A70-0522248F6132}"/>
                  </a:ext>
                </a:extLst>
              </p:cNvPr>
              <p:cNvGrpSpPr/>
              <p:nvPr/>
            </p:nvGrpSpPr>
            <p:grpSpPr>
              <a:xfrm>
                <a:off x="33554" y="1507560"/>
                <a:ext cx="3124348" cy="739775"/>
                <a:chOff x="33554" y="1507560"/>
                <a:chExt cx="3124348" cy="739775"/>
              </a:xfrm>
            </p:grpSpPr>
            <p:sp>
              <p:nvSpPr>
                <p:cNvPr id="43" name="شكل بيضاوي 304">
                  <a:extLst>
                    <a:ext uri="{FF2B5EF4-FFF2-40B4-BE49-F238E27FC236}">
                      <a16:creationId xmlns:a16="http://schemas.microsoft.com/office/drawing/2014/main" id="{B805887B-84A1-562E-1C58-E9309C957659}"/>
                    </a:ext>
                  </a:extLst>
                </p:cNvPr>
                <p:cNvSpPr/>
                <p:nvPr/>
              </p:nvSpPr>
              <p:spPr>
                <a:xfrm>
                  <a:off x="2489554" y="154327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4" name="شكل حر: شكل 305">
                  <a:extLst>
                    <a:ext uri="{FF2B5EF4-FFF2-40B4-BE49-F238E27FC236}">
                      <a16:creationId xmlns:a16="http://schemas.microsoft.com/office/drawing/2014/main" id="{8E11B24B-E16F-1328-9ED5-2CBE01B9FF69}"/>
                    </a:ext>
                  </a:extLst>
                </p:cNvPr>
                <p:cNvSpPr/>
                <p:nvPr/>
              </p:nvSpPr>
              <p:spPr>
                <a:xfrm>
                  <a:off x="33554" y="150756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42" name="مربع نص 303">
                <a:extLst>
                  <a:ext uri="{FF2B5EF4-FFF2-40B4-BE49-F238E27FC236}">
                    <a16:creationId xmlns:a16="http://schemas.microsoft.com/office/drawing/2014/main" id="{049BAB1E-354B-4A8E-DBF7-2B740092240E}"/>
                  </a:ext>
                </a:extLst>
              </p:cNvPr>
              <p:cNvSpPr txBox="1"/>
              <p:nvPr/>
            </p:nvSpPr>
            <p:spPr>
              <a:xfrm>
                <a:off x="375638" y="1710208"/>
                <a:ext cx="1976347" cy="409588"/>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الاختصار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id="{AB826BDB-DDD5-7AAA-9882-303437BD50C7}"/>
                </a:ext>
              </a:extLst>
            </p:cNvPr>
            <p:cNvSpPr txBox="1"/>
            <p:nvPr/>
          </p:nvSpPr>
          <p:spPr>
            <a:xfrm>
              <a:off x="4857495" y="4853545"/>
              <a:ext cx="1243029" cy="1366731"/>
            </a:xfrm>
            <a:prstGeom prst="rect">
              <a:avLst/>
            </a:prstGeom>
            <a:noFill/>
          </p:spPr>
          <p:txBody>
            <a:bodyPr wrap="square" rtlCol="0">
              <a:no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06</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0" name="Group 49">
            <a:extLst>
              <a:ext uri="{FF2B5EF4-FFF2-40B4-BE49-F238E27FC236}">
                <a16:creationId xmlns:a16="http://schemas.microsoft.com/office/drawing/2014/main" id="{396D4901-9CBC-F36E-9052-D975162D4716}"/>
              </a:ext>
            </a:extLst>
          </p:cNvPr>
          <p:cNvGrpSpPr/>
          <p:nvPr/>
        </p:nvGrpSpPr>
        <p:grpSpPr>
          <a:xfrm>
            <a:off x="6151852" y="3492775"/>
            <a:ext cx="5089957" cy="1410545"/>
            <a:chOff x="6151852" y="3492775"/>
            <a:chExt cx="5089957" cy="1410545"/>
          </a:xfrm>
        </p:grpSpPr>
        <p:grpSp>
          <p:nvGrpSpPr>
            <p:cNvPr id="16" name="مجموعة 296">
              <a:extLst>
                <a:ext uri="{FF2B5EF4-FFF2-40B4-BE49-F238E27FC236}">
                  <a16:creationId xmlns:a16="http://schemas.microsoft.com/office/drawing/2014/main" id="{042B29CE-3618-72CD-79EE-6BE4BFCCE624}"/>
                </a:ext>
              </a:extLst>
            </p:cNvPr>
            <p:cNvGrpSpPr/>
            <p:nvPr/>
          </p:nvGrpSpPr>
          <p:grpSpPr>
            <a:xfrm>
              <a:off x="6151852" y="3492775"/>
              <a:ext cx="5023784" cy="1189287"/>
              <a:chOff x="2984106" y="753783"/>
              <a:chExt cx="3124348" cy="739775"/>
            </a:xfrm>
          </p:grpSpPr>
          <p:grpSp>
            <p:nvGrpSpPr>
              <p:cNvPr id="37" name="مجموعة 297">
                <a:extLst>
                  <a:ext uri="{FF2B5EF4-FFF2-40B4-BE49-F238E27FC236}">
                    <a16:creationId xmlns:a16="http://schemas.microsoft.com/office/drawing/2014/main" id="{59C20299-96DA-9042-4C50-0019CFCBC893}"/>
                  </a:ext>
                </a:extLst>
              </p:cNvPr>
              <p:cNvGrpSpPr/>
              <p:nvPr/>
            </p:nvGrpSpPr>
            <p:grpSpPr>
              <a:xfrm>
                <a:off x="2984106" y="753783"/>
                <a:ext cx="3124348" cy="739775"/>
                <a:chOff x="2984106" y="753783"/>
                <a:chExt cx="3124348" cy="739775"/>
              </a:xfrm>
            </p:grpSpPr>
            <p:sp>
              <p:nvSpPr>
                <p:cNvPr id="39" name="شكل بيضاوي 299">
                  <a:extLst>
                    <a:ext uri="{FF2B5EF4-FFF2-40B4-BE49-F238E27FC236}">
                      <a16:creationId xmlns:a16="http://schemas.microsoft.com/office/drawing/2014/main" id="{55371903-C9AC-DC05-4C73-35AA4DA10702}"/>
                    </a:ext>
                  </a:extLst>
                </p:cNvPr>
                <p:cNvSpPr/>
                <p:nvPr/>
              </p:nvSpPr>
              <p:spPr>
                <a:xfrm>
                  <a:off x="5440106" y="78949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300">
                  <a:extLst>
                    <a:ext uri="{FF2B5EF4-FFF2-40B4-BE49-F238E27FC236}">
                      <a16:creationId xmlns:a16="http://schemas.microsoft.com/office/drawing/2014/main" id="{90D59B60-7BD5-A93E-4353-60015F26F7A7}"/>
                    </a:ext>
                  </a:extLst>
                </p:cNvPr>
                <p:cNvSpPr/>
                <p:nvPr/>
              </p:nvSpPr>
              <p:spPr>
                <a:xfrm>
                  <a:off x="2984106" y="75378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98">
                <a:extLst>
                  <a:ext uri="{FF2B5EF4-FFF2-40B4-BE49-F238E27FC236}">
                    <a16:creationId xmlns:a16="http://schemas.microsoft.com/office/drawing/2014/main" id="{7C912996-5401-4150-F734-C287747ABBC2}"/>
                  </a:ext>
                </a:extLst>
              </p:cNvPr>
              <p:cNvSpPr txBox="1"/>
              <p:nvPr/>
            </p:nvSpPr>
            <p:spPr>
              <a:xfrm>
                <a:off x="3072781" y="968622"/>
                <a:ext cx="2255830" cy="409587"/>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الاستباقية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B001A4AD-00AB-CAD8-960E-6754CE62A069}"/>
                </a:ext>
              </a:extLst>
            </p:cNvPr>
            <p:cNvSpPr txBox="1"/>
            <p:nvPr/>
          </p:nvSpPr>
          <p:spPr>
            <a:xfrm>
              <a:off x="9998780" y="3536589"/>
              <a:ext cx="1243029" cy="1366731"/>
            </a:xfrm>
            <a:prstGeom prst="rect">
              <a:avLst/>
            </a:prstGeom>
            <a:noFill/>
          </p:spPr>
          <p:txBody>
            <a:bodyPr wrap="square" rtlCol="0">
              <a:no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03</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E9C7EA58-1F80-D355-7FAB-89E6EBFA0EBB}"/>
              </a:ext>
            </a:extLst>
          </p:cNvPr>
          <p:cNvGrpSpPr/>
          <p:nvPr/>
        </p:nvGrpSpPr>
        <p:grpSpPr>
          <a:xfrm>
            <a:off x="6151380" y="2179103"/>
            <a:ext cx="5090429" cy="1407409"/>
            <a:chOff x="6151380" y="2179103"/>
            <a:chExt cx="5090429" cy="1407409"/>
          </a:xfrm>
        </p:grpSpPr>
        <p:grpSp>
          <p:nvGrpSpPr>
            <p:cNvPr id="21" name="مجموعة 286">
              <a:extLst>
                <a:ext uri="{FF2B5EF4-FFF2-40B4-BE49-F238E27FC236}">
                  <a16:creationId xmlns:a16="http://schemas.microsoft.com/office/drawing/2014/main" id="{6FE05708-BA0B-B4C7-BCB5-B1DD99BB4CC7}"/>
                </a:ext>
              </a:extLst>
            </p:cNvPr>
            <p:cNvGrpSpPr/>
            <p:nvPr/>
          </p:nvGrpSpPr>
          <p:grpSpPr>
            <a:xfrm>
              <a:off x="6151380" y="2179103"/>
              <a:ext cx="5024257" cy="1189285"/>
              <a:chOff x="2983812" y="3"/>
              <a:chExt cx="3124642" cy="739775"/>
            </a:xfrm>
          </p:grpSpPr>
          <p:grpSp>
            <p:nvGrpSpPr>
              <p:cNvPr id="29" name="مجموعة 287">
                <a:extLst>
                  <a:ext uri="{FF2B5EF4-FFF2-40B4-BE49-F238E27FC236}">
                    <a16:creationId xmlns:a16="http://schemas.microsoft.com/office/drawing/2014/main" id="{D05234E7-52B6-26C0-BCE7-54B926DB7511}"/>
                  </a:ext>
                </a:extLst>
              </p:cNvPr>
              <p:cNvGrpSpPr/>
              <p:nvPr/>
            </p:nvGrpSpPr>
            <p:grpSpPr>
              <a:xfrm>
                <a:off x="2984106" y="3"/>
                <a:ext cx="3124348" cy="739775"/>
                <a:chOff x="2984106" y="3"/>
                <a:chExt cx="3124348" cy="739775"/>
              </a:xfrm>
            </p:grpSpPr>
            <p:sp>
              <p:nvSpPr>
                <p:cNvPr id="31" name="شكل بيضاوي 289">
                  <a:extLst>
                    <a:ext uri="{FF2B5EF4-FFF2-40B4-BE49-F238E27FC236}">
                      <a16:creationId xmlns:a16="http://schemas.microsoft.com/office/drawing/2014/main" id="{AA6EF4B3-6D5E-8BEB-F15D-E1794A06512D}"/>
                    </a:ext>
                  </a:extLst>
                </p:cNvPr>
                <p:cNvSpPr/>
                <p:nvPr/>
              </p:nvSpPr>
              <p:spPr>
                <a:xfrm>
                  <a:off x="5440106" y="35716"/>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حر: شكل 290">
                  <a:extLst>
                    <a:ext uri="{FF2B5EF4-FFF2-40B4-BE49-F238E27FC236}">
                      <a16:creationId xmlns:a16="http://schemas.microsoft.com/office/drawing/2014/main" id="{E765F2C0-DA8A-533D-5140-106B62EE3549}"/>
                    </a:ext>
                  </a:extLst>
                </p:cNvPr>
                <p:cNvSpPr/>
                <p:nvPr/>
              </p:nvSpPr>
              <p:spPr>
                <a:xfrm>
                  <a:off x="2984106" y="3"/>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0" name="مربع نص 288">
                <a:extLst>
                  <a:ext uri="{FF2B5EF4-FFF2-40B4-BE49-F238E27FC236}">
                    <a16:creationId xmlns:a16="http://schemas.microsoft.com/office/drawing/2014/main" id="{9A1C38B5-FA8A-53F4-245F-8756A547DB06}"/>
                  </a:ext>
                </a:extLst>
              </p:cNvPr>
              <p:cNvSpPr txBox="1"/>
              <p:nvPr/>
            </p:nvSpPr>
            <p:spPr>
              <a:xfrm>
                <a:off x="2983812" y="207499"/>
                <a:ext cx="2318473" cy="409588"/>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الارتباط بالاستراتيجية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3" name="TextBox 6">
              <a:extLst>
                <a:ext uri="{FF2B5EF4-FFF2-40B4-BE49-F238E27FC236}">
                  <a16:creationId xmlns:a16="http://schemas.microsoft.com/office/drawing/2014/main" id="{00FE66D7-32CD-C3C6-70FA-4116AA01F005}"/>
                </a:ext>
              </a:extLst>
            </p:cNvPr>
            <p:cNvSpPr txBox="1"/>
            <p:nvPr/>
          </p:nvSpPr>
          <p:spPr>
            <a:xfrm>
              <a:off x="9998780" y="2219781"/>
              <a:ext cx="1243029" cy="1366731"/>
            </a:xfrm>
            <a:prstGeom prst="rect">
              <a:avLst/>
            </a:prstGeom>
            <a:noFill/>
          </p:spPr>
          <p:txBody>
            <a:bodyPr wrap="square" rtlCol="0">
              <a:noAutofit/>
            </a:bodyPr>
            <a:lstStyle/>
            <a:p>
              <a:pPr algn="ctr" rtl="1">
                <a:lnSpc>
                  <a:spcPct val="115000"/>
                </a:lnSpc>
              </a:pPr>
              <a:r>
                <a:rPr lang="en-GB" sz="6000" b="1" kern="1200" dirty="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01</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4" name="Group 53">
            <a:extLst>
              <a:ext uri="{FF2B5EF4-FFF2-40B4-BE49-F238E27FC236}">
                <a16:creationId xmlns:a16="http://schemas.microsoft.com/office/drawing/2014/main" id="{81C2FF25-374F-5AAA-510C-2456172D423A}"/>
              </a:ext>
            </a:extLst>
          </p:cNvPr>
          <p:cNvGrpSpPr/>
          <p:nvPr/>
        </p:nvGrpSpPr>
        <p:grpSpPr>
          <a:xfrm>
            <a:off x="950191" y="2179098"/>
            <a:ext cx="5150333" cy="1407416"/>
            <a:chOff x="950191" y="2179098"/>
            <a:chExt cx="5150333" cy="1407416"/>
          </a:xfrm>
        </p:grpSpPr>
        <p:grpSp>
          <p:nvGrpSpPr>
            <p:cNvPr id="22" name="مجموعة 291">
              <a:extLst>
                <a:ext uri="{FF2B5EF4-FFF2-40B4-BE49-F238E27FC236}">
                  <a16:creationId xmlns:a16="http://schemas.microsoft.com/office/drawing/2014/main" id="{CB6BE1F4-45E8-B361-1986-584F8F7CE795}"/>
                </a:ext>
              </a:extLst>
            </p:cNvPr>
            <p:cNvGrpSpPr/>
            <p:nvPr/>
          </p:nvGrpSpPr>
          <p:grpSpPr>
            <a:xfrm>
              <a:off x="950191" y="2179098"/>
              <a:ext cx="5082273" cy="1189285"/>
              <a:chOff x="0" y="0"/>
              <a:chExt cx="3160723" cy="739775"/>
            </a:xfrm>
          </p:grpSpPr>
          <p:grpSp>
            <p:nvGrpSpPr>
              <p:cNvPr id="25" name="مجموعة 292">
                <a:extLst>
                  <a:ext uri="{FF2B5EF4-FFF2-40B4-BE49-F238E27FC236}">
                    <a16:creationId xmlns:a16="http://schemas.microsoft.com/office/drawing/2014/main" id="{BF93CA2C-2F07-B3FB-DEFC-918B1EF3F65F}"/>
                  </a:ext>
                </a:extLst>
              </p:cNvPr>
              <p:cNvGrpSpPr/>
              <p:nvPr/>
            </p:nvGrpSpPr>
            <p:grpSpPr>
              <a:xfrm>
                <a:off x="36375" y="0"/>
                <a:ext cx="3124348" cy="739775"/>
                <a:chOff x="36375" y="0"/>
                <a:chExt cx="3124348" cy="739775"/>
              </a:xfrm>
            </p:grpSpPr>
            <p:sp>
              <p:nvSpPr>
                <p:cNvPr id="27" name="شكل بيضاوي 294">
                  <a:extLst>
                    <a:ext uri="{FF2B5EF4-FFF2-40B4-BE49-F238E27FC236}">
                      <a16:creationId xmlns:a16="http://schemas.microsoft.com/office/drawing/2014/main" id="{4296F75B-2EBF-24C2-179D-6ABB6F1A0491}"/>
                    </a:ext>
                  </a:extLst>
                </p:cNvPr>
                <p:cNvSpPr/>
                <p:nvPr/>
              </p:nvSpPr>
              <p:spPr>
                <a:xfrm>
                  <a:off x="2492375" y="3571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8" name="شكل حر: شكل 295">
                  <a:extLst>
                    <a:ext uri="{FF2B5EF4-FFF2-40B4-BE49-F238E27FC236}">
                      <a16:creationId xmlns:a16="http://schemas.microsoft.com/office/drawing/2014/main" id="{293EE304-90B9-D772-049F-ABF8785A5155}"/>
                    </a:ext>
                  </a:extLst>
                </p:cNvPr>
                <p:cNvSpPr/>
                <p:nvPr/>
              </p:nvSpPr>
              <p:spPr>
                <a:xfrm>
                  <a:off x="36375" y="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6" name="مربع نص 293">
                <a:extLst>
                  <a:ext uri="{FF2B5EF4-FFF2-40B4-BE49-F238E27FC236}">
                    <a16:creationId xmlns:a16="http://schemas.microsoft.com/office/drawing/2014/main" id="{E4B65B58-F68A-E68A-1591-BC64A8670812}"/>
                  </a:ext>
                </a:extLst>
              </p:cNvPr>
              <p:cNvSpPr txBox="1"/>
              <p:nvPr/>
            </p:nvSpPr>
            <p:spPr>
              <a:xfrm>
                <a:off x="0" y="207495"/>
                <a:ext cx="2368725" cy="409588"/>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القابلية للقياس</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4" name="TextBox 6">
              <a:extLst>
                <a:ext uri="{FF2B5EF4-FFF2-40B4-BE49-F238E27FC236}">
                  <a16:creationId xmlns:a16="http://schemas.microsoft.com/office/drawing/2014/main" id="{8B819DDB-AA43-5F1D-1E30-92EEEE017345}"/>
                </a:ext>
              </a:extLst>
            </p:cNvPr>
            <p:cNvSpPr txBox="1"/>
            <p:nvPr/>
          </p:nvSpPr>
          <p:spPr>
            <a:xfrm>
              <a:off x="4857495" y="2219783"/>
              <a:ext cx="1243029" cy="1366731"/>
            </a:xfrm>
            <a:prstGeom prst="rect">
              <a:avLst/>
            </a:prstGeom>
            <a:noFill/>
          </p:spPr>
          <p:txBody>
            <a:bodyPr wrap="square" rtlCol="0">
              <a:noAutofit/>
            </a:bodyPr>
            <a:lstStyle/>
            <a:p>
              <a:pPr algn="ctr" rtl="1">
                <a:lnSpc>
                  <a:spcPct val="115000"/>
                </a:lnSpc>
              </a:pPr>
              <a:r>
                <a:rPr lang="en-GB" sz="6000" b="1" kern="1200" dirty="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02</a:t>
              </a:r>
              <a:endParaRPr lang="en-US" sz="6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BDFE30B0-C9B9-9C33-E86C-F0D22D631B2A}"/>
              </a:ext>
            </a:extLst>
          </p:cNvPr>
          <p:cNvGrpSpPr/>
          <p:nvPr/>
        </p:nvGrpSpPr>
        <p:grpSpPr>
          <a:xfrm>
            <a:off x="1008680" y="3492770"/>
            <a:ext cx="5091844" cy="1410550"/>
            <a:chOff x="1008680" y="3492770"/>
            <a:chExt cx="5091844" cy="1410550"/>
          </a:xfrm>
        </p:grpSpPr>
        <p:grpSp>
          <p:nvGrpSpPr>
            <p:cNvPr id="17" name="مجموعة 301">
              <a:extLst>
                <a:ext uri="{FF2B5EF4-FFF2-40B4-BE49-F238E27FC236}">
                  <a16:creationId xmlns:a16="http://schemas.microsoft.com/office/drawing/2014/main" id="{26EB7C02-EF25-17A8-1A8A-9285223DFDB3}"/>
                </a:ext>
              </a:extLst>
            </p:cNvPr>
            <p:cNvGrpSpPr/>
            <p:nvPr/>
          </p:nvGrpSpPr>
          <p:grpSpPr>
            <a:xfrm>
              <a:off x="1008680" y="3492770"/>
              <a:ext cx="5023784" cy="1189285"/>
              <a:chOff x="33554" y="753780"/>
              <a:chExt cx="3124348" cy="739775"/>
            </a:xfrm>
          </p:grpSpPr>
          <p:grpSp>
            <p:nvGrpSpPr>
              <p:cNvPr id="33" name="مجموعة 302">
                <a:extLst>
                  <a:ext uri="{FF2B5EF4-FFF2-40B4-BE49-F238E27FC236}">
                    <a16:creationId xmlns:a16="http://schemas.microsoft.com/office/drawing/2014/main" id="{983915C4-9FB6-3DD8-B1D1-78284A283552}"/>
                  </a:ext>
                </a:extLst>
              </p:cNvPr>
              <p:cNvGrpSpPr/>
              <p:nvPr/>
            </p:nvGrpSpPr>
            <p:grpSpPr>
              <a:xfrm>
                <a:off x="33554" y="753780"/>
                <a:ext cx="3124348" cy="739775"/>
                <a:chOff x="33554" y="753780"/>
                <a:chExt cx="3124348" cy="739775"/>
              </a:xfrm>
            </p:grpSpPr>
            <p:sp>
              <p:nvSpPr>
                <p:cNvPr id="35" name="شكل بيضاوي 304">
                  <a:extLst>
                    <a:ext uri="{FF2B5EF4-FFF2-40B4-BE49-F238E27FC236}">
                      <a16:creationId xmlns:a16="http://schemas.microsoft.com/office/drawing/2014/main" id="{CB22C4F7-316C-5A38-923E-06C7FB34DB43}"/>
                    </a:ext>
                  </a:extLst>
                </p:cNvPr>
                <p:cNvSpPr/>
                <p:nvPr/>
              </p:nvSpPr>
              <p:spPr>
                <a:xfrm>
                  <a:off x="2489554" y="789493"/>
                  <a:ext cx="668348" cy="668348"/>
                </a:xfrm>
                <a:prstGeom prst="ellipse">
                  <a:avLst/>
                </a:prstGeom>
                <a:noFill/>
                <a:ln w="190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حر: شكل 305">
                  <a:extLst>
                    <a:ext uri="{FF2B5EF4-FFF2-40B4-BE49-F238E27FC236}">
                      <a16:creationId xmlns:a16="http://schemas.microsoft.com/office/drawing/2014/main" id="{0716AB56-54F0-0D89-3124-413078E6D525}"/>
                    </a:ext>
                  </a:extLst>
                </p:cNvPr>
                <p:cNvSpPr/>
                <p:nvPr/>
              </p:nvSpPr>
              <p:spPr>
                <a:xfrm>
                  <a:off x="33554" y="753780"/>
                  <a:ext cx="2668043" cy="739775"/>
                </a:xfrm>
                <a:custGeom>
                  <a:avLst/>
                  <a:gdLst>
                    <a:gd name="connsiteX0" fmla="*/ 123298 w 2668043"/>
                    <a:gd name="connsiteY0" fmla="*/ 0 h 739775"/>
                    <a:gd name="connsiteX1" fmla="*/ 459528 w 2668043"/>
                    <a:gd name="connsiteY1" fmla="*/ 0 h 739775"/>
                    <a:gd name="connsiteX2" fmla="*/ 808650 w 2668043"/>
                    <a:gd name="connsiteY2" fmla="*/ 0 h 739775"/>
                    <a:gd name="connsiteX3" fmla="*/ 1148821 w 2668043"/>
                    <a:gd name="connsiteY3" fmla="*/ 0 h 739775"/>
                    <a:gd name="connsiteX4" fmla="*/ 2633872 w 2668043"/>
                    <a:gd name="connsiteY4" fmla="*/ 0 h 739775"/>
                    <a:gd name="connsiteX5" fmla="*/ 2668041 w 2668043"/>
                    <a:gd name="connsiteY5" fmla="*/ 6898 h 739775"/>
                    <a:gd name="connsiteX6" fmla="*/ 2611273 w 2668043"/>
                    <a:gd name="connsiteY6" fmla="*/ 24520 h 739775"/>
                    <a:gd name="connsiteX7" fmla="*/ 2382348 w 2668043"/>
                    <a:gd name="connsiteY7" fmla="*/ 369887 h 739775"/>
                    <a:gd name="connsiteX8" fmla="*/ 2611273 w 2668043"/>
                    <a:gd name="connsiteY8" fmla="*/ 715254 h 739775"/>
                    <a:gd name="connsiteX9" fmla="*/ 2668043 w 2668043"/>
                    <a:gd name="connsiteY9" fmla="*/ 732877 h 739775"/>
                    <a:gd name="connsiteX10" fmla="*/ 2633872 w 2668043"/>
                    <a:gd name="connsiteY10" fmla="*/ 739775 h 739775"/>
                    <a:gd name="connsiteX11" fmla="*/ 1148821 w 2668043"/>
                    <a:gd name="connsiteY11" fmla="*/ 739775 h 739775"/>
                    <a:gd name="connsiteX12" fmla="*/ 459528 w 2668043"/>
                    <a:gd name="connsiteY12" fmla="*/ 739775 h 739775"/>
                    <a:gd name="connsiteX13" fmla="*/ 123298 w 2668043"/>
                    <a:gd name="connsiteY13" fmla="*/ 739775 h 739775"/>
                    <a:gd name="connsiteX14" fmla="*/ 0 w 2668043"/>
                    <a:gd name="connsiteY14" fmla="*/ 616477 h 739775"/>
                    <a:gd name="connsiteX15" fmla="*/ 0 w 2668043"/>
                    <a:gd name="connsiteY15" fmla="*/ 308240 h 739775"/>
                    <a:gd name="connsiteX16" fmla="*/ 0 w 2668043"/>
                    <a:gd name="connsiteY16" fmla="*/ 123298 h 739775"/>
                    <a:gd name="connsiteX17" fmla="*/ 123298 w 2668043"/>
                    <a:gd name="connsiteY17" fmla="*/ 0 h 73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68043" h="739775">
                      <a:moveTo>
                        <a:pt x="123298" y="0"/>
                      </a:moveTo>
                      <a:lnTo>
                        <a:pt x="459528" y="0"/>
                      </a:lnTo>
                      <a:lnTo>
                        <a:pt x="808650" y="0"/>
                      </a:lnTo>
                      <a:lnTo>
                        <a:pt x="1148821" y="0"/>
                      </a:lnTo>
                      <a:lnTo>
                        <a:pt x="2633872" y="0"/>
                      </a:lnTo>
                      <a:lnTo>
                        <a:pt x="2668041" y="6898"/>
                      </a:lnTo>
                      <a:lnTo>
                        <a:pt x="2611273" y="24520"/>
                      </a:lnTo>
                      <a:cubicBezTo>
                        <a:pt x="2476744" y="81422"/>
                        <a:pt x="2382348" y="214631"/>
                        <a:pt x="2382348" y="369887"/>
                      </a:cubicBezTo>
                      <a:cubicBezTo>
                        <a:pt x="2382348" y="525143"/>
                        <a:pt x="2476744" y="658353"/>
                        <a:pt x="2611273" y="715254"/>
                      </a:cubicBezTo>
                      <a:lnTo>
                        <a:pt x="2668043" y="732877"/>
                      </a:lnTo>
                      <a:lnTo>
                        <a:pt x="2633872" y="739775"/>
                      </a:lnTo>
                      <a:lnTo>
                        <a:pt x="1148821" y="739775"/>
                      </a:lnTo>
                      <a:lnTo>
                        <a:pt x="459528" y="739775"/>
                      </a:lnTo>
                      <a:lnTo>
                        <a:pt x="123298" y="739775"/>
                      </a:lnTo>
                      <a:cubicBezTo>
                        <a:pt x="55202" y="739775"/>
                        <a:pt x="0" y="684573"/>
                        <a:pt x="0" y="616477"/>
                      </a:cubicBezTo>
                      <a:lnTo>
                        <a:pt x="0" y="308240"/>
                      </a:lnTo>
                      <a:lnTo>
                        <a:pt x="0" y="123298"/>
                      </a:lnTo>
                      <a:cubicBezTo>
                        <a:pt x="0" y="55202"/>
                        <a:pt x="55202" y="0"/>
                        <a:pt x="123298" y="0"/>
                      </a:cubicBez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4" name="مربع نص 303">
                <a:extLst>
                  <a:ext uri="{FF2B5EF4-FFF2-40B4-BE49-F238E27FC236}">
                    <a16:creationId xmlns:a16="http://schemas.microsoft.com/office/drawing/2014/main" id="{CC033F87-59C7-EACA-3DC5-25D56C19BEA8}"/>
                  </a:ext>
                </a:extLst>
              </p:cNvPr>
              <p:cNvSpPr txBox="1"/>
              <p:nvPr/>
            </p:nvSpPr>
            <p:spPr>
              <a:xfrm>
                <a:off x="375638" y="956639"/>
                <a:ext cx="1976347" cy="409588"/>
              </a:xfrm>
              <a:prstGeom prst="rect">
                <a:avLst/>
              </a:prstGeom>
              <a:noFill/>
            </p:spPr>
            <p:txBody>
              <a:bodyPr wrap="square" rtlCol="1">
                <a:noAutofit/>
              </a:bodyPr>
              <a:lstStyle/>
              <a:p>
                <a:pPr algn="just"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القابلية للتنفيذ</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6">
              <a:extLst>
                <a:ext uri="{FF2B5EF4-FFF2-40B4-BE49-F238E27FC236}">
                  <a16:creationId xmlns:a16="http://schemas.microsoft.com/office/drawing/2014/main" id="{26584122-601A-AE99-AC8C-02D40E468EBB}"/>
                </a:ext>
              </a:extLst>
            </p:cNvPr>
            <p:cNvSpPr txBox="1"/>
            <p:nvPr/>
          </p:nvSpPr>
          <p:spPr>
            <a:xfrm>
              <a:off x="4857495" y="3536589"/>
              <a:ext cx="1243029" cy="1366731"/>
            </a:xfrm>
            <a:prstGeom prst="rect">
              <a:avLst/>
            </a:prstGeom>
            <a:noFill/>
          </p:spPr>
          <p:txBody>
            <a:bodyPr wrap="square" rtlCol="0">
              <a:noAutofit/>
            </a:bodyPr>
            <a:lstStyle/>
            <a:p>
              <a:pPr algn="ctr" rtl="1">
                <a:lnSpc>
                  <a:spcPct val="115000"/>
                </a:lnSpc>
              </a:pPr>
              <a:r>
                <a:rPr lang="en-GB" sz="6000" b="1" kern="1200">
                  <a:solidFill>
                    <a:srgbClr val="168489"/>
                  </a:solidFill>
                  <a:effectLst/>
                  <a:latin typeface="SST Arabic Medium" panose="020B0604030504020204" pitchFamily="34" charset="-78"/>
                  <a:ea typeface="Calibri" panose="020F0502020204030204" pitchFamily="34" charset="0"/>
                  <a:cs typeface="Sakkal Majalla" panose="02000000000000000000" pitchFamily="2" charset="-78"/>
                </a:rPr>
                <a:t>04</a:t>
              </a:r>
              <a:endParaRPr lang="en-US" sz="6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5" name="Group 54">
            <a:extLst>
              <a:ext uri="{FF2B5EF4-FFF2-40B4-BE49-F238E27FC236}">
                <a16:creationId xmlns:a16="http://schemas.microsoft.com/office/drawing/2014/main" id="{9722CDB2-0DA3-43FF-67C8-062B89C55D12}"/>
              </a:ext>
            </a:extLst>
          </p:cNvPr>
          <p:cNvGrpSpPr/>
          <p:nvPr/>
        </p:nvGrpSpPr>
        <p:grpSpPr>
          <a:xfrm>
            <a:off x="12872704" y="2318283"/>
            <a:ext cx="2832290" cy="3518709"/>
            <a:chOff x="9045021" y="2318283"/>
            <a:chExt cx="2832290" cy="3518709"/>
          </a:xfrm>
        </p:grpSpPr>
        <p:grpSp>
          <p:nvGrpSpPr>
            <p:cNvPr id="56" name="Group 55">
              <a:extLst>
                <a:ext uri="{FF2B5EF4-FFF2-40B4-BE49-F238E27FC236}">
                  <a16:creationId xmlns:a16="http://schemas.microsoft.com/office/drawing/2014/main" id="{EE9F6BB4-9DC7-49C8-493C-FF4C1EF1F036}"/>
                </a:ext>
              </a:extLst>
            </p:cNvPr>
            <p:cNvGrpSpPr/>
            <p:nvPr/>
          </p:nvGrpSpPr>
          <p:grpSpPr>
            <a:xfrm>
              <a:off x="9045021" y="2318283"/>
              <a:ext cx="2832290" cy="3518709"/>
              <a:chOff x="4157657" y="0"/>
              <a:chExt cx="1348950" cy="1675810"/>
            </a:xfrm>
          </p:grpSpPr>
          <p:sp>
            <p:nvSpPr>
              <p:cNvPr id="58" name="Freeform: Shape 57">
                <a:extLst>
                  <a:ext uri="{FF2B5EF4-FFF2-40B4-BE49-F238E27FC236}">
                    <a16:creationId xmlns:a16="http://schemas.microsoft.com/office/drawing/2014/main" id="{69C060AC-580A-07C0-48B2-FBD299504065}"/>
                  </a:ext>
                </a:extLst>
              </p:cNvPr>
              <p:cNvSpPr/>
              <p:nvPr/>
            </p:nvSpPr>
            <p:spPr>
              <a:xfrm rot="16200000" flipV="1">
                <a:off x="415765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59" name="مربع نص 28">
                <a:extLst>
                  <a:ext uri="{FF2B5EF4-FFF2-40B4-BE49-F238E27FC236}">
                    <a16:creationId xmlns:a16="http://schemas.microsoft.com/office/drawing/2014/main" id="{C46C00A5-A65E-0415-0E70-479F1812F2FC}"/>
                  </a:ext>
                </a:extLst>
              </p:cNvPr>
              <p:cNvSpPr txBox="1"/>
              <p:nvPr/>
            </p:nvSpPr>
            <p:spPr>
              <a:xfrm>
                <a:off x="4250461" y="1345467"/>
                <a:ext cx="1256146" cy="330343"/>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المنظور المالي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0" name="مربع نص 28">
                <a:extLst>
                  <a:ext uri="{FF2B5EF4-FFF2-40B4-BE49-F238E27FC236}">
                    <a16:creationId xmlns:a16="http://schemas.microsoft.com/office/drawing/2014/main" id="{1658DCA0-FF3F-1712-8227-0AC0996B1D87}"/>
                  </a:ext>
                </a:extLst>
              </p:cNvPr>
              <p:cNvSpPr txBox="1"/>
              <p:nvPr/>
            </p:nvSpPr>
            <p:spPr>
              <a:xfrm>
                <a:off x="4235572" y="0"/>
                <a:ext cx="246380"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7" name="Graphic 51" descr="Coins with solid fill">
              <a:extLst>
                <a:ext uri="{FF2B5EF4-FFF2-40B4-BE49-F238E27FC236}">
                  <a16:creationId xmlns:a16="http://schemas.microsoft.com/office/drawing/2014/main" id="{EE0DB407-C49E-9D93-C63C-45B7D8A86C3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92819" y="3344735"/>
              <a:ext cx="1134132" cy="1134198"/>
            </a:xfrm>
            <a:prstGeom prst="rect">
              <a:avLst/>
            </a:prstGeom>
          </p:spPr>
        </p:pic>
      </p:grpSp>
    </p:spTree>
    <p:extLst>
      <p:ext uri="{BB962C8B-B14F-4D97-AF65-F5344CB8AC3E}">
        <p14:creationId xmlns:p14="http://schemas.microsoft.com/office/powerpoint/2010/main" val="25271786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ppt_x"/>
                                          </p:val>
                                        </p:tav>
                                        <p:tav tm="100000">
                                          <p:val>
                                            <p:strVal val="#ppt_x"/>
                                          </p:val>
                                        </p:tav>
                                      </p:tavLst>
                                    </p:anim>
                                    <p:anim calcmode="lin" valueType="num">
                                      <p:cBhvr additive="base">
                                        <p:cTn id="1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ppt_x"/>
                                          </p:val>
                                        </p:tav>
                                        <p:tav tm="100000">
                                          <p:val>
                                            <p:strVal val="#ppt_x"/>
                                          </p:val>
                                        </p:tav>
                                      </p:tavLst>
                                    </p:anim>
                                    <p:anim calcmode="lin" valueType="num">
                                      <p:cBhvr additive="base">
                                        <p:cTn id="3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4F083-D9D7-ED2F-0AF7-D42F1D77587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FD0DD96-3B95-406D-7CA8-B741D0BD3682}"/>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9F49F6A-88E1-C297-EC77-130B55175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C020693-B745-7582-5697-C35472E648CE}"/>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إطار عمل بطاقة الأداء المتوازن (</a:t>
            </a:r>
            <a:r>
              <a:rPr lang="en-US"/>
              <a:t>Balanced Scorecard</a:t>
            </a:r>
            <a:r>
              <a:rPr lang="ar-SA"/>
              <a:t>):</a:t>
            </a:r>
            <a:endParaRPr lang="en-US"/>
          </a:p>
        </p:txBody>
      </p:sp>
      <p:grpSp>
        <p:nvGrpSpPr>
          <p:cNvPr id="73" name="Group 72">
            <a:extLst>
              <a:ext uri="{FF2B5EF4-FFF2-40B4-BE49-F238E27FC236}">
                <a16:creationId xmlns:a16="http://schemas.microsoft.com/office/drawing/2014/main" id="{37B5CBA2-3C21-B575-669B-9EC1F0B49913}"/>
              </a:ext>
            </a:extLst>
          </p:cNvPr>
          <p:cNvGrpSpPr/>
          <p:nvPr/>
        </p:nvGrpSpPr>
        <p:grpSpPr>
          <a:xfrm>
            <a:off x="8468668" y="2318283"/>
            <a:ext cx="2832290" cy="3518709"/>
            <a:chOff x="9045021" y="2318283"/>
            <a:chExt cx="2832290" cy="3518709"/>
          </a:xfrm>
        </p:grpSpPr>
        <p:grpSp>
          <p:nvGrpSpPr>
            <p:cNvPr id="59" name="Group 58">
              <a:extLst>
                <a:ext uri="{FF2B5EF4-FFF2-40B4-BE49-F238E27FC236}">
                  <a16:creationId xmlns:a16="http://schemas.microsoft.com/office/drawing/2014/main" id="{DD2BEA64-82D5-507E-6BA8-539BB6E56033}"/>
                </a:ext>
              </a:extLst>
            </p:cNvPr>
            <p:cNvGrpSpPr/>
            <p:nvPr/>
          </p:nvGrpSpPr>
          <p:grpSpPr>
            <a:xfrm>
              <a:off x="9045021" y="2318283"/>
              <a:ext cx="2832290" cy="3518709"/>
              <a:chOff x="4157657" y="0"/>
              <a:chExt cx="1348950" cy="1675810"/>
            </a:xfrm>
          </p:grpSpPr>
          <p:sp>
            <p:nvSpPr>
              <p:cNvPr id="64" name="Freeform: Shape 63">
                <a:extLst>
                  <a:ext uri="{FF2B5EF4-FFF2-40B4-BE49-F238E27FC236}">
                    <a16:creationId xmlns:a16="http://schemas.microsoft.com/office/drawing/2014/main" id="{C7D3DA18-D4C6-9317-0E70-46367845F92C}"/>
                  </a:ext>
                </a:extLst>
              </p:cNvPr>
              <p:cNvSpPr/>
              <p:nvPr/>
            </p:nvSpPr>
            <p:spPr>
              <a:xfrm rot="16200000" flipV="1">
                <a:off x="415765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65" name="مربع نص 28">
                <a:extLst>
                  <a:ext uri="{FF2B5EF4-FFF2-40B4-BE49-F238E27FC236}">
                    <a16:creationId xmlns:a16="http://schemas.microsoft.com/office/drawing/2014/main" id="{87C79F1A-B0C7-A4CF-CAE4-FAA1A3C6D6D4}"/>
                  </a:ext>
                </a:extLst>
              </p:cNvPr>
              <p:cNvSpPr txBox="1"/>
              <p:nvPr/>
            </p:nvSpPr>
            <p:spPr>
              <a:xfrm>
                <a:off x="4250461" y="1345467"/>
                <a:ext cx="1256146" cy="330343"/>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المنظور المالي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6" name="مربع نص 28">
                <a:extLst>
                  <a:ext uri="{FF2B5EF4-FFF2-40B4-BE49-F238E27FC236}">
                    <a16:creationId xmlns:a16="http://schemas.microsoft.com/office/drawing/2014/main" id="{CFD571D6-3FAD-493E-DA67-4E073067EDBE}"/>
                  </a:ext>
                </a:extLst>
              </p:cNvPr>
              <p:cNvSpPr txBox="1"/>
              <p:nvPr/>
            </p:nvSpPr>
            <p:spPr>
              <a:xfrm>
                <a:off x="4235572" y="0"/>
                <a:ext cx="246380"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Graphic 51" descr="Coins with solid fill">
              <a:extLst>
                <a:ext uri="{FF2B5EF4-FFF2-40B4-BE49-F238E27FC236}">
                  <a16:creationId xmlns:a16="http://schemas.microsoft.com/office/drawing/2014/main" id="{660FC343-2E7F-4EC4-BE09-866B3E13746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92819" y="3344735"/>
              <a:ext cx="1134132" cy="1134198"/>
            </a:xfrm>
            <a:prstGeom prst="rect">
              <a:avLst/>
            </a:prstGeom>
          </p:spPr>
        </p:pic>
      </p:grpSp>
      <p:sp>
        <p:nvSpPr>
          <p:cNvPr id="77" name="TextBox 76">
            <a:extLst>
              <a:ext uri="{FF2B5EF4-FFF2-40B4-BE49-F238E27FC236}">
                <a16:creationId xmlns:a16="http://schemas.microsoft.com/office/drawing/2014/main" id="{727BFEEA-4C33-713A-605D-5B85448B0BCF}"/>
              </a:ext>
            </a:extLst>
          </p:cNvPr>
          <p:cNvSpPr txBox="1"/>
          <p:nvPr/>
        </p:nvSpPr>
        <p:spPr>
          <a:xfrm>
            <a:off x="1772916" y="4001879"/>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كيف ننظر إلى المساهمين؟ (مثل: العائد على الاستثمار، التدفّق النقدي، نمو الإيرادات)</a:t>
            </a:r>
            <a:endParaRPr lang="en-US"/>
          </a:p>
        </p:txBody>
      </p:sp>
      <p:grpSp>
        <p:nvGrpSpPr>
          <p:cNvPr id="78" name="Group 77">
            <a:extLst>
              <a:ext uri="{FF2B5EF4-FFF2-40B4-BE49-F238E27FC236}">
                <a16:creationId xmlns:a16="http://schemas.microsoft.com/office/drawing/2014/main" id="{ACE44C92-AE76-5BED-C276-1F66EBAA6EA1}"/>
              </a:ext>
            </a:extLst>
          </p:cNvPr>
          <p:cNvGrpSpPr/>
          <p:nvPr/>
        </p:nvGrpSpPr>
        <p:grpSpPr>
          <a:xfrm>
            <a:off x="13673178" y="2318283"/>
            <a:ext cx="3002785" cy="3518709"/>
            <a:chOff x="6072556" y="2318283"/>
            <a:chExt cx="3002785" cy="3518709"/>
          </a:xfrm>
        </p:grpSpPr>
        <p:grpSp>
          <p:nvGrpSpPr>
            <p:cNvPr id="79" name="Group 78">
              <a:extLst>
                <a:ext uri="{FF2B5EF4-FFF2-40B4-BE49-F238E27FC236}">
                  <a16:creationId xmlns:a16="http://schemas.microsoft.com/office/drawing/2014/main" id="{DD9564D7-DEAA-C6BD-358B-9A87540DF92B}"/>
                </a:ext>
              </a:extLst>
            </p:cNvPr>
            <p:cNvGrpSpPr/>
            <p:nvPr/>
          </p:nvGrpSpPr>
          <p:grpSpPr>
            <a:xfrm>
              <a:off x="6072556" y="2318283"/>
              <a:ext cx="3002785" cy="3518709"/>
              <a:chOff x="2742076" y="0"/>
              <a:chExt cx="1430156" cy="1675810"/>
            </a:xfrm>
          </p:grpSpPr>
          <p:sp>
            <p:nvSpPr>
              <p:cNvPr id="81" name="Freeform: Shape 80">
                <a:extLst>
                  <a:ext uri="{FF2B5EF4-FFF2-40B4-BE49-F238E27FC236}">
                    <a16:creationId xmlns:a16="http://schemas.microsoft.com/office/drawing/2014/main" id="{E75F2DED-9230-8710-2E65-6C3A36069D7E}"/>
                  </a:ext>
                </a:extLst>
              </p:cNvPr>
              <p:cNvSpPr/>
              <p:nvPr/>
            </p:nvSpPr>
            <p:spPr>
              <a:xfrm rot="16200000" flipV="1">
                <a:off x="2807726"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82" name="مربع نص 28">
                <a:extLst>
                  <a:ext uri="{FF2B5EF4-FFF2-40B4-BE49-F238E27FC236}">
                    <a16:creationId xmlns:a16="http://schemas.microsoft.com/office/drawing/2014/main" id="{80982EDF-4F66-28EA-075C-49D722716781}"/>
                  </a:ext>
                </a:extLst>
              </p:cNvPr>
              <p:cNvSpPr txBox="1"/>
              <p:nvPr/>
            </p:nvSpPr>
            <p:spPr>
              <a:xfrm>
                <a:off x="2742076" y="1345467"/>
                <a:ext cx="1430156" cy="330343"/>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العملاء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3" name="مربع نص 28">
                <a:extLst>
                  <a:ext uri="{FF2B5EF4-FFF2-40B4-BE49-F238E27FC236}">
                    <a16:creationId xmlns:a16="http://schemas.microsoft.com/office/drawing/2014/main" id="{00BEDC90-FB05-B38A-67A7-B6CF7B1BDE33}"/>
                  </a:ext>
                </a:extLst>
              </p:cNvPr>
              <p:cNvSpPr txBox="1"/>
              <p:nvPr/>
            </p:nvSpPr>
            <p:spPr>
              <a:xfrm>
                <a:off x="2885877" y="0"/>
                <a:ext cx="247015"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80" name="Graphic 50" descr="Target Audience with solid fill">
              <a:extLst>
                <a:ext uri="{FF2B5EF4-FFF2-40B4-BE49-F238E27FC236}">
                  <a16:creationId xmlns:a16="http://schemas.microsoft.com/office/drawing/2014/main" id="{E9948CEB-040E-2E9C-416B-1A0C09C042C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82527" y="3272182"/>
              <a:ext cx="1372602" cy="1372682"/>
            </a:xfrm>
            <a:prstGeom prst="rect">
              <a:avLst/>
            </a:prstGeom>
          </p:spPr>
        </p:pic>
      </p:grpSp>
    </p:spTree>
    <p:extLst>
      <p:ext uri="{BB962C8B-B14F-4D97-AF65-F5344CB8AC3E}">
        <p14:creationId xmlns:p14="http://schemas.microsoft.com/office/powerpoint/2010/main" val="3366198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E6294-0D41-3B76-FA68-55C2BF3ED37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E84A660-0CD2-961C-2432-D7382AE95F8D}"/>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A3EFBF9-2AA8-617F-9DA3-8ED3EA4CC6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35635C44-835D-1596-1BE7-19CA0624E921}"/>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إطار عمل بطاقة الأداء المتوازن (</a:t>
            </a:r>
            <a:r>
              <a:rPr lang="en-US"/>
              <a:t>Balanced Scorecard</a:t>
            </a:r>
            <a:r>
              <a:rPr lang="ar-SA"/>
              <a:t>):</a:t>
            </a:r>
            <a:endParaRPr lang="en-US"/>
          </a:p>
        </p:txBody>
      </p:sp>
      <p:grpSp>
        <p:nvGrpSpPr>
          <p:cNvPr id="74" name="Group 73">
            <a:extLst>
              <a:ext uri="{FF2B5EF4-FFF2-40B4-BE49-F238E27FC236}">
                <a16:creationId xmlns:a16="http://schemas.microsoft.com/office/drawing/2014/main" id="{BED2ACD9-08A5-C489-9AFE-CC549DB7E7F8}"/>
              </a:ext>
            </a:extLst>
          </p:cNvPr>
          <p:cNvGrpSpPr/>
          <p:nvPr/>
        </p:nvGrpSpPr>
        <p:grpSpPr>
          <a:xfrm>
            <a:off x="8376328" y="2318283"/>
            <a:ext cx="3002785" cy="3518709"/>
            <a:chOff x="6072556" y="2318283"/>
            <a:chExt cx="3002785" cy="3518709"/>
          </a:xfrm>
        </p:grpSpPr>
        <p:grpSp>
          <p:nvGrpSpPr>
            <p:cNvPr id="58" name="Group 57">
              <a:extLst>
                <a:ext uri="{FF2B5EF4-FFF2-40B4-BE49-F238E27FC236}">
                  <a16:creationId xmlns:a16="http://schemas.microsoft.com/office/drawing/2014/main" id="{4C115C94-FEB5-130F-8E9B-3652CB1833E3}"/>
                </a:ext>
              </a:extLst>
            </p:cNvPr>
            <p:cNvGrpSpPr/>
            <p:nvPr/>
          </p:nvGrpSpPr>
          <p:grpSpPr>
            <a:xfrm>
              <a:off x="6072556" y="2318283"/>
              <a:ext cx="3002785" cy="3518709"/>
              <a:chOff x="2742076" y="0"/>
              <a:chExt cx="1430156" cy="1675810"/>
            </a:xfrm>
          </p:grpSpPr>
          <p:sp>
            <p:nvSpPr>
              <p:cNvPr id="67" name="Freeform: Shape 66">
                <a:extLst>
                  <a:ext uri="{FF2B5EF4-FFF2-40B4-BE49-F238E27FC236}">
                    <a16:creationId xmlns:a16="http://schemas.microsoft.com/office/drawing/2014/main" id="{83612525-C70D-8F0F-46CE-0F4857D6C671}"/>
                  </a:ext>
                </a:extLst>
              </p:cNvPr>
              <p:cNvSpPr/>
              <p:nvPr/>
            </p:nvSpPr>
            <p:spPr>
              <a:xfrm rot="16200000" flipV="1">
                <a:off x="2807726"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chemeClr val="bg1">
                  <a:lumMod val="50000"/>
                </a:schemeClr>
              </a:solidFill>
              <a:ln w="12700">
                <a:miter lim="400000"/>
              </a:ln>
            </p:spPr>
            <p:txBody>
              <a:bodyPr wrap="square" lIns="38100" tIns="38100" rIns="38100" bIns="38100" anchor="ctr">
                <a:noAutofit/>
              </a:bodyPr>
              <a:lstStyle/>
              <a:p>
                <a:endParaRPr lang="en-US" sz="3200"/>
              </a:p>
            </p:txBody>
          </p:sp>
          <p:sp>
            <p:nvSpPr>
              <p:cNvPr id="68" name="مربع نص 28">
                <a:extLst>
                  <a:ext uri="{FF2B5EF4-FFF2-40B4-BE49-F238E27FC236}">
                    <a16:creationId xmlns:a16="http://schemas.microsoft.com/office/drawing/2014/main" id="{A08B9807-92B3-7E51-552D-4144BB412300}"/>
                  </a:ext>
                </a:extLst>
              </p:cNvPr>
              <p:cNvSpPr txBox="1"/>
              <p:nvPr/>
            </p:nvSpPr>
            <p:spPr>
              <a:xfrm>
                <a:off x="2742076" y="1345467"/>
                <a:ext cx="1430156" cy="330343"/>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العملاء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9" name="مربع نص 28">
                <a:extLst>
                  <a:ext uri="{FF2B5EF4-FFF2-40B4-BE49-F238E27FC236}">
                    <a16:creationId xmlns:a16="http://schemas.microsoft.com/office/drawing/2014/main" id="{589795A2-2F13-423B-A527-E865916E3288}"/>
                  </a:ext>
                </a:extLst>
              </p:cNvPr>
              <p:cNvSpPr txBox="1"/>
              <p:nvPr/>
            </p:nvSpPr>
            <p:spPr>
              <a:xfrm>
                <a:off x="2885877" y="0"/>
                <a:ext cx="247015"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9" name="Graphic 50" descr="Target Audience with solid fill">
              <a:extLst>
                <a:ext uri="{FF2B5EF4-FFF2-40B4-BE49-F238E27FC236}">
                  <a16:creationId xmlns:a16="http://schemas.microsoft.com/office/drawing/2014/main" id="{8ABC9847-2E8D-A20B-E534-48432633ED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82527" y="3272182"/>
              <a:ext cx="1372602" cy="1372682"/>
            </a:xfrm>
            <a:prstGeom prst="rect">
              <a:avLst/>
            </a:prstGeom>
          </p:spPr>
        </p:pic>
      </p:grpSp>
      <p:sp>
        <p:nvSpPr>
          <p:cNvPr id="2" name="TextBox 1">
            <a:extLst>
              <a:ext uri="{FF2B5EF4-FFF2-40B4-BE49-F238E27FC236}">
                <a16:creationId xmlns:a16="http://schemas.microsoft.com/office/drawing/2014/main" id="{CC9824C8-EFCE-2D32-C4D8-CC8E69AD26CF}"/>
              </a:ext>
            </a:extLst>
          </p:cNvPr>
          <p:cNvSpPr txBox="1"/>
          <p:nvPr/>
        </p:nvSpPr>
        <p:spPr>
          <a:xfrm>
            <a:off x="1772916" y="4001879"/>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كيف ينظر إلينا العملاء؟ (مثل: رضا العملاء، معدّل الاحتفاظ بالعملاء، حصّة السوق)</a:t>
            </a:r>
            <a:endParaRPr lang="en-US"/>
          </a:p>
        </p:txBody>
      </p:sp>
      <p:grpSp>
        <p:nvGrpSpPr>
          <p:cNvPr id="4" name="Group 3">
            <a:extLst>
              <a:ext uri="{FF2B5EF4-FFF2-40B4-BE49-F238E27FC236}">
                <a16:creationId xmlns:a16="http://schemas.microsoft.com/office/drawing/2014/main" id="{9269E90C-50AC-AAA1-54A5-7616BC379FF0}"/>
              </a:ext>
            </a:extLst>
          </p:cNvPr>
          <p:cNvGrpSpPr/>
          <p:nvPr/>
        </p:nvGrpSpPr>
        <p:grpSpPr>
          <a:xfrm>
            <a:off x="13478818" y="2318283"/>
            <a:ext cx="2832290" cy="3518709"/>
            <a:chOff x="9045021" y="2318283"/>
            <a:chExt cx="2832290" cy="3518709"/>
          </a:xfrm>
        </p:grpSpPr>
        <p:grpSp>
          <p:nvGrpSpPr>
            <p:cNvPr id="5" name="Group 4">
              <a:extLst>
                <a:ext uri="{FF2B5EF4-FFF2-40B4-BE49-F238E27FC236}">
                  <a16:creationId xmlns:a16="http://schemas.microsoft.com/office/drawing/2014/main" id="{B07C1C44-E98D-7408-6B44-E6D5C753EF8D}"/>
                </a:ext>
              </a:extLst>
            </p:cNvPr>
            <p:cNvGrpSpPr/>
            <p:nvPr/>
          </p:nvGrpSpPr>
          <p:grpSpPr>
            <a:xfrm>
              <a:off x="9045021" y="2318283"/>
              <a:ext cx="2832290" cy="3518709"/>
              <a:chOff x="4157657" y="0"/>
              <a:chExt cx="1348950" cy="1675810"/>
            </a:xfrm>
          </p:grpSpPr>
          <p:sp>
            <p:nvSpPr>
              <p:cNvPr id="7" name="Freeform: Shape 6">
                <a:extLst>
                  <a:ext uri="{FF2B5EF4-FFF2-40B4-BE49-F238E27FC236}">
                    <a16:creationId xmlns:a16="http://schemas.microsoft.com/office/drawing/2014/main" id="{917CDC44-1B80-049A-0EB8-D55FAE5043A7}"/>
                  </a:ext>
                </a:extLst>
              </p:cNvPr>
              <p:cNvSpPr/>
              <p:nvPr/>
            </p:nvSpPr>
            <p:spPr>
              <a:xfrm rot="16200000" flipV="1">
                <a:off x="415765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168489"/>
              </a:solidFill>
              <a:ln w="12700">
                <a:miter lim="400000"/>
              </a:ln>
            </p:spPr>
            <p:txBody>
              <a:bodyPr wrap="square" lIns="38100" tIns="38100" rIns="38100" bIns="38100" anchor="ctr">
                <a:noAutofit/>
              </a:bodyPr>
              <a:lstStyle/>
              <a:p>
                <a:endParaRPr lang="en-US" sz="3200"/>
              </a:p>
            </p:txBody>
          </p:sp>
          <p:sp>
            <p:nvSpPr>
              <p:cNvPr id="10" name="مربع نص 28">
                <a:extLst>
                  <a:ext uri="{FF2B5EF4-FFF2-40B4-BE49-F238E27FC236}">
                    <a16:creationId xmlns:a16="http://schemas.microsoft.com/office/drawing/2014/main" id="{1487A5C3-3D15-E981-F6ED-0F194286CAA7}"/>
                  </a:ext>
                </a:extLst>
              </p:cNvPr>
              <p:cNvSpPr txBox="1"/>
              <p:nvPr/>
            </p:nvSpPr>
            <p:spPr>
              <a:xfrm>
                <a:off x="4250461" y="1345467"/>
                <a:ext cx="1256146" cy="330343"/>
              </a:xfrm>
              <a:prstGeom prst="rect">
                <a:avLst/>
              </a:prstGeom>
              <a:noFill/>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المنظور المالي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28">
                <a:extLst>
                  <a:ext uri="{FF2B5EF4-FFF2-40B4-BE49-F238E27FC236}">
                    <a16:creationId xmlns:a16="http://schemas.microsoft.com/office/drawing/2014/main" id="{9E102166-3038-C7E0-BB64-7B72F74B7B2D}"/>
                  </a:ext>
                </a:extLst>
              </p:cNvPr>
              <p:cNvSpPr txBox="1"/>
              <p:nvPr/>
            </p:nvSpPr>
            <p:spPr>
              <a:xfrm>
                <a:off x="4235572" y="0"/>
                <a:ext cx="246380"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51" descr="Coins with solid fill">
              <a:extLst>
                <a:ext uri="{FF2B5EF4-FFF2-40B4-BE49-F238E27FC236}">
                  <a16:creationId xmlns:a16="http://schemas.microsoft.com/office/drawing/2014/main" id="{A96B2C7D-BB3B-84E1-E8E8-0AE6DE476BA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92819" y="3344735"/>
              <a:ext cx="1134132" cy="1134198"/>
            </a:xfrm>
            <a:prstGeom prst="rect">
              <a:avLst/>
            </a:prstGeom>
          </p:spPr>
        </p:pic>
      </p:grpSp>
      <p:grpSp>
        <p:nvGrpSpPr>
          <p:cNvPr id="12" name="Group 11">
            <a:extLst>
              <a:ext uri="{FF2B5EF4-FFF2-40B4-BE49-F238E27FC236}">
                <a16:creationId xmlns:a16="http://schemas.microsoft.com/office/drawing/2014/main" id="{AF712522-636E-BBC6-73A3-0D813D8FD723}"/>
              </a:ext>
            </a:extLst>
          </p:cNvPr>
          <p:cNvGrpSpPr/>
          <p:nvPr/>
        </p:nvGrpSpPr>
        <p:grpSpPr>
          <a:xfrm>
            <a:off x="13231186" y="2318283"/>
            <a:ext cx="2922345" cy="3734174"/>
            <a:chOff x="3149314" y="2318283"/>
            <a:chExt cx="2922345" cy="3734174"/>
          </a:xfrm>
        </p:grpSpPr>
        <p:grpSp>
          <p:nvGrpSpPr>
            <p:cNvPr id="14" name="Group 13">
              <a:extLst>
                <a:ext uri="{FF2B5EF4-FFF2-40B4-BE49-F238E27FC236}">
                  <a16:creationId xmlns:a16="http://schemas.microsoft.com/office/drawing/2014/main" id="{14FC71E9-5FD9-6A18-FD07-F0215EF26B3E}"/>
                </a:ext>
              </a:extLst>
            </p:cNvPr>
            <p:cNvGrpSpPr/>
            <p:nvPr/>
          </p:nvGrpSpPr>
          <p:grpSpPr>
            <a:xfrm>
              <a:off x="3149314" y="2318283"/>
              <a:ext cx="2922345" cy="3734174"/>
              <a:chOff x="1349937" y="0"/>
              <a:chExt cx="1391843" cy="1778427"/>
            </a:xfrm>
          </p:grpSpPr>
          <p:sp>
            <p:nvSpPr>
              <p:cNvPr id="17" name="Freeform: Shape 16">
                <a:extLst>
                  <a:ext uri="{FF2B5EF4-FFF2-40B4-BE49-F238E27FC236}">
                    <a16:creationId xmlns:a16="http://schemas.microsoft.com/office/drawing/2014/main" id="{089E65BE-1EAF-741C-DFAD-16D6D7A8B5E4}"/>
                  </a:ext>
                </a:extLst>
              </p:cNvPr>
              <p:cNvSpPr/>
              <p:nvPr/>
            </p:nvSpPr>
            <p:spPr>
              <a:xfrm rot="16200000" flipV="1">
                <a:off x="134993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18" name="مربع نص 28">
                <a:extLst>
                  <a:ext uri="{FF2B5EF4-FFF2-40B4-BE49-F238E27FC236}">
                    <a16:creationId xmlns:a16="http://schemas.microsoft.com/office/drawing/2014/main" id="{9E4F09B6-6E53-E5CC-2227-BF260DB178C1}"/>
                  </a:ext>
                </a:extLst>
              </p:cNvPr>
              <p:cNvSpPr txBox="1"/>
              <p:nvPr/>
            </p:nvSpPr>
            <p:spPr>
              <a:xfrm>
                <a:off x="1457689" y="1155857"/>
                <a:ext cx="1284091" cy="622570"/>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العمليات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28">
                <a:extLst>
                  <a:ext uri="{FF2B5EF4-FFF2-40B4-BE49-F238E27FC236}">
                    <a16:creationId xmlns:a16="http://schemas.microsoft.com/office/drawing/2014/main" id="{BCB31FAC-66E7-1C9A-C13E-CBDBF8C53B43}"/>
                  </a:ext>
                </a:extLst>
              </p:cNvPr>
              <p:cNvSpPr txBox="1"/>
              <p:nvPr/>
            </p:nvSpPr>
            <p:spPr>
              <a:xfrm>
                <a:off x="1428117" y="0"/>
                <a:ext cx="247015"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7" descr="Books on shelf with solid fill">
              <a:extLst>
                <a:ext uri="{FF2B5EF4-FFF2-40B4-BE49-F238E27FC236}">
                  <a16:creationId xmlns:a16="http://schemas.microsoft.com/office/drawing/2014/main" id="{4E7DE369-115A-FE15-09A8-1D447BF8CE0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66436" y="3251917"/>
              <a:ext cx="1319752" cy="1319828"/>
            </a:xfrm>
            <a:prstGeom prst="rect">
              <a:avLst/>
            </a:prstGeom>
          </p:spPr>
        </p:pic>
      </p:grpSp>
    </p:spTree>
    <p:extLst>
      <p:ext uri="{BB962C8B-B14F-4D97-AF65-F5344CB8AC3E}">
        <p14:creationId xmlns:p14="http://schemas.microsoft.com/office/powerpoint/2010/main" val="23529108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E92F4-7CA6-6ABA-13C7-F5C60103A1C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8E09E17-E66E-F42B-50AB-B793A984DEE2}"/>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الاستراتيجية وأهميتها في القرن الحادي والعشرين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5D0E36B-72FA-2F6B-E005-FB86AED9BA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B3E8734-5FE6-9B94-6CBE-93EB8C9C8FCC}"/>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عناصر القيادة الاستراتيجية</a:t>
            </a:r>
            <a:endParaRPr lang="en-US"/>
          </a:p>
        </p:txBody>
      </p:sp>
      <p:sp>
        <p:nvSpPr>
          <p:cNvPr id="4" name="Rectangle: Rounded Corners 3">
            <a:extLst>
              <a:ext uri="{FF2B5EF4-FFF2-40B4-BE49-F238E27FC236}">
                <a16:creationId xmlns:a16="http://schemas.microsoft.com/office/drawing/2014/main" id="{DFA8D0EB-2045-6334-4969-241B1CFDEE57}"/>
              </a:ext>
            </a:extLst>
          </p:cNvPr>
          <p:cNvSpPr/>
          <p:nvPr/>
        </p:nvSpPr>
        <p:spPr>
          <a:xfrm rot="1800000">
            <a:off x="-907344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trategic thinking ">
            <a:extLst>
              <a:ext uri="{FF2B5EF4-FFF2-40B4-BE49-F238E27FC236}">
                <a16:creationId xmlns:a16="http://schemas.microsoft.com/office/drawing/2014/main" id="{9D842D9B-5A33-E232-AF77-CDEAFD8DB89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80001" y="2320393"/>
            <a:ext cx="3564255" cy="3564255"/>
          </a:xfrm>
          <a:prstGeom prst="rect">
            <a:avLst/>
          </a:prstGeom>
          <a:noFill/>
          <a:ln>
            <a:noFill/>
          </a:ln>
        </p:spPr>
      </p:pic>
      <p:grpSp>
        <p:nvGrpSpPr>
          <p:cNvPr id="35" name="Group 34">
            <a:extLst>
              <a:ext uri="{FF2B5EF4-FFF2-40B4-BE49-F238E27FC236}">
                <a16:creationId xmlns:a16="http://schemas.microsoft.com/office/drawing/2014/main" id="{FFDCAE38-6982-71C2-910E-A38EBF3408AE}"/>
              </a:ext>
            </a:extLst>
          </p:cNvPr>
          <p:cNvGrpSpPr/>
          <p:nvPr/>
        </p:nvGrpSpPr>
        <p:grpSpPr>
          <a:xfrm>
            <a:off x="6488259" y="1842340"/>
            <a:ext cx="3689985" cy="970187"/>
            <a:chOff x="6488259" y="1842340"/>
            <a:chExt cx="3689985" cy="970187"/>
          </a:xfrm>
        </p:grpSpPr>
        <p:sp>
          <p:nvSpPr>
            <p:cNvPr id="16" name="Freeform: Shape 15">
              <a:extLst>
                <a:ext uri="{FF2B5EF4-FFF2-40B4-BE49-F238E27FC236}">
                  <a16:creationId xmlns:a16="http://schemas.microsoft.com/office/drawing/2014/main" id="{F8CD8CBA-9370-F08B-F65F-2673C9B885F9}"/>
                </a:ext>
              </a:extLst>
            </p:cNvPr>
            <p:cNvSpPr/>
            <p:nvPr/>
          </p:nvSpPr>
          <p:spPr>
            <a:xfrm flipH="1">
              <a:off x="6488259" y="1937077"/>
              <a:ext cx="1373796" cy="875450"/>
            </a:xfrm>
            <a:custGeom>
              <a:avLst/>
              <a:gdLst>
                <a:gd name="connsiteX0" fmla="*/ 1086587 w 1425518"/>
                <a:gd name="connsiteY0" fmla="*/ 0 h 908476"/>
                <a:gd name="connsiteX1" fmla="*/ 887320 w 1425518"/>
                <a:gd name="connsiteY1" fmla="*/ 95992 h 908476"/>
                <a:gd name="connsiteX2" fmla="*/ 8958 w 1425518"/>
                <a:gd name="connsiteY2" fmla="*/ 893731 h 908476"/>
                <a:gd name="connsiteX3" fmla="*/ 0 w 1425518"/>
                <a:gd name="connsiteY3" fmla="*/ 908476 h 908476"/>
                <a:gd name="connsiteX4" fmla="*/ 961692 w 1425518"/>
                <a:gd name="connsiteY4" fmla="*/ 908476 h 908476"/>
                <a:gd name="connsiteX5" fmla="*/ 1425518 w 1425518"/>
                <a:gd name="connsiteY5" fmla="*/ 444650 h 908476"/>
                <a:gd name="connsiteX6" fmla="*/ 1142234 w 1425518"/>
                <a:gd name="connsiteY6" fmla="*/ 17274 h 908476"/>
                <a:gd name="connsiteX7" fmla="*/ 1086587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1086587" y="0"/>
                  </a:moveTo>
                  <a:lnTo>
                    <a:pt x="887320" y="95992"/>
                  </a:lnTo>
                  <a:cubicBezTo>
                    <a:pt x="534304" y="287762"/>
                    <a:pt x="232820" y="562371"/>
                    <a:pt x="8958" y="893731"/>
                  </a:cubicBezTo>
                  <a:lnTo>
                    <a:pt x="0" y="908476"/>
                  </a:lnTo>
                  <a:lnTo>
                    <a:pt x="961692" y="908476"/>
                  </a:lnTo>
                  <a:cubicBezTo>
                    <a:pt x="1217856" y="908476"/>
                    <a:pt x="1425518" y="700814"/>
                    <a:pt x="1425518" y="444650"/>
                  </a:cubicBezTo>
                  <a:cubicBezTo>
                    <a:pt x="1425518" y="252527"/>
                    <a:pt x="1308708" y="87686"/>
                    <a:pt x="1142234" y="17274"/>
                  </a:cubicBezTo>
                  <a:lnTo>
                    <a:pt x="108658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Freeform: Shape 22">
              <a:extLst>
                <a:ext uri="{FF2B5EF4-FFF2-40B4-BE49-F238E27FC236}">
                  <a16:creationId xmlns:a16="http://schemas.microsoft.com/office/drawing/2014/main" id="{F5884588-655C-6D9E-B3B7-B9753C4ED164}"/>
                </a:ext>
              </a:extLst>
            </p:cNvPr>
            <p:cNvSpPr/>
            <p:nvPr/>
          </p:nvSpPr>
          <p:spPr>
            <a:xfrm flipH="1">
              <a:off x="6814892" y="1918598"/>
              <a:ext cx="3300427" cy="893929"/>
            </a:xfrm>
            <a:custGeom>
              <a:avLst/>
              <a:gdLst>
                <a:gd name="connsiteX0" fmla="*/ 3299791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2338099 w 3424686"/>
                <a:gd name="connsiteY4" fmla="*/ 927652 h 927652"/>
                <a:gd name="connsiteX5" fmla="*/ 2347057 w 3424686"/>
                <a:gd name="connsiteY5" fmla="*/ 912907 h 927652"/>
                <a:gd name="connsiteX6" fmla="*/ 3225419 w 3424686"/>
                <a:gd name="connsiteY6" fmla="*/ 115168 h 927652"/>
                <a:gd name="connsiteX7" fmla="*/ 3424686 w 3424686"/>
                <a:gd name="connsiteY7" fmla="*/ 19176 h 927652"/>
                <a:gd name="connsiteX8" fmla="*/ 3393268 w 3424686"/>
                <a:gd name="connsiteY8" fmla="*/ 9423 h 927652"/>
                <a:gd name="connsiteX9" fmla="*/ 3299791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3299791" y="0"/>
                  </a:moveTo>
                  <a:lnTo>
                    <a:pt x="463826" y="0"/>
                  </a:lnTo>
                  <a:cubicBezTo>
                    <a:pt x="207662" y="0"/>
                    <a:pt x="0" y="207662"/>
                    <a:pt x="0" y="463826"/>
                  </a:cubicBezTo>
                  <a:cubicBezTo>
                    <a:pt x="0" y="719990"/>
                    <a:pt x="207662" y="927652"/>
                    <a:pt x="463826" y="927652"/>
                  </a:cubicBezTo>
                  <a:lnTo>
                    <a:pt x="2338099" y="927652"/>
                  </a:lnTo>
                  <a:lnTo>
                    <a:pt x="2347057" y="912907"/>
                  </a:lnTo>
                  <a:cubicBezTo>
                    <a:pt x="2570919" y="581547"/>
                    <a:pt x="2872403" y="306938"/>
                    <a:pt x="3225419" y="115168"/>
                  </a:cubicBezTo>
                  <a:lnTo>
                    <a:pt x="3424686" y="19176"/>
                  </a:lnTo>
                  <a:lnTo>
                    <a:pt x="3393268" y="9423"/>
                  </a:lnTo>
                  <a:cubicBezTo>
                    <a:pt x="3363074" y="3245"/>
                    <a:pt x="3331812" y="0"/>
                    <a:pt x="3299791"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TextBox 18">
              <a:extLst>
                <a:ext uri="{FF2B5EF4-FFF2-40B4-BE49-F238E27FC236}">
                  <a16:creationId xmlns:a16="http://schemas.microsoft.com/office/drawing/2014/main" id="{11D72BF8-D02A-55F8-07D1-A2444DE61424}"/>
                </a:ext>
              </a:extLst>
            </p:cNvPr>
            <p:cNvSpPr txBox="1">
              <a:spLocks noChangeArrowheads="1"/>
            </p:cNvSpPr>
            <p:nvPr/>
          </p:nvSpPr>
          <p:spPr bwMode="auto">
            <a:xfrm>
              <a:off x="7478659" y="1842340"/>
              <a:ext cx="2699585" cy="843763"/>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الرؤية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Freeform 35">
              <a:extLst>
                <a:ext uri="{FF2B5EF4-FFF2-40B4-BE49-F238E27FC236}">
                  <a16:creationId xmlns:a16="http://schemas.microsoft.com/office/drawing/2014/main" id="{C1629BF5-3401-DC92-9BA2-D20AB52FEEA1}"/>
                </a:ext>
              </a:extLst>
            </p:cNvPr>
            <p:cNvSpPr/>
            <p:nvPr/>
          </p:nvSpPr>
          <p:spPr>
            <a:xfrm>
              <a:off x="6707084" y="2102297"/>
              <a:ext cx="537785" cy="615323"/>
            </a:xfrm>
            <a:custGeom>
              <a:avLst/>
              <a:gdLst/>
              <a:ahLst/>
              <a:cxnLst/>
              <a:rect l="l" t="t" r="r" b="b"/>
              <a:pathLst>
                <a:path w="972630" h="996176">
                  <a:moveTo>
                    <a:pt x="0" y="0"/>
                  </a:moveTo>
                  <a:lnTo>
                    <a:pt x="972630" y="0"/>
                  </a:lnTo>
                  <a:lnTo>
                    <a:pt x="972630" y="996176"/>
                  </a:lnTo>
                  <a:lnTo>
                    <a:pt x="0" y="996176"/>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sz="3200"/>
            </a:p>
          </p:txBody>
        </p:sp>
      </p:grpSp>
      <p:grpSp>
        <p:nvGrpSpPr>
          <p:cNvPr id="37" name="Group 36">
            <a:extLst>
              <a:ext uri="{FF2B5EF4-FFF2-40B4-BE49-F238E27FC236}">
                <a16:creationId xmlns:a16="http://schemas.microsoft.com/office/drawing/2014/main" id="{6A7413DC-96E4-D7F9-FAAF-87B98DD66516}"/>
              </a:ext>
            </a:extLst>
          </p:cNvPr>
          <p:cNvGrpSpPr/>
          <p:nvPr/>
        </p:nvGrpSpPr>
        <p:grpSpPr>
          <a:xfrm>
            <a:off x="6488259" y="5311082"/>
            <a:ext cx="3627060" cy="1051618"/>
            <a:chOff x="6488259" y="5311082"/>
            <a:chExt cx="3627060" cy="1051618"/>
          </a:xfrm>
        </p:grpSpPr>
        <p:sp>
          <p:nvSpPr>
            <p:cNvPr id="21" name="Freeform: Shape 20">
              <a:extLst>
                <a:ext uri="{FF2B5EF4-FFF2-40B4-BE49-F238E27FC236}">
                  <a16:creationId xmlns:a16="http://schemas.microsoft.com/office/drawing/2014/main" id="{606A3BF9-B940-EB9F-FF78-F921C8A7DA1E}"/>
                </a:ext>
              </a:extLst>
            </p:cNvPr>
            <p:cNvSpPr/>
            <p:nvPr/>
          </p:nvSpPr>
          <p:spPr>
            <a:xfrm flipH="1">
              <a:off x="6488259" y="5468771"/>
              <a:ext cx="1373796" cy="875450"/>
            </a:xfrm>
            <a:custGeom>
              <a:avLst/>
              <a:gdLst>
                <a:gd name="connsiteX0" fmla="*/ 961692 w 1425518"/>
                <a:gd name="connsiteY0" fmla="*/ 0 h 908476"/>
                <a:gd name="connsiteX1" fmla="*/ 0 w 1425518"/>
                <a:gd name="connsiteY1" fmla="*/ 0 h 908476"/>
                <a:gd name="connsiteX2" fmla="*/ 8958 w 1425518"/>
                <a:gd name="connsiteY2" fmla="*/ 14745 h 908476"/>
                <a:gd name="connsiteX3" fmla="*/ 887320 w 1425518"/>
                <a:gd name="connsiteY3" fmla="*/ 812484 h 908476"/>
                <a:gd name="connsiteX4" fmla="*/ 1086587 w 1425518"/>
                <a:gd name="connsiteY4" fmla="*/ 908476 h 908476"/>
                <a:gd name="connsiteX5" fmla="*/ 1142234 w 1425518"/>
                <a:gd name="connsiteY5" fmla="*/ 891202 h 908476"/>
                <a:gd name="connsiteX6" fmla="*/ 1425518 w 1425518"/>
                <a:gd name="connsiteY6" fmla="*/ 463826 h 908476"/>
                <a:gd name="connsiteX7" fmla="*/ 961692 w 1425518"/>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8" h="908476">
                  <a:moveTo>
                    <a:pt x="961692" y="0"/>
                  </a:moveTo>
                  <a:lnTo>
                    <a:pt x="0" y="0"/>
                  </a:lnTo>
                  <a:lnTo>
                    <a:pt x="8958" y="14745"/>
                  </a:lnTo>
                  <a:cubicBezTo>
                    <a:pt x="232820" y="346105"/>
                    <a:pt x="534304" y="620715"/>
                    <a:pt x="887320" y="812484"/>
                  </a:cubicBezTo>
                  <a:lnTo>
                    <a:pt x="1086587" y="908476"/>
                  </a:lnTo>
                  <a:lnTo>
                    <a:pt x="1142234" y="891202"/>
                  </a:lnTo>
                  <a:cubicBezTo>
                    <a:pt x="1308708" y="820790"/>
                    <a:pt x="1425518" y="655949"/>
                    <a:pt x="1425518" y="463826"/>
                  </a:cubicBezTo>
                  <a:cubicBezTo>
                    <a:pt x="1425518" y="207662"/>
                    <a:pt x="1217856" y="0"/>
                    <a:pt x="961692" y="0"/>
                  </a:cubicBez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8" name="Freeform: Shape 27">
              <a:extLst>
                <a:ext uri="{FF2B5EF4-FFF2-40B4-BE49-F238E27FC236}">
                  <a16:creationId xmlns:a16="http://schemas.microsoft.com/office/drawing/2014/main" id="{6F6249EE-02C9-235D-C525-06C7FF87F429}"/>
                </a:ext>
              </a:extLst>
            </p:cNvPr>
            <p:cNvSpPr/>
            <p:nvPr/>
          </p:nvSpPr>
          <p:spPr>
            <a:xfrm flipH="1">
              <a:off x="6814892" y="5468771"/>
              <a:ext cx="3300427" cy="893929"/>
            </a:xfrm>
            <a:custGeom>
              <a:avLst/>
              <a:gdLst>
                <a:gd name="connsiteX0" fmla="*/ 2338099 w 3424686"/>
                <a:gd name="connsiteY0" fmla="*/ 0 h 927652"/>
                <a:gd name="connsiteX1" fmla="*/ 463826 w 3424686"/>
                <a:gd name="connsiteY1" fmla="*/ 0 h 927652"/>
                <a:gd name="connsiteX2" fmla="*/ 0 w 3424686"/>
                <a:gd name="connsiteY2" fmla="*/ 463826 h 927652"/>
                <a:gd name="connsiteX3" fmla="*/ 463826 w 3424686"/>
                <a:gd name="connsiteY3" fmla="*/ 927652 h 927652"/>
                <a:gd name="connsiteX4" fmla="*/ 3299791 w 3424686"/>
                <a:gd name="connsiteY4" fmla="*/ 927652 h 927652"/>
                <a:gd name="connsiteX5" fmla="*/ 3393268 w 3424686"/>
                <a:gd name="connsiteY5" fmla="*/ 918229 h 927652"/>
                <a:gd name="connsiteX6" fmla="*/ 3424686 w 3424686"/>
                <a:gd name="connsiteY6" fmla="*/ 908476 h 927652"/>
                <a:gd name="connsiteX7" fmla="*/ 3225419 w 3424686"/>
                <a:gd name="connsiteY7" fmla="*/ 812484 h 927652"/>
                <a:gd name="connsiteX8" fmla="*/ 2347057 w 3424686"/>
                <a:gd name="connsiteY8" fmla="*/ 14745 h 927652"/>
                <a:gd name="connsiteX9" fmla="*/ 2338099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338099" y="0"/>
                  </a:moveTo>
                  <a:lnTo>
                    <a:pt x="463826" y="0"/>
                  </a:lnTo>
                  <a:cubicBezTo>
                    <a:pt x="207662" y="0"/>
                    <a:pt x="0" y="207662"/>
                    <a:pt x="0" y="463826"/>
                  </a:cubicBezTo>
                  <a:cubicBezTo>
                    <a:pt x="0" y="719990"/>
                    <a:pt x="207662" y="927652"/>
                    <a:pt x="463826" y="927652"/>
                  </a:cubicBezTo>
                  <a:lnTo>
                    <a:pt x="3299791" y="927652"/>
                  </a:lnTo>
                  <a:cubicBezTo>
                    <a:pt x="3331812" y="927652"/>
                    <a:pt x="3363074" y="924408"/>
                    <a:pt x="3393268" y="918229"/>
                  </a:cubicBezTo>
                  <a:lnTo>
                    <a:pt x="3424686" y="908476"/>
                  </a:lnTo>
                  <a:lnTo>
                    <a:pt x="3225419" y="812484"/>
                  </a:lnTo>
                  <a:cubicBezTo>
                    <a:pt x="2872403" y="620715"/>
                    <a:pt x="2570919" y="346105"/>
                    <a:pt x="2347057" y="14745"/>
                  </a:cubicBezTo>
                  <a:lnTo>
                    <a:pt x="233809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1" name="TextBox 18">
              <a:extLst>
                <a:ext uri="{FF2B5EF4-FFF2-40B4-BE49-F238E27FC236}">
                  <a16:creationId xmlns:a16="http://schemas.microsoft.com/office/drawing/2014/main" id="{271FB824-2A83-FEFF-3FFE-151F3DE9DD65}"/>
                </a:ext>
              </a:extLst>
            </p:cNvPr>
            <p:cNvSpPr txBox="1">
              <a:spLocks noChangeArrowheads="1"/>
            </p:cNvSpPr>
            <p:nvPr/>
          </p:nvSpPr>
          <p:spPr bwMode="auto">
            <a:xfrm>
              <a:off x="7630512" y="5311082"/>
              <a:ext cx="2462441" cy="946439"/>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Freeform 37">
              <a:extLst>
                <a:ext uri="{FF2B5EF4-FFF2-40B4-BE49-F238E27FC236}">
                  <a16:creationId xmlns:a16="http://schemas.microsoft.com/office/drawing/2014/main" id="{3ECCC32F-80C6-9DFF-469C-26E210C230FA}"/>
                </a:ext>
              </a:extLst>
            </p:cNvPr>
            <p:cNvSpPr/>
            <p:nvPr/>
          </p:nvSpPr>
          <p:spPr>
            <a:xfrm>
              <a:off x="6636039" y="5541254"/>
              <a:ext cx="616305" cy="651520"/>
            </a:xfrm>
            <a:custGeom>
              <a:avLst/>
              <a:gdLst/>
              <a:ahLst/>
              <a:cxnLst/>
              <a:rect l="l" t="t" r="r" b="b"/>
              <a:pathLst>
                <a:path w="1108533" h="1108533">
                  <a:moveTo>
                    <a:pt x="0" y="0"/>
                  </a:moveTo>
                  <a:lnTo>
                    <a:pt x="1108533" y="0"/>
                  </a:lnTo>
                  <a:lnTo>
                    <a:pt x="1108533" y="1108532"/>
                  </a:lnTo>
                  <a:lnTo>
                    <a:pt x="0" y="1108532"/>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US" sz="3200"/>
            </a:p>
          </p:txBody>
        </p:sp>
      </p:grpSp>
      <p:grpSp>
        <p:nvGrpSpPr>
          <p:cNvPr id="40" name="Group 39">
            <a:extLst>
              <a:ext uri="{FF2B5EF4-FFF2-40B4-BE49-F238E27FC236}">
                <a16:creationId xmlns:a16="http://schemas.microsoft.com/office/drawing/2014/main" id="{8549DEBE-F33D-E449-1CC1-4F7430F798B0}"/>
              </a:ext>
            </a:extLst>
          </p:cNvPr>
          <p:cNvGrpSpPr/>
          <p:nvPr/>
        </p:nvGrpSpPr>
        <p:grpSpPr>
          <a:xfrm>
            <a:off x="2076680" y="1918598"/>
            <a:ext cx="3627061" cy="893929"/>
            <a:chOff x="2076680" y="1918598"/>
            <a:chExt cx="3627061" cy="893929"/>
          </a:xfrm>
        </p:grpSpPr>
        <p:sp>
          <p:nvSpPr>
            <p:cNvPr id="17" name="Freeform: Shape 16">
              <a:extLst>
                <a:ext uri="{FF2B5EF4-FFF2-40B4-BE49-F238E27FC236}">
                  <a16:creationId xmlns:a16="http://schemas.microsoft.com/office/drawing/2014/main" id="{0B852D3F-70D7-BA6B-222E-37DE45E07137}"/>
                </a:ext>
              </a:extLst>
            </p:cNvPr>
            <p:cNvSpPr/>
            <p:nvPr/>
          </p:nvSpPr>
          <p:spPr>
            <a:xfrm flipH="1">
              <a:off x="4329947" y="1937077"/>
              <a:ext cx="1373794" cy="875450"/>
            </a:xfrm>
            <a:custGeom>
              <a:avLst/>
              <a:gdLst>
                <a:gd name="connsiteX0" fmla="*/ 338931 w 1425517"/>
                <a:gd name="connsiteY0" fmla="*/ 0 h 908476"/>
                <a:gd name="connsiteX1" fmla="*/ 283284 w 1425517"/>
                <a:gd name="connsiteY1" fmla="*/ 17274 h 908476"/>
                <a:gd name="connsiteX2" fmla="*/ 0 w 1425517"/>
                <a:gd name="connsiteY2" fmla="*/ 444650 h 908476"/>
                <a:gd name="connsiteX3" fmla="*/ 463826 w 1425517"/>
                <a:gd name="connsiteY3" fmla="*/ 908476 h 908476"/>
                <a:gd name="connsiteX4" fmla="*/ 1425517 w 1425517"/>
                <a:gd name="connsiteY4" fmla="*/ 908476 h 908476"/>
                <a:gd name="connsiteX5" fmla="*/ 1416559 w 1425517"/>
                <a:gd name="connsiteY5" fmla="*/ 893731 h 908476"/>
                <a:gd name="connsiteX6" fmla="*/ 538197 w 1425517"/>
                <a:gd name="connsiteY6" fmla="*/ 95992 h 908476"/>
                <a:gd name="connsiteX7" fmla="*/ 338931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338931" y="0"/>
                  </a:moveTo>
                  <a:lnTo>
                    <a:pt x="283284" y="17274"/>
                  </a:lnTo>
                  <a:cubicBezTo>
                    <a:pt x="116810" y="87686"/>
                    <a:pt x="0" y="252527"/>
                    <a:pt x="0" y="444650"/>
                  </a:cubicBezTo>
                  <a:cubicBezTo>
                    <a:pt x="0" y="700814"/>
                    <a:pt x="207662" y="908476"/>
                    <a:pt x="463826" y="908476"/>
                  </a:cubicBezTo>
                  <a:lnTo>
                    <a:pt x="1425517" y="908476"/>
                  </a:lnTo>
                  <a:lnTo>
                    <a:pt x="1416559" y="893731"/>
                  </a:lnTo>
                  <a:cubicBezTo>
                    <a:pt x="1192697" y="562371"/>
                    <a:pt x="891213" y="287762"/>
                    <a:pt x="538197" y="95992"/>
                  </a:cubicBezTo>
                  <a:lnTo>
                    <a:pt x="338931"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Freeform: Shape 21">
              <a:extLst>
                <a:ext uri="{FF2B5EF4-FFF2-40B4-BE49-F238E27FC236}">
                  <a16:creationId xmlns:a16="http://schemas.microsoft.com/office/drawing/2014/main" id="{2EA2C161-75DC-A958-E71C-08847FE5D3CE}"/>
                </a:ext>
              </a:extLst>
            </p:cNvPr>
            <p:cNvSpPr/>
            <p:nvPr/>
          </p:nvSpPr>
          <p:spPr>
            <a:xfrm flipH="1">
              <a:off x="2076680" y="1918598"/>
              <a:ext cx="3300427" cy="893929"/>
            </a:xfrm>
            <a:custGeom>
              <a:avLst/>
              <a:gdLst>
                <a:gd name="connsiteX0" fmla="*/ 2960860 w 3424686"/>
                <a:gd name="connsiteY0" fmla="*/ 0 h 927652"/>
                <a:gd name="connsiteX1" fmla="*/ 124895 w 3424686"/>
                <a:gd name="connsiteY1" fmla="*/ 0 h 927652"/>
                <a:gd name="connsiteX2" fmla="*/ 31418 w 3424686"/>
                <a:gd name="connsiteY2" fmla="*/ 9423 h 927652"/>
                <a:gd name="connsiteX3" fmla="*/ 0 w 3424686"/>
                <a:gd name="connsiteY3" fmla="*/ 19176 h 927652"/>
                <a:gd name="connsiteX4" fmla="*/ 199266 w 3424686"/>
                <a:gd name="connsiteY4" fmla="*/ 115168 h 927652"/>
                <a:gd name="connsiteX5" fmla="*/ 1077628 w 3424686"/>
                <a:gd name="connsiteY5" fmla="*/ 912907 h 927652"/>
                <a:gd name="connsiteX6" fmla="*/ 1086586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24895" y="0"/>
                  </a:lnTo>
                  <a:cubicBezTo>
                    <a:pt x="92875" y="0"/>
                    <a:pt x="61612" y="3245"/>
                    <a:pt x="31418" y="9423"/>
                  </a:cubicBezTo>
                  <a:lnTo>
                    <a:pt x="0" y="19176"/>
                  </a:lnTo>
                  <a:lnTo>
                    <a:pt x="199266" y="115168"/>
                  </a:lnTo>
                  <a:cubicBezTo>
                    <a:pt x="552282" y="306938"/>
                    <a:pt x="853766" y="581547"/>
                    <a:pt x="1077628" y="912907"/>
                  </a:cubicBezTo>
                  <a:lnTo>
                    <a:pt x="1086586" y="927652"/>
                  </a:ln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TextBox 18">
              <a:extLst>
                <a:ext uri="{FF2B5EF4-FFF2-40B4-BE49-F238E27FC236}">
                  <a16:creationId xmlns:a16="http://schemas.microsoft.com/office/drawing/2014/main" id="{2CCCECF6-2307-B9E9-EC43-061FC3DAC655}"/>
                </a:ext>
              </a:extLst>
            </p:cNvPr>
            <p:cNvSpPr txBox="1">
              <a:spLocks noChangeArrowheads="1"/>
            </p:cNvSpPr>
            <p:nvPr/>
          </p:nvSpPr>
          <p:spPr bwMode="auto">
            <a:xfrm>
              <a:off x="2160109" y="2016243"/>
              <a:ext cx="2389309" cy="654563"/>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Graphic 21" descr="Group brainstorm with solid fill">
              <a:extLst>
                <a:ext uri="{FF2B5EF4-FFF2-40B4-BE49-F238E27FC236}">
                  <a16:creationId xmlns:a16="http://schemas.microsoft.com/office/drawing/2014/main" id="{FF333F7F-AD6D-8F67-03A5-B33D6717FD41}"/>
                </a:ext>
              </a:extLst>
            </p:cNvPr>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850220" y="2114146"/>
              <a:ext cx="703406" cy="674576"/>
            </a:xfrm>
            <a:prstGeom prst="rect">
              <a:avLst/>
            </a:prstGeom>
          </p:spPr>
        </p:pic>
      </p:grpSp>
      <p:grpSp>
        <p:nvGrpSpPr>
          <p:cNvPr id="38" name="Group 37">
            <a:extLst>
              <a:ext uri="{FF2B5EF4-FFF2-40B4-BE49-F238E27FC236}">
                <a16:creationId xmlns:a16="http://schemas.microsoft.com/office/drawing/2014/main" id="{130216E5-3E4D-DFDE-92D8-4109A4B65A25}"/>
              </a:ext>
            </a:extLst>
          </p:cNvPr>
          <p:cNvGrpSpPr/>
          <p:nvPr/>
        </p:nvGrpSpPr>
        <p:grpSpPr>
          <a:xfrm>
            <a:off x="2076680" y="5461875"/>
            <a:ext cx="3627061" cy="900825"/>
            <a:chOff x="2076680" y="5461875"/>
            <a:chExt cx="3627061" cy="900825"/>
          </a:xfrm>
        </p:grpSpPr>
        <p:sp>
          <p:nvSpPr>
            <p:cNvPr id="20" name="Freeform: Shape 19">
              <a:extLst>
                <a:ext uri="{FF2B5EF4-FFF2-40B4-BE49-F238E27FC236}">
                  <a16:creationId xmlns:a16="http://schemas.microsoft.com/office/drawing/2014/main" id="{2C161566-CC9B-8D28-36EF-663CEE1C9DA3}"/>
                </a:ext>
              </a:extLst>
            </p:cNvPr>
            <p:cNvSpPr/>
            <p:nvPr/>
          </p:nvSpPr>
          <p:spPr>
            <a:xfrm flipH="1">
              <a:off x="4329947" y="5468771"/>
              <a:ext cx="1373794" cy="875450"/>
            </a:xfrm>
            <a:custGeom>
              <a:avLst/>
              <a:gdLst>
                <a:gd name="connsiteX0" fmla="*/ 1425517 w 1425517"/>
                <a:gd name="connsiteY0" fmla="*/ 0 h 908476"/>
                <a:gd name="connsiteX1" fmla="*/ 463826 w 1425517"/>
                <a:gd name="connsiteY1" fmla="*/ 0 h 908476"/>
                <a:gd name="connsiteX2" fmla="*/ 0 w 1425517"/>
                <a:gd name="connsiteY2" fmla="*/ 463826 h 908476"/>
                <a:gd name="connsiteX3" fmla="*/ 283284 w 1425517"/>
                <a:gd name="connsiteY3" fmla="*/ 891202 h 908476"/>
                <a:gd name="connsiteX4" fmla="*/ 338931 w 1425517"/>
                <a:gd name="connsiteY4" fmla="*/ 908476 h 908476"/>
                <a:gd name="connsiteX5" fmla="*/ 538197 w 1425517"/>
                <a:gd name="connsiteY5" fmla="*/ 812484 h 908476"/>
                <a:gd name="connsiteX6" fmla="*/ 1416559 w 1425517"/>
                <a:gd name="connsiteY6" fmla="*/ 14745 h 908476"/>
                <a:gd name="connsiteX7" fmla="*/ 1425517 w 1425517"/>
                <a:gd name="connsiteY7" fmla="*/ 0 h 90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5517" h="908476">
                  <a:moveTo>
                    <a:pt x="1425517" y="0"/>
                  </a:moveTo>
                  <a:lnTo>
                    <a:pt x="463826" y="0"/>
                  </a:lnTo>
                  <a:cubicBezTo>
                    <a:pt x="207662" y="0"/>
                    <a:pt x="0" y="207662"/>
                    <a:pt x="0" y="463826"/>
                  </a:cubicBezTo>
                  <a:cubicBezTo>
                    <a:pt x="0" y="655949"/>
                    <a:pt x="116810" y="820790"/>
                    <a:pt x="283284" y="891202"/>
                  </a:cubicBezTo>
                  <a:lnTo>
                    <a:pt x="338931" y="908476"/>
                  </a:lnTo>
                  <a:lnTo>
                    <a:pt x="538197" y="812484"/>
                  </a:lnTo>
                  <a:cubicBezTo>
                    <a:pt x="891213" y="620715"/>
                    <a:pt x="1192697" y="346105"/>
                    <a:pt x="1416559" y="14745"/>
                  </a:cubicBezTo>
                  <a:lnTo>
                    <a:pt x="1425517" y="0"/>
                  </a:lnTo>
                  <a:close/>
                </a:path>
              </a:pathLst>
            </a:custGeom>
            <a:solidFill>
              <a:srgbClr val="A0C9CA"/>
            </a:solidFill>
            <a:ln>
              <a:solidFill>
                <a:srgbClr val="99BC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Freeform: Shape 26">
              <a:extLst>
                <a:ext uri="{FF2B5EF4-FFF2-40B4-BE49-F238E27FC236}">
                  <a16:creationId xmlns:a16="http://schemas.microsoft.com/office/drawing/2014/main" id="{E4B36AE8-3192-F6F5-77C0-4164D72538FE}"/>
                </a:ext>
              </a:extLst>
            </p:cNvPr>
            <p:cNvSpPr/>
            <p:nvPr/>
          </p:nvSpPr>
          <p:spPr>
            <a:xfrm flipH="1">
              <a:off x="2076680" y="5468771"/>
              <a:ext cx="3300427" cy="893929"/>
            </a:xfrm>
            <a:custGeom>
              <a:avLst/>
              <a:gdLst>
                <a:gd name="connsiteX0" fmla="*/ 2960860 w 3424686"/>
                <a:gd name="connsiteY0" fmla="*/ 0 h 927652"/>
                <a:gd name="connsiteX1" fmla="*/ 1086586 w 3424686"/>
                <a:gd name="connsiteY1" fmla="*/ 0 h 927652"/>
                <a:gd name="connsiteX2" fmla="*/ 1077628 w 3424686"/>
                <a:gd name="connsiteY2" fmla="*/ 14745 h 927652"/>
                <a:gd name="connsiteX3" fmla="*/ 199266 w 3424686"/>
                <a:gd name="connsiteY3" fmla="*/ 812484 h 927652"/>
                <a:gd name="connsiteX4" fmla="*/ 0 w 3424686"/>
                <a:gd name="connsiteY4" fmla="*/ 908476 h 927652"/>
                <a:gd name="connsiteX5" fmla="*/ 31418 w 3424686"/>
                <a:gd name="connsiteY5" fmla="*/ 918229 h 927652"/>
                <a:gd name="connsiteX6" fmla="*/ 124895 w 3424686"/>
                <a:gd name="connsiteY6" fmla="*/ 927652 h 927652"/>
                <a:gd name="connsiteX7" fmla="*/ 2960860 w 3424686"/>
                <a:gd name="connsiteY7" fmla="*/ 927652 h 927652"/>
                <a:gd name="connsiteX8" fmla="*/ 3424686 w 3424686"/>
                <a:gd name="connsiteY8" fmla="*/ 463826 h 927652"/>
                <a:gd name="connsiteX9" fmla="*/ 2960860 w 3424686"/>
                <a:gd name="connsiteY9"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4686" h="927652">
                  <a:moveTo>
                    <a:pt x="2960860" y="0"/>
                  </a:moveTo>
                  <a:lnTo>
                    <a:pt x="1086586" y="0"/>
                  </a:lnTo>
                  <a:lnTo>
                    <a:pt x="1077628" y="14745"/>
                  </a:lnTo>
                  <a:cubicBezTo>
                    <a:pt x="853766" y="346105"/>
                    <a:pt x="552282" y="620715"/>
                    <a:pt x="199266" y="812484"/>
                  </a:cubicBezTo>
                  <a:lnTo>
                    <a:pt x="0" y="908476"/>
                  </a:lnTo>
                  <a:lnTo>
                    <a:pt x="31418" y="918229"/>
                  </a:lnTo>
                  <a:cubicBezTo>
                    <a:pt x="61612" y="924408"/>
                    <a:pt x="92875" y="927652"/>
                    <a:pt x="124895" y="927652"/>
                  </a:cubicBezTo>
                  <a:lnTo>
                    <a:pt x="2960860" y="927652"/>
                  </a:lnTo>
                  <a:cubicBezTo>
                    <a:pt x="3217024" y="927652"/>
                    <a:pt x="3424686" y="719990"/>
                    <a:pt x="3424686" y="463826"/>
                  </a:cubicBezTo>
                  <a:cubicBezTo>
                    <a:pt x="3424686" y="207662"/>
                    <a:pt x="3217024" y="0"/>
                    <a:pt x="296086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2" name="TextBox 18">
              <a:extLst>
                <a:ext uri="{FF2B5EF4-FFF2-40B4-BE49-F238E27FC236}">
                  <a16:creationId xmlns:a16="http://schemas.microsoft.com/office/drawing/2014/main" id="{CD6454C2-1263-ADF4-4C6E-B85BFBF54EAA}"/>
                </a:ext>
              </a:extLst>
            </p:cNvPr>
            <p:cNvSpPr txBox="1">
              <a:spLocks noChangeArrowheads="1"/>
            </p:cNvSpPr>
            <p:nvPr/>
          </p:nvSpPr>
          <p:spPr bwMode="auto">
            <a:xfrm>
              <a:off x="2222763" y="5461875"/>
              <a:ext cx="2034597" cy="795646"/>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4179" descr="Books with solid fill">
              <a:extLst>
                <a:ext uri="{FF2B5EF4-FFF2-40B4-BE49-F238E27FC236}">
                  <a16:creationId xmlns:a16="http://schemas.microsoft.com/office/drawing/2014/main" id="{F5993053-4562-DD0F-3F4E-F53EF39B19A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924514" y="5554762"/>
              <a:ext cx="653053" cy="653006"/>
            </a:xfrm>
            <a:prstGeom prst="rect">
              <a:avLst/>
            </a:prstGeom>
          </p:spPr>
        </p:pic>
      </p:grpSp>
      <p:grpSp>
        <p:nvGrpSpPr>
          <p:cNvPr id="36" name="Group 35">
            <a:extLst>
              <a:ext uri="{FF2B5EF4-FFF2-40B4-BE49-F238E27FC236}">
                <a16:creationId xmlns:a16="http://schemas.microsoft.com/office/drawing/2014/main" id="{33DA3E22-FD1E-681B-DF38-B8A39FC90D36}"/>
              </a:ext>
            </a:extLst>
          </p:cNvPr>
          <p:cNvGrpSpPr/>
          <p:nvPr/>
        </p:nvGrpSpPr>
        <p:grpSpPr>
          <a:xfrm>
            <a:off x="7292853" y="3693685"/>
            <a:ext cx="3627061" cy="893929"/>
            <a:chOff x="7292853" y="3693685"/>
            <a:chExt cx="3627061" cy="893929"/>
          </a:xfrm>
        </p:grpSpPr>
        <p:sp>
          <p:nvSpPr>
            <p:cNvPr id="19" name="Freeform: Shape 18">
              <a:extLst>
                <a:ext uri="{FF2B5EF4-FFF2-40B4-BE49-F238E27FC236}">
                  <a16:creationId xmlns:a16="http://schemas.microsoft.com/office/drawing/2014/main" id="{5C522D09-34EA-2092-0453-690F5D7D4A08}"/>
                </a:ext>
              </a:extLst>
            </p:cNvPr>
            <p:cNvSpPr/>
            <p:nvPr/>
          </p:nvSpPr>
          <p:spPr>
            <a:xfrm flipH="1">
              <a:off x="7292853" y="3693685"/>
              <a:ext cx="970623" cy="893929"/>
            </a:xfrm>
            <a:custGeom>
              <a:avLst/>
              <a:gdLst>
                <a:gd name="connsiteX0" fmla="*/ 543341 w 1007167"/>
                <a:gd name="connsiteY0" fmla="*/ 0 h 927652"/>
                <a:gd name="connsiteX1" fmla="*/ 44775 w 1007167"/>
                <a:gd name="connsiteY1" fmla="*/ 0 h 927652"/>
                <a:gd name="connsiteX2" fmla="*/ 12863 w 1007167"/>
                <a:gd name="connsiteY2" fmla="*/ 209094 h 927652"/>
                <a:gd name="connsiteX3" fmla="*/ 0 w 1007167"/>
                <a:gd name="connsiteY3" fmla="*/ 463826 h 927652"/>
                <a:gd name="connsiteX4" fmla="*/ 12863 w 1007167"/>
                <a:gd name="connsiteY4" fmla="*/ 718558 h 927652"/>
                <a:gd name="connsiteX5" fmla="*/ 44775 w 1007167"/>
                <a:gd name="connsiteY5" fmla="*/ 927652 h 927652"/>
                <a:gd name="connsiteX6" fmla="*/ 543341 w 1007167"/>
                <a:gd name="connsiteY6" fmla="*/ 927652 h 927652"/>
                <a:gd name="connsiteX7" fmla="*/ 1007167 w 1007167"/>
                <a:gd name="connsiteY7" fmla="*/ 463826 h 927652"/>
                <a:gd name="connsiteX8" fmla="*/ 543341 w 1007167"/>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7" h="927652">
                  <a:moveTo>
                    <a:pt x="543341" y="0"/>
                  </a:moveTo>
                  <a:lnTo>
                    <a:pt x="44775" y="0"/>
                  </a:lnTo>
                  <a:lnTo>
                    <a:pt x="12863" y="209094"/>
                  </a:lnTo>
                  <a:cubicBezTo>
                    <a:pt x="4357" y="292848"/>
                    <a:pt x="0" y="377828"/>
                    <a:pt x="0" y="463826"/>
                  </a:cubicBezTo>
                  <a:cubicBezTo>
                    <a:pt x="0" y="549824"/>
                    <a:pt x="4357" y="634804"/>
                    <a:pt x="12863" y="718558"/>
                  </a:cubicBezTo>
                  <a:lnTo>
                    <a:pt x="44775" y="927652"/>
                  </a:lnTo>
                  <a:lnTo>
                    <a:pt x="543341" y="927652"/>
                  </a:lnTo>
                  <a:cubicBezTo>
                    <a:pt x="799505" y="927652"/>
                    <a:pt x="1007167" y="719990"/>
                    <a:pt x="1007167" y="463826"/>
                  </a:cubicBezTo>
                  <a:cubicBezTo>
                    <a:pt x="1007167" y="207662"/>
                    <a:pt x="799505" y="0"/>
                    <a:pt x="543341" y="0"/>
                  </a:cubicBez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Freeform: Shape 25">
              <a:extLst>
                <a:ext uri="{FF2B5EF4-FFF2-40B4-BE49-F238E27FC236}">
                  <a16:creationId xmlns:a16="http://schemas.microsoft.com/office/drawing/2014/main" id="{505B5E49-8638-449C-D383-9AD00FA2F61D}"/>
                </a:ext>
              </a:extLst>
            </p:cNvPr>
            <p:cNvSpPr/>
            <p:nvPr/>
          </p:nvSpPr>
          <p:spPr>
            <a:xfrm flipH="1">
              <a:off x="8220327" y="3693685"/>
              <a:ext cx="2699587" cy="893929"/>
            </a:xfrm>
            <a:custGeom>
              <a:avLst/>
              <a:gdLst>
                <a:gd name="connsiteX0" fmla="*/ 2801225 w 2801225"/>
                <a:gd name="connsiteY0" fmla="*/ 0 h 927652"/>
                <a:gd name="connsiteX1" fmla="*/ 463826 w 2801225"/>
                <a:gd name="connsiteY1" fmla="*/ 0 h 927652"/>
                <a:gd name="connsiteX2" fmla="*/ 0 w 2801225"/>
                <a:gd name="connsiteY2" fmla="*/ 463826 h 927652"/>
                <a:gd name="connsiteX3" fmla="*/ 463826 w 2801225"/>
                <a:gd name="connsiteY3" fmla="*/ 927652 h 927652"/>
                <a:gd name="connsiteX4" fmla="*/ 2801225 w 2801225"/>
                <a:gd name="connsiteY4" fmla="*/ 927652 h 927652"/>
                <a:gd name="connsiteX5" fmla="*/ 2769313 w 2801225"/>
                <a:gd name="connsiteY5" fmla="*/ 718558 h 927652"/>
                <a:gd name="connsiteX6" fmla="*/ 2756450 w 2801225"/>
                <a:gd name="connsiteY6" fmla="*/ 463826 h 927652"/>
                <a:gd name="connsiteX7" fmla="*/ 2769313 w 2801225"/>
                <a:gd name="connsiteY7" fmla="*/ 209094 h 927652"/>
                <a:gd name="connsiteX8" fmla="*/ 2801225 w 2801225"/>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5" h="927652">
                  <a:moveTo>
                    <a:pt x="2801225" y="0"/>
                  </a:moveTo>
                  <a:lnTo>
                    <a:pt x="463826" y="0"/>
                  </a:lnTo>
                  <a:cubicBezTo>
                    <a:pt x="207662" y="0"/>
                    <a:pt x="0" y="207662"/>
                    <a:pt x="0" y="463826"/>
                  </a:cubicBezTo>
                  <a:cubicBezTo>
                    <a:pt x="0" y="719990"/>
                    <a:pt x="207662" y="927652"/>
                    <a:pt x="463826" y="927652"/>
                  </a:cubicBezTo>
                  <a:lnTo>
                    <a:pt x="2801225" y="927652"/>
                  </a:lnTo>
                  <a:lnTo>
                    <a:pt x="2769313" y="718558"/>
                  </a:lnTo>
                  <a:cubicBezTo>
                    <a:pt x="2760807" y="634804"/>
                    <a:pt x="2756450" y="549824"/>
                    <a:pt x="2756450" y="463826"/>
                  </a:cubicBezTo>
                  <a:cubicBezTo>
                    <a:pt x="2756450" y="377828"/>
                    <a:pt x="2760807" y="292848"/>
                    <a:pt x="2769313" y="209094"/>
                  </a:cubicBezTo>
                  <a:lnTo>
                    <a:pt x="2801225"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3" name="TextBox 18">
              <a:extLst>
                <a:ext uri="{FF2B5EF4-FFF2-40B4-BE49-F238E27FC236}">
                  <a16:creationId xmlns:a16="http://schemas.microsoft.com/office/drawing/2014/main" id="{D46FB3CD-3776-8259-E008-29A9338A320C}"/>
                </a:ext>
              </a:extLst>
            </p:cNvPr>
            <p:cNvSpPr txBox="1">
              <a:spLocks noChangeArrowheads="1"/>
            </p:cNvSpPr>
            <p:nvPr/>
          </p:nvSpPr>
          <p:spPr bwMode="auto">
            <a:xfrm>
              <a:off x="8213931" y="3785517"/>
              <a:ext cx="2691543" cy="628503"/>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إدارة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44" descr="Bar graph with upward trend with solid fill">
              <a:extLst>
                <a:ext uri="{FF2B5EF4-FFF2-40B4-BE49-F238E27FC236}">
                  <a16:creationId xmlns:a16="http://schemas.microsoft.com/office/drawing/2014/main" id="{7A14E7C5-0FFD-5017-A622-C88FA2E311F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442800" y="3806928"/>
              <a:ext cx="721489" cy="721438"/>
            </a:xfrm>
            <a:prstGeom prst="rect">
              <a:avLst/>
            </a:prstGeom>
          </p:spPr>
        </p:pic>
      </p:grpSp>
      <p:grpSp>
        <p:nvGrpSpPr>
          <p:cNvPr id="39" name="Group 38">
            <a:extLst>
              <a:ext uri="{FF2B5EF4-FFF2-40B4-BE49-F238E27FC236}">
                <a16:creationId xmlns:a16="http://schemas.microsoft.com/office/drawing/2014/main" id="{678D8786-C2C6-1CB8-E96D-29A94C7E60D6}"/>
              </a:ext>
            </a:extLst>
          </p:cNvPr>
          <p:cNvGrpSpPr/>
          <p:nvPr/>
        </p:nvGrpSpPr>
        <p:grpSpPr>
          <a:xfrm>
            <a:off x="1272086" y="3693685"/>
            <a:ext cx="3627061" cy="893929"/>
            <a:chOff x="1272086" y="3693685"/>
            <a:chExt cx="3627061" cy="893929"/>
          </a:xfrm>
        </p:grpSpPr>
        <p:sp>
          <p:nvSpPr>
            <p:cNvPr id="18" name="Freeform: Shape 17">
              <a:extLst>
                <a:ext uri="{FF2B5EF4-FFF2-40B4-BE49-F238E27FC236}">
                  <a16:creationId xmlns:a16="http://schemas.microsoft.com/office/drawing/2014/main" id="{43ADDDDA-1F9F-F5E8-AC14-E8AB1F861326}"/>
                </a:ext>
              </a:extLst>
            </p:cNvPr>
            <p:cNvSpPr/>
            <p:nvPr/>
          </p:nvSpPr>
          <p:spPr>
            <a:xfrm flipH="1">
              <a:off x="3928524" y="3693685"/>
              <a:ext cx="970623" cy="893929"/>
            </a:xfrm>
            <a:custGeom>
              <a:avLst/>
              <a:gdLst>
                <a:gd name="connsiteX0" fmla="*/ 962391 w 1007166"/>
                <a:gd name="connsiteY0" fmla="*/ 0 h 927652"/>
                <a:gd name="connsiteX1" fmla="*/ 463826 w 1007166"/>
                <a:gd name="connsiteY1" fmla="*/ 0 h 927652"/>
                <a:gd name="connsiteX2" fmla="*/ 0 w 1007166"/>
                <a:gd name="connsiteY2" fmla="*/ 463826 h 927652"/>
                <a:gd name="connsiteX3" fmla="*/ 463826 w 1007166"/>
                <a:gd name="connsiteY3" fmla="*/ 927652 h 927652"/>
                <a:gd name="connsiteX4" fmla="*/ 962391 w 1007166"/>
                <a:gd name="connsiteY4" fmla="*/ 927652 h 927652"/>
                <a:gd name="connsiteX5" fmla="*/ 994303 w 1007166"/>
                <a:gd name="connsiteY5" fmla="*/ 718558 h 927652"/>
                <a:gd name="connsiteX6" fmla="*/ 1007166 w 1007166"/>
                <a:gd name="connsiteY6" fmla="*/ 463826 h 927652"/>
                <a:gd name="connsiteX7" fmla="*/ 994303 w 1007166"/>
                <a:gd name="connsiteY7" fmla="*/ 209094 h 927652"/>
                <a:gd name="connsiteX8" fmla="*/ 962391 w 100716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7166" h="927652">
                  <a:moveTo>
                    <a:pt x="962391" y="0"/>
                  </a:moveTo>
                  <a:lnTo>
                    <a:pt x="463826" y="0"/>
                  </a:lnTo>
                  <a:cubicBezTo>
                    <a:pt x="207662" y="0"/>
                    <a:pt x="0" y="207662"/>
                    <a:pt x="0" y="463826"/>
                  </a:cubicBezTo>
                  <a:cubicBezTo>
                    <a:pt x="0" y="719990"/>
                    <a:pt x="207662" y="927652"/>
                    <a:pt x="463826" y="927652"/>
                  </a:cubicBezTo>
                  <a:lnTo>
                    <a:pt x="962391" y="927652"/>
                  </a:lnTo>
                  <a:lnTo>
                    <a:pt x="994303" y="718558"/>
                  </a:lnTo>
                  <a:cubicBezTo>
                    <a:pt x="1002809" y="634804"/>
                    <a:pt x="1007166" y="549824"/>
                    <a:pt x="1007166" y="463826"/>
                  </a:cubicBezTo>
                  <a:cubicBezTo>
                    <a:pt x="1007166" y="377828"/>
                    <a:pt x="1002809" y="292848"/>
                    <a:pt x="994303" y="209094"/>
                  </a:cubicBezTo>
                  <a:lnTo>
                    <a:pt x="962391" y="0"/>
                  </a:lnTo>
                  <a:close/>
                </a:path>
              </a:pathLst>
            </a:custGeom>
            <a:solidFill>
              <a:srgbClr val="168489"/>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Freeform: Shape 23">
              <a:extLst>
                <a:ext uri="{FF2B5EF4-FFF2-40B4-BE49-F238E27FC236}">
                  <a16:creationId xmlns:a16="http://schemas.microsoft.com/office/drawing/2014/main" id="{99350DCD-84AA-57BC-3548-F76DE6A89665}"/>
                </a:ext>
              </a:extLst>
            </p:cNvPr>
            <p:cNvSpPr/>
            <p:nvPr/>
          </p:nvSpPr>
          <p:spPr>
            <a:xfrm flipH="1">
              <a:off x="1272086" y="3693685"/>
              <a:ext cx="2699589" cy="893929"/>
            </a:xfrm>
            <a:custGeom>
              <a:avLst/>
              <a:gdLst>
                <a:gd name="connsiteX0" fmla="*/ 2337400 w 2801226"/>
                <a:gd name="connsiteY0" fmla="*/ 0 h 927652"/>
                <a:gd name="connsiteX1" fmla="*/ 0 w 2801226"/>
                <a:gd name="connsiteY1" fmla="*/ 0 h 927652"/>
                <a:gd name="connsiteX2" fmla="*/ 31912 w 2801226"/>
                <a:gd name="connsiteY2" fmla="*/ 209094 h 927652"/>
                <a:gd name="connsiteX3" fmla="*/ 44775 w 2801226"/>
                <a:gd name="connsiteY3" fmla="*/ 463826 h 927652"/>
                <a:gd name="connsiteX4" fmla="*/ 31912 w 2801226"/>
                <a:gd name="connsiteY4" fmla="*/ 718558 h 927652"/>
                <a:gd name="connsiteX5" fmla="*/ 0 w 2801226"/>
                <a:gd name="connsiteY5" fmla="*/ 927652 h 927652"/>
                <a:gd name="connsiteX6" fmla="*/ 2337400 w 2801226"/>
                <a:gd name="connsiteY6" fmla="*/ 927652 h 927652"/>
                <a:gd name="connsiteX7" fmla="*/ 2801226 w 2801226"/>
                <a:gd name="connsiteY7" fmla="*/ 463826 h 927652"/>
                <a:gd name="connsiteX8" fmla="*/ 2337400 w 2801226"/>
                <a:gd name="connsiteY8" fmla="*/ 0 h 9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1226" h="927652">
                  <a:moveTo>
                    <a:pt x="2337400" y="0"/>
                  </a:moveTo>
                  <a:lnTo>
                    <a:pt x="0" y="0"/>
                  </a:lnTo>
                  <a:lnTo>
                    <a:pt x="31912" y="209094"/>
                  </a:lnTo>
                  <a:cubicBezTo>
                    <a:pt x="40418" y="292848"/>
                    <a:pt x="44775" y="377828"/>
                    <a:pt x="44775" y="463826"/>
                  </a:cubicBezTo>
                  <a:cubicBezTo>
                    <a:pt x="44775" y="549824"/>
                    <a:pt x="40418" y="634804"/>
                    <a:pt x="31912" y="718558"/>
                  </a:cubicBezTo>
                  <a:lnTo>
                    <a:pt x="0" y="927652"/>
                  </a:lnTo>
                  <a:lnTo>
                    <a:pt x="2337400" y="927652"/>
                  </a:lnTo>
                  <a:cubicBezTo>
                    <a:pt x="2593564" y="927652"/>
                    <a:pt x="2801226" y="719990"/>
                    <a:pt x="2801226" y="463826"/>
                  </a:cubicBezTo>
                  <a:cubicBezTo>
                    <a:pt x="2801226" y="207662"/>
                    <a:pt x="2593564" y="0"/>
                    <a:pt x="2337400" y="0"/>
                  </a:cubicBez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TextBox 18">
              <a:extLst>
                <a:ext uri="{FF2B5EF4-FFF2-40B4-BE49-F238E27FC236}">
                  <a16:creationId xmlns:a16="http://schemas.microsoft.com/office/drawing/2014/main" id="{CF729F95-5C7B-B783-1891-8C4BFDDC16D4}"/>
                </a:ext>
              </a:extLst>
            </p:cNvPr>
            <p:cNvSpPr txBox="1">
              <a:spLocks noChangeArrowheads="1"/>
            </p:cNvSpPr>
            <p:nvPr/>
          </p:nvSpPr>
          <p:spPr bwMode="auto">
            <a:xfrm>
              <a:off x="1388596" y="3728868"/>
              <a:ext cx="2487318" cy="685150"/>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57" descr="Heart">
              <a:extLst>
                <a:ext uri="{FF2B5EF4-FFF2-40B4-BE49-F238E27FC236}">
                  <a16:creationId xmlns:a16="http://schemas.microsoft.com/office/drawing/2014/main" id="{13F57645-0725-45D3-CF5A-F31E4B85529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986630" y="3777443"/>
              <a:ext cx="788327" cy="788270"/>
            </a:xfrm>
            <a:prstGeom prst="rect">
              <a:avLst/>
            </a:prstGeom>
          </p:spPr>
        </p:pic>
      </p:grpSp>
    </p:spTree>
    <p:extLst>
      <p:ext uri="{BB962C8B-B14F-4D97-AF65-F5344CB8AC3E}">
        <p14:creationId xmlns:p14="http://schemas.microsoft.com/office/powerpoint/2010/main" val="3948956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ppt_x"/>
                                          </p:val>
                                        </p:tav>
                                        <p:tav tm="100000">
                                          <p:val>
                                            <p:strVal val="#ppt_x"/>
                                          </p:val>
                                        </p:tav>
                                      </p:tavLst>
                                    </p:anim>
                                    <p:anim calcmode="lin" valueType="num">
                                      <p:cBhvr additive="base">
                                        <p:cTn id="1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500" fill="hold"/>
                                        <p:tgtEl>
                                          <p:spTgt spid="39"/>
                                        </p:tgtEl>
                                        <p:attrNameLst>
                                          <p:attrName>ppt_x</p:attrName>
                                        </p:attrNameLst>
                                      </p:cBhvr>
                                      <p:tavLst>
                                        <p:tav tm="0">
                                          <p:val>
                                            <p:strVal val="#ppt_x"/>
                                          </p:val>
                                        </p:tav>
                                        <p:tav tm="100000">
                                          <p:val>
                                            <p:strVal val="#ppt_x"/>
                                          </p:val>
                                        </p:tav>
                                      </p:tavLst>
                                    </p:anim>
                                    <p:anim calcmode="lin" valueType="num">
                                      <p:cBhvr additive="base">
                                        <p:cTn id="3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11A5B-A7D8-7146-6BE5-630F746A37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5BBC9F0-F536-CC15-734C-FA4D9FD8F0B2}"/>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E383578-C45C-9FD7-78B0-B49FF1D929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5120DA86-55C1-11BD-3E3F-203D5C2F0854}"/>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إطار عمل بطاقة الأداء المتوازن (</a:t>
            </a:r>
            <a:r>
              <a:rPr lang="en-US"/>
              <a:t>Balanced Scorecard</a:t>
            </a:r>
            <a:r>
              <a:rPr lang="ar-SA"/>
              <a:t>):</a:t>
            </a:r>
            <a:endParaRPr lang="en-US"/>
          </a:p>
        </p:txBody>
      </p:sp>
      <p:grpSp>
        <p:nvGrpSpPr>
          <p:cNvPr id="75" name="Group 74">
            <a:extLst>
              <a:ext uri="{FF2B5EF4-FFF2-40B4-BE49-F238E27FC236}">
                <a16:creationId xmlns:a16="http://schemas.microsoft.com/office/drawing/2014/main" id="{6CC4F71F-F864-9EFD-67CB-43F493A92623}"/>
              </a:ext>
            </a:extLst>
          </p:cNvPr>
          <p:cNvGrpSpPr/>
          <p:nvPr/>
        </p:nvGrpSpPr>
        <p:grpSpPr>
          <a:xfrm>
            <a:off x="8540077" y="2318283"/>
            <a:ext cx="2922345" cy="3734174"/>
            <a:chOff x="3149314" y="2318283"/>
            <a:chExt cx="2922345" cy="3734174"/>
          </a:xfrm>
        </p:grpSpPr>
        <p:grpSp>
          <p:nvGrpSpPr>
            <p:cNvPr id="60" name="Group 59">
              <a:extLst>
                <a:ext uri="{FF2B5EF4-FFF2-40B4-BE49-F238E27FC236}">
                  <a16:creationId xmlns:a16="http://schemas.microsoft.com/office/drawing/2014/main" id="{391E8312-D25B-6435-E0CA-5711BD1F75E3}"/>
                </a:ext>
              </a:extLst>
            </p:cNvPr>
            <p:cNvGrpSpPr/>
            <p:nvPr/>
          </p:nvGrpSpPr>
          <p:grpSpPr>
            <a:xfrm>
              <a:off x="3149314" y="2318283"/>
              <a:ext cx="2922345" cy="3734174"/>
              <a:chOff x="1349937" y="0"/>
              <a:chExt cx="1391843" cy="1778427"/>
            </a:xfrm>
          </p:grpSpPr>
          <p:sp>
            <p:nvSpPr>
              <p:cNvPr id="61" name="Freeform: Shape 60">
                <a:extLst>
                  <a:ext uri="{FF2B5EF4-FFF2-40B4-BE49-F238E27FC236}">
                    <a16:creationId xmlns:a16="http://schemas.microsoft.com/office/drawing/2014/main" id="{607E0B2C-AE63-B4DB-66F0-F487042B48F8}"/>
                  </a:ext>
                </a:extLst>
              </p:cNvPr>
              <p:cNvSpPr/>
              <p:nvPr/>
            </p:nvSpPr>
            <p:spPr>
              <a:xfrm rot="16200000" flipV="1">
                <a:off x="1349935"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FFD366"/>
              </a:solidFill>
              <a:ln w="12700">
                <a:miter lim="400000"/>
              </a:ln>
            </p:spPr>
            <p:txBody>
              <a:bodyPr wrap="square" lIns="38100" tIns="38100" rIns="38100" bIns="38100" anchor="ctr">
                <a:noAutofit/>
              </a:bodyPr>
              <a:lstStyle/>
              <a:p>
                <a:endParaRPr lang="en-US" sz="3200"/>
              </a:p>
            </p:txBody>
          </p:sp>
          <p:sp>
            <p:nvSpPr>
              <p:cNvPr id="62" name="مربع نص 28">
                <a:extLst>
                  <a:ext uri="{FF2B5EF4-FFF2-40B4-BE49-F238E27FC236}">
                    <a16:creationId xmlns:a16="http://schemas.microsoft.com/office/drawing/2014/main" id="{1287FB8B-84E6-DA9C-4CB9-3081BF18F673}"/>
                  </a:ext>
                </a:extLst>
              </p:cNvPr>
              <p:cNvSpPr txBox="1"/>
              <p:nvPr/>
            </p:nvSpPr>
            <p:spPr>
              <a:xfrm>
                <a:off x="1457689" y="1155857"/>
                <a:ext cx="1284091" cy="622570"/>
              </a:xfrm>
              <a:prstGeom prst="rect">
                <a:avLst/>
              </a:prstGeom>
            </p:spPr>
            <p:txBody>
              <a:bodyPr wrap="square" rtlCol="1">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العمليات الداخلية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3" name="مربع نص 28">
                <a:extLst>
                  <a:ext uri="{FF2B5EF4-FFF2-40B4-BE49-F238E27FC236}">
                    <a16:creationId xmlns:a16="http://schemas.microsoft.com/office/drawing/2014/main" id="{0921E96D-3F83-203A-1D49-8B1D54CAE24D}"/>
                  </a:ext>
                </a:extLst>
              </p:cNvPr>
              <p:cNvSpPr txBox="1"/>
              <p:nvPr/>
            </p:nvSpPr>
            <p:spPr>
              <a:xfrm>
                <a:off x="1428117" y="0"/>
                <a:ext cx="247015" cy="319424"/>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5" name="Graphic 7" descr="Books on shelf with solid fill">
              <a:extLst>
                <a:ext uri="{FF2B5EF4-FFF2-40B4-BE49-F238E27FC236}">
                  <a16:creationId xmlns:a16="http://schemas.microsoft.com/office/drawing/2014/main" id="{B73A2E69-C41B-9D60-23EB-573AA4ADF0E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66436" y="3251917"/>
              <a:ext cx="1319752" cy="1319828"/>
            </a:xfrm>
            <a:prstGeom prst="rect">
              <a:avLst/>
            </a:prstGeom>
          </p:spPr>
        </p:pic>
      </p:grpSp>
      <p:sp>
        <p:nvSpPr>
          <p:cNvPr id="2" name="TextBox 1">
            <a:extLst>
              <a:ext uri="{FF2B5EF4-FFF2-40B4-BE49-F238E27FC236}">
                <a16:creationId xmlns:a16="http://schemas.microsoft.com/office/drawing/2014/main" id="{E86C5748-5F23-2A50-D63F-464954EEE5E5}"/>
              </a:ext>
            </a:extLst>
          </p:cNvPr>
          <p:cNvSpPr txBox="1"/>
          <p:nvPr/>
        </p:nvSpPr>
        <p:spPr>
          <a:xfrm>
            <a:off x="1772916" y="4001879"/>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ماذا يجب أن نتفوّق؟ (مثل: وقت الدورة، معدّلات العيوب، الإنتاجية)</a:t>
            </a:r>
            <a:endParaRPr lang="en-US"/>
          </a:p>
        </p:txBody>
      </p:sp>
      <p:grpSp>
        <p:nvGrpSpPr>
          <p:cNvPr id="4" name="Group 3">
            <a:extLst>
              <a:ext uri="{FF2B5EF4-FFF2-40B4-BE49-F238E27FC236}">
                <a16:creationId xmlns:a16="http://schemas.microsoft.com/office/drawing/2014/main" id="{8E169908-593B-8647-C972-CE8F03F2A7E4}"/>
              </a:ext>
            </a:extLst>
          </p:cNvPr>
          <p:cNvGrpSpPr/>
          <p:nvPr/>
        </p:nvGrpSpPr>
        <p:grpSpPr>
          <a:xfrm>
            <a:off x="13684815" y="2318283"/>
            <a:ext cx="2427080" cy="3633445"/>
            <a:chOff x="314689" y="2318283"/>
            <a:chExt cx="2427080" cy="3633445"/>
          </a:xfrm>
        </p:grpSpPr>
        <p:grpSp>
          <p:nvGrpSpPr>
            <p:cNvPr id="5" name="Group 4">
              <a:extLst>
                <a:ext uri="{FF2B5EF4-FFF2-40B4-BE49-F238E27FC236}">
                  <a16:creationId xmlns:a16="http://schemas.microsoft.com/office/drawing/2014/main" id="{AC238FB5-BBBB-6849-370A-9F9E30B758C1}"/>
                </a:ext>
              </a:extLst>
            </p:cNvPr>
            <p:cNvGrpSpPr/>
            <p:nvPr/>
          </p:nvGrpSpPr>
          <p:grpSpPr>
            <a:xfrm>
              <a:off x="314689" y="2318283"/>
              <a:ext cx="2427080" cy="3633445"/>
              <a:chOff x="0" y="0"/>
              <a:chExt cx="1155960" cy="1730454"/>
            </a:xfrm>
          </p:grpSpPr>
          <p:sp>
            <p:nvSpPr>
              <p:cNvPr id="7" name="Freeform: Shape 6">
                <a:extLst>
                  <a:ext uri="{FF2B5EF4-FFF2-40B4-BE49-F238E27FC236}">
                    <a16:creationId xmlns:a16="http://schemas.microsoft.com/office/drawing/2014/main" id="{C6A76E52-5D44-B534-08AE-6D4CEC22F1B1}"/>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2E75B6"/>
              </a:solidFill>
              <a:ln w="12700">
                <a:miter lim="400000"/>
              </a:ln>
            </p:spPr>
            <p:txBody>
              <a:bodyPr wrap="square" lIns="38100" tIns="38100" rIns="38100" bIns="38100" anchor="ctr">
                <a:noAutofit/>
              </a:bodyPr>
              <a:lstStyle/>
              <a:p>
                <a:endParaRPr lang="en-US" sz="3200"/>
              </a:p>
            </p:txBody>
          </p:sp>
          <p:sp>
            <p:nvSpPr>
              <p:cNvPr id="10" name="مربع نص 28">
                <a:extLst>
                  <a:ext uri="{FF2B5EF4-FFF2-40B4-BE49-F238E27FC236}">
                    <a16:creationId xmlns:a16="http://schemas.microsoft.com/office/drawing/2014/main" id="{56C05A8F-BCA1-BFCC-1216-6F45C1E91EB3}"/>
                  </a:ext>
                </a:extLst>
              </p:cNvPr>
              <p:cNvSpPr txBox="1"/>
              <p:nvPr/>
            </p:nvSpPr>
            <p:spPr>
              <a:xfrm>
                <a:off x="287049" y="1155857"/>
                <a:ext cx="868911" cy="574597"/>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التعلّم والنمو</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مربع نص 28">
                <a:extLst>
                  <a:ext uri="{FF2B5EF4-FFF2-40B4-BE49-F238E27FC236}">
                    <a16:creationId xmlns:a16="http://schemas.microsoft.com/office/drawing/2014/main" id="{BB4D34E5-3AE9-44D0-26AD-5B277345F8A4}"/>
                  </a:ext>
                </a:extLst>
              </p:cNvPr>
              <p:cNvSpPr txBox="1"/>
              <p:nvPr/>
            </p:nvSpPr>
            <p:spPr>
              <a:xfrm>
                <a:off x="78311" y="0"/>
                <a:ext cx="247015" cy="319425"/>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Graphic 34" descr="Classroom with solid fill">
              <a:extLst>
                <a:ext uri="{FF2B5EF4-FFF2-40B4-BE49-F238E27FC236}">
                  <a16:creationId xmlns:a16="http://schemas.microsoft.com/office/drawing/2014/main" id="{2690B0C3-D87B-786B-F825-5EF7C866185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90612" y="3344735"/>
              <a:ext cx="1166284" cy="1166352"/>
            </a:xfrm>
            <a:prstGeom prst="rect">
              <a:avLst/>
            </a:prstGeom>
          </p:spPr>
        </p:pic>
      </p:grpSp>
    </p:spTree>
    <p:extLst>
      <p:ext uri="{BB962C8B-B14F-4D97-AF65-F5344CB8AC3E}">
        <p14:creationId xmlns:p14="http://schemas.microsoft.com/office/powerpoint/2010/main" val="2510026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6BFA8-C13F-A9A0-1A75-FF5DA055888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9501C8-8BFA-CF73-9DAD-08B5222A75BF}"/>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A048F7D-FEBD-568D-D987-256EA2AAB4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D882B28E-4B1B-D8F5-F397-9B8B47A7F0FB}"/>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إطار عمل بطاقة الأداء المتوازن (</a:t>
            </a:r>
            <a:r>
              <a:rPr lang="en-US"/>
              <a:t>Balanced Scorecard</a:t>
            </a:r>
            <a:r>
              <a:rPr lang="ar-SA"/>
              <a:t>):</a:t>
            </a:r>
            <a:endParaRPr lang="en-US"/>
          </a:p>
        </p:txBody>
      </p:sp>
      <p:grpSp>
        <p:nvGrpSpPr>
          <p:cNvPr id="76" name="Group 75">
            <a:extLst>
              <a:ext uri="{FF2B5EF4-FFF2-40B4-BE49-F238E27FC236}">
                <a16:creationId xmlns:a16="http://schemas.microsoft.com/office/drawing/2014/main" id="{1DAD1BD3-53E2-2F8D-8090-35F6F60C407B}"/>
              </a:ext>
            </a:extLst>
          </p:cNvPr>
          <p:cNvGrpSpPr/>
          <p:nvPr/>
        </p:nvGrpSpPr>
        <p:grpSpPr>
          <a:xfrm>
            <a:off x="8712765" y="2318283"/>
            <a:ext cx="2427080" cy="3633445"/>
            <a:chOff x="314689" y="2318283"/>
            <a:chExt cx="2427080" cy="3633445"/>
          </a:xfrm>
        </p:grpSpPr>
        <p:grpSp>
          <p:nvGrpSpPr>
            <p:cNvPr id="56" name="Group 55">
              <a:extLst>
                <a:ext uri="{FF2B5EF4-FFF2-40B4-BE49-F238E27FC236}">
                  <a16:creationId xmlns:a16="http://schemas.microsoft.com/office/drawing/2014/main" id="{B4008461-716C-10E3-7E76-35FA4688C6B2}"/>
                </a:ext>
              </a:extLst>
            </p:cNvPr>
            <p:cNvGrpSpPr/>
            <p:nvPr/>
          </p:nvGrpSpPr>
          <p:grpSpPr>
            <a:xfrm>
              <a:off x="314689" y="2318283"/>
              <a:ext cx="2427080" cy="3633445"/>
              <a:chOff x="0" y="0"/>
              <a:chExt cx="1155960" cy="1730454"/>
            </a:xfrm>
          </p:grpSpPr>
          <p:sp>
            <p:nvSpPr>
              <p:cNvPr id="70" name="Freeform: Shape 69">
                <a:extLst>
                  <a:ext uri="{FF2B5EF4-FFF2-40B4-BE49-F238E27FC236}">
                    <a16:creationId xmlns:a16="http://schemas.microsoft.com/office/drawing/2014/main" id="{CCB176CF-DB1E-E6A9-B93C-C1631129C2C1}"/>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2E75B6"/>
              </a:solidFill>
              <a:ln w="12700">
                <a:miter lim="400000"/>
              </a:ln>
            </p:spPr>
            <p:txBody>
              <a:bodyPr wrap="square" lIns="38100" tIns="38100" rIns="38100" bIns="38100" anchor="ctr">
                <a:noAutofit/>
              </a:bodyPr>
              <a:lstStyle/>
              <a:p>
                <a:endParaRPr lang="en-US" sz="3200"/>
              </a:p>
            </p:txBody>
          </p:sp>
          <p:sp>
            <p:nvSpPr>
              <p:cNvPr id="71" name="مربع نص 28">
                <a:extLst>
                  <a:ext uri="{FF2B5EF4-FFF2-40B4-BE49-F238E27FC236}">
                    <a16:creationId xmlns:a16="http://schemas.microsoft.com/office/drawing/2014/main" id="{A3BEF061-356E-E474-82D8-2B3CEB17A5AA}"/>
                  </a:ext>
                </a:extLst>
              </p:cNvPr>
              <p:cNvSpPr txBox="1"/>
              <p:nvPr/>
            </p:nvSpPr>
            <p:spPr>
              <a:xfrm>
                <a:off x="287049" y="1155857"/>
                <a:ext cx="868911" cy="574597"/>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التعلّم والنمو</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2" name="مربع نص 28">
                <a:extLst>
                  <a:ext uri="{FF2B5EF4-FFF2-40B4-BE49-F238E27FC236}">
                    <a16:creationId xmlns:a16="http://schemas.microsoft.com/office/drawing/2014/main" id="{86793826-5CC4-79B6-F13F-1556F5F58046}"/>
                  </a:ext>
                </a:extLst>
              </p:cNvPr>
              <p:cNvSpPr txBox="1"/>
              <p:nvPr/>
            </p:nvSpPr>
            <p:spPr>
              <a:xfrm>
                <a:off x="78311" y="0"/>
                <a:ext cx="247015" cy="319425"/>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34" descr="Classroom with solid fill">
              <a:extLst>
                <a:ext uri="{FF2B5EF4-FFF2-40B4-BE49-F238E27FC236}">
                  <a16:creationId xmlns:a16="http://schemas.microsoft.com/office/drawing/2014/main" id="{E04174BA-7915-ED89-DA6C-E84B83A189F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0612" y="3344735"/>
              <a:ext cx="1166284" cy="1166352"/>
            </a:xfrm>
            <a:prstGeom prst="rect">
              <a:avLst/>
            </a:prstGeom>
          </p:spPr>
        </p:pic>
      </p:grpSp>
      <p:sp>
        <p:nvSpPr>
          <p:cNvPr id="2" name="TextBox 1">
            <a:extLst>
              <a:ext uri="{FF2B5EF4-FFF2-40B4-BE49-F238E27FC236}">
                <a16:creationId xmlns:a16="http://schemas.microsoft.com/office/drawing/2014/main" id="{BE321522-873F-D923-32F2-EFCD1F595265}"/>
              </a:ext>
            </a:extLst>
          </p:cNvPr>
          <p:cNvSpPr txBox="1"/>
          <p:nvPr/>
        </p:nvSpPr>
        <p:spPr>
          <a:xfrm>
            <a:off x="1772916" y="4001879"/>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كيف نستمر في التحسين والابتكار؟ (مثل: رضا الموظّفين، معدّل الاحتفاظ بالموهوبين، عدد الابتكارات)</a:t>
            </a:r>
            <a:endParaRPr lang="en-US"/>
          </a:p>
        </p:txBody>
      </p:sp>
    </p:spTree>
    <p:extLst>
      <p:ext uri="{BB962C8B-B14F-4D97-AF65-F5344CB8AC3E}">
        <p14:creationId xmlns:p14="http://schemas.microsoft.com/office/powerpoint/2010/main" val="27867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74A45-08E8-81D2-E404-1ADD386E417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9020203-6D47-F551-111A-3FC5CCDCC233}"/>
              </a:ext>
            </a:extLst>
          </p:cNvPr>
          <p:cNvSpPr txBox="1"/>
          <p:nvPr/>
        </p:nvSpPr>
        <p:spPr>
          <a:xfrm>
            <a:off x="2190750" y="-11547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0A04D2-714B-2EBD-38CC-EFE8D6910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FE4BA79-2E74-A4BA-A483-024A1380B266}"/>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لوحات القيادة الفعّالة:</a:t>
            </a:r>
            <a:endParaRPr lang="en-US"/>
          </a:p>
        </p:txBody>
      </p:sp>
      <p:grpSp>
        <p:nvGrpSpPr>
          <p:cNvPr id="76" name="Group 75">
            <a:extLst>
              <a:ext uri="{FF2B5EF4-FFF2-40B4-BE49-F238E27FC236}">
                <a16:creationId xmlns:a16="http://schemas.microsoft.com/office/drawing/2014/main" id="{904D9284-4296-C7ED-649F-3956D3F21DBB}"/>
              </a:ext>
            </a:extLst>
          </p:cNvPr>
          <p:cNvGrpSpPr/>
          <p:nvPr/>
        </p:nvGrpSpPr>
        <p:grpSpPr>
          <a:xfrm>
            <a:off x="17780565" y="2318283"/>
            <a:ext cx="2427080" cy="3633445"/>
            <a:chOff x="314689" y="2318283"/>
            <a:chExt cx="2427080" cy="3633445"/>
          </a:xfrm>
        </p:grpSpPr>
        <p:grpSp>
          <p:nvGrpSpPr>
            <p:cNvPr id="56" name="Group 55">
              <a:extLst>
                <a:ext uri="{FF2B5EF4-FFF2-40B4-BE49-F238E27FC236}">
                  <a16:creationId xmlns:a16="http://schemas.microsoft.com/office/drawing/2014/main" id="{02765FD1-A4E6-26FB-E2CE-E1A80FF9E0D8}"/>
                </a:ext>
              </a:extLst>
            </p:cNvPr>
            <p:cNvGrpSpPr/>
            <p:nvPr/>
          </p:nvGrpSpPr>
          <p:grpSpPr>
            <a:xfrm>
              <a:off x="314689" y="2318283"/>
              <a:ext cx="2427080" cy="3633445"/>
              <a:chOff x="0" y="0"/>
              <a:chExt cx="1155960" cy="1730454"/>
            </a:xfrm>
          </p:grpSpPr>
          <p:sp>
            <p:nvSpPr>
              <p:cNvPr id="70" name="Freeform: Shape 69">
                <a:extLst>
                  <a:ext uri="{FF2B5EF4-FFF2-40B4-BE49-F238E27FC236}">
                    <a16:creationId xmlns:a16="http://schemas.microsoft.com/office/drawing/2014/main" id="{E0FAA652-E8DD-B660-F80F-CEA444DC8D84}"/>
                  </a:ext>
                </a:extLst>
              </p:cNvPr>
              <p:cNvSpPr/>
              <p:nvPr/>
            </p:nvSpPr>
            <p:spPr>
              <a:xfrm rot="16200000" flipV="1">
                <a:off x="-2" y="18563"/>
                <a:ext cx="1155964" cy="1155959"/>
              </a:xfrm>
              <a:custGeom>
                <a:avLst/>
                <a:gdLst>
                  <a:gd name="connsiteX0" fmla="*/ 903732 w 2383587"/>
                  <a:gd name="connsiteY0" fmla="*/ 0 h 2383577"/>
                  <a:gd name="connsiteX1" fmla="*/ 1284870 w 2383587"/>
                  <a:gd name="connsiteY1" fmla="*/ 157611 h 2383577"/>
                  <a:gd name="connsiteX2" fmla="*/ 1588517 w 2383587"/>
                  <a:gd name="connsiteY2" fmla="*/ 461273 h 2383577"/>
                  <a:gd name="connsiteX3" fmla="*/ 1588517 w 2383587"/>
                  <a:gd name="connsiteY3" fmla="*/ 1223460 h 2383577"/>
                  <a:gd name="connsiteX4" fmla="*/ 1588517 w 2383587"/>
                  <a:gd name="connsiteY4" fmla="*/ 1545550 h 2383577"/>
                  <a:gd name="connsiteX5" fmla="*/ 1593112 w 2383587"/>
                  <a:gd name="connsiteY5" fmla="*/ 1550128 h 2383577"/>
                  <a:gd name="connsiteX6" fmla="*/ 1832422 w 2383587"/>
                  <a:gd name="connsiteY6" fmla="*/ 1602322 h 2383577"/>
                  <a:gd name="connsiteX7" fmla="*/ 2264973 w 2383587"/>
                  <a:gd name="connsiteY7" fmla="*/ 1692860 h 2383577"/>
                  <a:gd name="connsiteX8" fmla="*/ 2246476 w 2383587"/>
                  <a:gd name="connsiteY8" fmla="*/ 2283243 h 2383577"/>
                  <a:gd name="connsiteX9" fmla="*/ 1703634 w 2383587"/>
                  <a:gd name="connsiteY9" fmla="*/ 2275574 h 2383577"/>
                  <a:gd name="connsiteX10" fmla="*/ 1602303 w 2383587"/>
                  <a:gd name="connsiteY10" fmla="*/ 1832386 h 2383577"/>
                  <a:gd name="connsiteX11" fmla="*/ 1550260 w 2383587"/>
                  <a:gd name="connsiteY11" fmla="*/ 1593165 h 2383577"/>
                  <a:gd name="connsiteX12" fmla="*/ 1545549 w 2383587"/>
                  <a:gd name="connsiteY12" fmla="*/ 1588472 h 2383577"/>
                  <a:gd name="connsiteX13" fmla="*/ 1223520 w 2383587"/>
                  <a:gd name="connsiteY13" fmla="*/ 1588472 h 2383577"/>
                  <a:gd name="connsiteX14" fmla="*/ 461244 w 2383587"/>
                  <a:gd name="connsiteY14" fmla="*/ 1588472 h 2383577"/>
                  <a:gd name="connsiteX15" fmla="*/ 157597 w 2383587"/>
                  <a:gd name="connsiteY15" fmla="*/ 1284811 h 2383577"/>
                  <a:gd name="connsiteX16" fmla="*/ 157597 w 2383587"/>
                  <a:gd name="connsiteY16" fmla="*/ 522623 h 2383577"/>
                  <a:gd name="connsiteX17" fmla="*/ 522594 w 2383587"/>
                  <a:gd name="connsiteY17" fmla="*/ 157611 h 2383577"/>
                  <a:gd name="connsiteX18" fmla="*/ 903732 w 2383587"/>
                  <a:gd name="connsiteY18" fmla="*/ 0 h 23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83587" h="2383577">
                    <a:moveTo>
                      <a:pt x="903732" y="0"/>
                    </a:moveTo>
                    <a:cubicBezTo>
                      <a:pt x="1041769" y="0"/>
                      <a:pt x="1179806" y="52537"/>
                      <a:pt x="1284870" y="157611"/>
                    </a:cubicBezTo>
                    <a:lnTo>
                      <a:pt x="1588517" y="461273"/>
                    </a:lnTo>
                    <a:cubicBezTo>
                      <a:pt x="1798646" y="671421"/>
                      <a:pt x="1798646" y="1013427"/>
                      <a:pt x="1588517" y="1223460"/>
                    </a:cubicBezTo>
                    <a:cubicBezTo>
                      <a:pt x="1499594" y="1312510"/>
                      <a:pt x="1499594" y="1456615"/>
                      <a:pt x="1588517" y="1545550"/>
                    </a:cubicBezTo>
                    <a:lnTo>
                      <a:pt x="1593112" y="1550128"/>
                    </a:lnTo>
                    <a:cubicBezTo>
                      <a:pt x="1656071" y="1613081"/>
                      <a:pt x="1749589" y="1634485"/>
                      <a:pt x="1832422" y="1602322"/>
                    </a:cubicBezTo>
                    <a:cubicBezTo>
                      <a:pt x="1976606" y="1545550"/>
                      <a:pt x="2148362" y="1576225"/>
                      <a:pt x="2264973" y="1692860"/>
                    </a:cubicBezTo>
                    <a:cubicBezTo>
                      <a:pt x="2429031" y="1856880"/>
                      <a:pt x="2422942" y="2126891"/>
                      <a:pt x="2246476" y="2283243"/>
                    </a:cubicBezTo>
                    <a:cubicBezTo>
                      <a:pt x="2091608" y="2419793"/>
                      <a:pt x="1853906" y="2416703"/>
                      <a:pt x="1703634" y="2275574"/>
                    </a:cubicBezTo>
                    <a:cubicBezTo>
                      <a:pt x="1577833" y="2157566"/>
                      <a:pt x="1544056" y="1981184"/>
                      <a:pt x="1602303" y="1832386"/>
                    </a:cubicBezTo>
                    <a:cubicBezTo>
                      <a:pt x="1634587" y="1749517"/>
                      <a:pt x="1613103" y="1656004"/>
                      <a:pt x="1550260" y="1593165"/>
                    </a:cubicBezTo>
                    <a:lnTo>
                      <a:pt x="1545549" y="1588472"/>
                    </a:lnTo>
                    <a:cubicBezTo>
                      <a:pt x="1456627" y="1499537"/>
                      <a:pt x="1312443" y="1499537"/>
                      <a:pt x="1223520" y="1588472"/>
                    </a:cubicBezTo>
                    <a:cubicBezTo>
                      <a:pt x="1013392" y="1798620"/>
                      <a:pt x="671373" y="1798620"/>
                      <a:pt x="461244" y="1588472"/>
                    </a:cubicBezTo>
                    <a:lnTo>
                      <a:pt x="157597" y="1284811"/>
                    </a:lnTo>
                    <a:cubicBezTo>
                      <a:pt x="-52532" y="1074777"/>
                      <a:pt x="-52532" y="732771"/>
                      <a:pt x="157597" y="522623"/>
                    </a:cubicBezTo>
                    <a:lnTo>
                      <a:pt x="522594" y="157611"/>
                    </a:lnTo>
                    <a:cubicBezTo>
                      <a:pt x="627658" y="52537"/>
                      <a:pt x="765695" y="0"/>
                      <a:pt x="903732" y="0"/>
                    </a:cubicBezTo>
                    <a:close/>
                  </a:path>
                </a:pathLst>
              </a:custGeom>
              <a:solidFill>
                <a:srgbClr val="2E75B6"/>
              </a:solidFill>
              <a:ln w="12700">
                <a:miter lim="400000"/>
              </a:ln>
            </p:spPr>
            <p:txBody>
              <a:bodyPr wrap="square" lIns="38100" tIns="38100" rIns="38100" bIns="38100" anchor="ctr">
                <a:noAutofit/>
              </a:bodyPr>
              <a:lstStyle/>
              <a:p>
                <a:endParaRPr lang="en-US" sz="3200"/>
              </a:p>
            </p:txBody>
          </p:sp>
          <p:sp>
            <p:nvSpPr>
              <p:cNvPr id="71" name="مربع نص 28">
                <a:extLst>
                  <a:ext uri="{FF2B5EF4-FFF2-40B4-BE49-F238E27FC236}">
                    <a16:creationId xmlns:a16="http://schemas.microsoft.com/office/drawing/2014/main" id="{16A9A557-1E37-2FA7-29E3-753D61DEC034}"/>
                  </a:ext>
                </a:extLst>
              </p:cNvPr>
              <p:cNvSpPr txBox="1"/>
              <p:nvPr/>
            </p:nvSpPr>
            <p:spPr>
              <a:xfrm>
                <a:off x="287049" y="1155857"/>
                <a:ext cx="868911" cy="574597"/>
              </a:xfrm>
              <a:prstGeom prst="rect">
                <a:avLst/>
              </a:prstGeom>
              <a:noFill/>
            </p:spPr>
            <p:txBody>
              <a:bodyPr wrap="square" rtlCol="1">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منظور التعلّم والنمو</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2" name="مربع نص 28">
                <a:extLst>
                  <a:ext uri="{FF2B5EF4-FFF2-40B4-BE49-F238E27FC236}">
                    <a16:creationId xmlns:a16="http://schemas.microsoft.com/office/drawing/2014/main" id="{A3699B16-5317-CC1F-2AB7-98EE5436B404}"/>
                  </a:ext>
                </a:extLst>
              </p:cNvPr>
              <p:cNvSpPr txBox="1"/>
              <p:nvPr/>
            </p:nvSpPr>
            <p:spPr>
              <a:xfrm>
                <a:off x="78311" y="0"/>
                <a:ext cx="247015" cy="319425"/>
              </a:xfrm>
              <a:prstGeom prst="rect">
                <a:avLst/>
              </a:prstGeom>
              <a:noFill/>
            </p:spPr>
            <p:txBody>
              <a:bodyPr wrap="square" rtlCol="1">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34" descr="Classroom with solid fill">
              <a:extLst>
                <a:ext uri="{FF2B5EF4-FFF2-40B4-BE49-F238E27FC236}">
                  <a16:creationId xmlns:a16="http://schemas.microsoft.com/office/drawing/2014/main" id="{60D6D483-D193-CA38-00A1-F428346E0C5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0612" y="3344735"/>
              <a:ext cx="1166284" cy="1166352"/>
            </a:xfrm>
            <a:prstGeom prst="rect">
              <a:avLst/>
            </a:prstGeom>
          </p:spPr>
        </p:pic>
      </p:grpSp>
      <p:sp>
        <p:nvSpPr>
          <p:cNvPr id="2" name="TextBox 1">
            <a:extLst>
              <a:ext uri="{FF2B5EF4-FFF2-40B4-BE49-F238E27FC236}">
                <a16:creationId xmlns:a16="http://schemas.microsoft.com/office/drawing/2014/main" id="{B8E8DA2E-627B-0DAF-819C-8BDC78DC0158}"/>
              </a:ext>
            </a:extLst>
          </p:cNvPr>
          <p:cNvSpPr txBox="1"/>
          <p:nvPr/>
        </p:nvSpPr>
        <p:spPr>
          <a:xfrm>
            <a:off x="-6799584" y="4001879"/>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كيف نستمر في التحسين والابتكار؟ (مثل: رضا الموظّفين، معدّل الاحتفاظ بالموهوبين، عدد الابتكارات)</a:t>
            </a:r>
            <a:endParaRPr lang="en-US"/>
          </a:p>
        </p:txBody>
      </p:sp>
      <p:grpSp>
        <p:nvGrpSpPr>
          <p:cNvPr id="42" name="Group 41">
            <a:extLst>
              <a:ext uri="{FF2B5EF4-FFF2-40B4-BE49-F238E27FC236}">
                <a16:creationId xmlns:a16="http://schemas.microsoft.com/office/drawing/2014/main" id="{0EBAAA9B-15C7-239F-1513-398FC1EBEE79}"/>
              </a:ext>
            </a:extLst>
          </p:cNvPr>
          <p:cNvGrpSpPr/>
          <p:nvPr/>
        </p:nvGrpSpPr>
        <p:grpSpPr>
          <a:xfrm>
            <a:off x="6326396" y="4810276"/>
            <a:ext cx="5275955" cy="1046691"/>
            <a:chOff x="6326396" y="4810276"/>
            <a:chExt cx="5275955" cy="1046691"/>
          </a:xfrm>
        </p:grpSpPr>
        <p:sp>
          <p:nvSpPr>
            <p:cNvPr id="5" name="Google Shape;2171;p42">
              <a:extLst>
                <a:ext uri="{FF2B5EF4-FFF2-40B4-BE49-F238E27FC236}">
                  <a16:creationId xmlns:a16="http://schemas.microsoft.com/office/drawing/2014/main" id="{BA283D91-B157-6CE3-80AD-A7189E070483}"/>
                </a:ext>
              </a:extLst>
            </p:cNvPr>
            <p:cNvSpPr>
              <a:spLocks/>
            </p:cNvSpPr>
            <p:nvPr/>
          </p:nvSpPr>
          <p:spPr bwMode="auto">
            <a:xfrm flipH="1">
              <a:off x="10782108" y="4810276"/>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Google Shape;2172;p42">
              <a:extLst>
                <a:ext uri="{FF2B5EF4-FFF2-40B4-BE49-F238E27FC236}">
                  <a16:creationId xmlns:a16="http://schemas.microsoft.com/office/drawing/2014/main" id="{0869EA96-09E2-CCC7-B062-CEF4DF7D4E6E}"/>
                </a:ext>
              </a:extLst>
            </p:cNvPr>
            <p:cNvSpPr>
              <a:spLocks/>
            </p:cNvSpPr>
            <p:nvPr/>
          </p:nvSpPr>
          <p:spPr bwMode="auto">
            <a:xfrm flipH="1">
              <a:off x="10782108" y="5352329"/>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7" name="Google Shape;2173;p42">
              <a:extLst>
                <a:ext uri="{FF2B5EF4-FFF2-40B4-BE49-F238E27FC236}">
                  <a16:creationId xmlns:a16="http://schemas.microsoft.com/office/drawing/2014/main" id="{8AB13541-5449-245C-6468-6F16B0F016A4}"/>
                </a:ext>
              </a:extLst>
            </p:cNvPr>
            <p:cNvSpPr>
              <a:spLocks/>
            </p:cNvSpPr>
            <p:nvPr/>
          </p:nvSpPr>
          <p:spPr bwMode="auto">
            <a:xfrm flipH="1">
              <a:off x="6326396" y="4810276"/>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التفاعلية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Google Shape;2174;p42">
              <a:extLst>
                <a:ext uri="{FF2B5EF4-FFF2-40B4-BE49-F238E27FC236}">
                  <a16:creationId xmlns:a16="http://schemas.microsoft.com/office/drawing/2014/main" id="{279678A5-E7F7-55BB-3D99-3386E918B5C7}"/>
                </a:ext>
              </a:extLst>
            </p:cNvPr>
            <p:cNvSpPr>
              <a:spLocks/>
            </p:cNvSpPr>
            <p:nvPr/>
          </p:nvSpPr>
          <p:spPr bwMode="auto">
            <a:xfrm flipH="1">
              <a:off x="6326396" y="4810276"/>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1" name="Google Shape;2175;p42">
              <a:extLst>
                <a:ext uri="{FF2B5EF4-FFF2-40B4-BE49-F238E27FC236}">
                  <a16:creationId xmlns:a16="http://schemas.microsoft.com/office/drawing/2014/main" id="{39356B91-D70F-5298-8F5C-8FC75062D7B5}"/>
                </a:ext>
              </a:extLst>
            </p:cNvPr>
            <p:cNvSpPr>
              <a:spLocks/>
            </p:cNvSpPr>
            <p:nvPr/>
          </p:nvSpPr>
          <p:spPr bwMode="auto">
            <a:xfrm flipH="1">
              <a:off x="8462096" y="5626394"/>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1" name="Group 40">
            <a:extLst>
              <a:ext uri="{FF2B5EF4-FFF2-40B4-BE49-F238E27FC236}">
                <a16:creationId xmlns:a16="http://schemas.microsoft.com/office/drawing/2014/main" id="{C73FC5BF-B1E6-6753-A29C-A241BCDF0175}"/>
              </a:ext>
            </a:extLst>
          </p:cNvPr>
          <p:cNvGrpSpPr/>
          <p:nvPr/>
        </p:nvGrpSpPr>
        <p:grpSpPr>
          <a:xfrm>
            <a:off x="6326396" y="3416389"/>
            <a:ext cx="5275955" cy="1046692"/>
            <a:chOff x="6326396" y="3416389"/>
            <a:chExt cx="5275955" cy="1046692"/>
          </a:xfrm>
        </p:grpSpPr>
        <p:sp>
          <p:nvSpPr>
            <p:cNvPr id="12" name="Google Shape;2171;p42">
              <a:extLst>
                <a:ext uri="{FF2B5EF4-FFF2-40B4-BE49-F238E27FC236}">
                  <a16:creationId xmlns:a16="http://schemas.microsoft.com/office/drawing/2014/main" id="{6F126EF2-F404-4303-F226-06D9F2BD05F0}"/>
                </a:ext>
              </a:extLst>
            </p:cNvPr>
            <p:cNvSpPr>
              <a:spLocks/>
            </p:cNvSpPr>
            <p:nvPr/>
          </p:nvSpPr>
          <p:spPr bwMode="auto">
            <a:xfrm flipH="1">
              <a:off x="10782108" y="3416389"/>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Google Shape;2172;p42">
              <a:extLst>
                <a:ext uri="{FF2B5EF4-FFF2-40B4-BE49-F238E27FC236}">
                  <a16:creationId xmlns:a16="http://schemas.microsoft.com/office/drawing/2014/main" id="{BB74F752-CBBD-ED91-2872-B8A1CF516325}"/>
                </a:ext>
              </a:extLst>
            </p:cNvPr>
            <p:cNvSpPr>
              <a:spLocks/>
            </p:cNvSpPr>
            <p:nvPr/>
          </p:nvSpPr>
          <p:spPr bwMode="auto">
            <a:xfrm flipH="1">
              <a:off x="10782108" y="3958443"/>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4" name="Google Shape;2173;p42">
              <a:extLst>
                <a:ext uri="{FF2B5EF4-FFF2-40B4-BE49-F238E27FC236}">
                  <a16:creationId xmlns:a16="http://schemas.microsoft.com/office/drawing/2014/main" id="{FDDB815F-2E4B-4150-2544-8578988A6D50}"/>
                </a:ext>
              </a:extLst>
            </p:cNvPr>
            <p:cNvSpPr>
              <a:spLocks/>
            </p:cNvSpPr>
            <p:nvPr/>
          </p:nvSpPr>
          <p:spPr bwMode="auto">
            <a:xfrm flipH="1">
              <a:off x="6326396" y="3416389"/>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الخصوصية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Google Shape;2174;p42">
              <a:extLst>
                <a:ext uri="{FF2B5EF4-FFF2-40B4-BE49-F238E27FC236}">
                  <a16:creationId xmlns:a16="http://schemas.microsoft.com/office/drawing/2014/main" id="{E996EF59-C1AB-E179-597B-93949A1709F6}"/>
                </a:ext>
              </a:extLst>
            </p:cNvPr>
            <p:cNvSpPr>
              <a:spLocks/>
            </p:cNvSpPr>
            <p:nvPr/>
          </p:nvSpPr>
          <p:spPr bwMode="auto">
            <a:xfrm flipH="1">
              <a:off x="6326396" y="3416389"/>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17" name="Google Shape;2175;p42">
              <a:extLst>
                <a:ext uri="{FF2B5EF4-FFF2-40B4-BE49-F238E27FC236}">
                  <a16:creationId xmlns:a16="http://schemas.microsoft.com/office/drawing/2014/main" id="{176649B8-8C5A-D5CB-5AB7-6F57060B480F}"/>
                </a:ext>
              </a:extLst>
            </p:cNvPr>
            <p:cNvSpPr>
              <a:spLocks/>
            </p:cNvSpPr>
            <p:nvPr/>
          </p:nvSpPr>
          <p:spPr bwMode="auto">
            <a:xfrm flipH="1">
              <a:off x="8462096" y="4232508"/>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29" name="Google Shape;2170;p42">
            <a:extLst>
              <a:ext uri="{FF2B5EF4-FFF2-40B4-BE49-F238E27FC236}">
                <a16:creationId xmlns:a16="http://schemas.microsoft.com/office/drawing/2014/main" id="{41A7379F-2AAA-E789-CD67-9EB2B262FBD5}"/>
              </a:ext>
            </a:extLst>
          </p:cNvPr>
          <p:cNvGrpSpPr>
            <a:grpSpLocks/>
          </p:cNvGrpSpPr>
          <p:nvPr/>
        </p:nvGrpSpPr>
        <p:grpSpPr bwMode="auto">
          <a:xfrm flipH="1">
            <a:off x="6326790" y="1978139"/>
            <a:ext cx="5275949" cy="1046691"/>
            <a:chOff x="2924296" y="0"/>
            <a:chExt cx="44054" cy="8616"/>
          </a:xfrm>
        </p:grpSpPr>
        <p:sp>
          <p:nvSpPr>
            <p:cNvPr id="36" name="Google Shape;2171;p42">
              <a:extLst>
                <a:ext uri="{FF2B5EF4-FFF2-40B4-BE49-F238E27FC236}">
                  <a16:creationId xmlns:a16="http://schemas.microsoft.com/office/drawing/2014/main" id="{28644870-D95A-B2B9-E87B-716C2E4D2728}"/>
                </a:ext>
              </a:extLst>
            </p:cNvPr>
            <p:cNvSpPr>
              <a:spLocks/>
            </p:cNvSpPr>
            <p:nvPr/>
          </p:nvSpPr>
          <p:spPr bwMode="auto">
            <a:xfrm>
              <a:off x="2924296"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7" name="Google Shape;2172;p42">
              <a:extLst>
                <a:ext uri="{FF2B5EF4-FFF2-40B4-BE49-F238E27FC236}">
                  <a16:creationId xmlns:a16="http://schemas.microsoft.com/office/drawing/2014/main" id="{E1F93908-B0E5-3A66-09D2-EC93CC07E553}"/>
                </a:ext>
              </a:extLst>
            </p:cNvPr>
            <p:cNvSpPr>
              <a:spLocks/>
            </p:cNvSpPr>
            <p:nvPr/>
          </p:nvSpPr>
          <p:spPr bwMode="auto">
            <a:xfrm>
              <a:off x="2926286"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1684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8" name="Google Shape;2173;p42">
              <a:extLst>
                <a:ext uri="{FF2B5EF4-FFF2-40B4-BE49-F238E27FC236}">
                  <a16:creationId xmlns:a16="http://schemas.microsoft.com/office/drawing/2014/main" id="{3BA70670-C1E4-FDE1-5BC1-BF10695E1415}"/>
                </a:ext>
              </a:extLst>
            </p:cNvPr>
            <p:cNvSpPr>
              <a:spLocks/>
            </p:cNvSpPr>
            <p:nvPr/>
          </p:nvSpPr>
          <p:spPr bwMode="auto">
            <a:xfrm>
              <a:off x="2930545"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البساطة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2174;p42">
              <a:extLst>
                <a:ext uri="{FF2B5EF4-FFF2-40B4-BE49-F238E27FC236}">
                  <a16:creationId xmlns:a16="http://schemas.microsoft.com/office/drawing/2014/main" id="{7C5D6266-D884-1D34-A907-BC658A756BE3}"/>
                </a:ext>
              </a:extLst>
            </p:cNvPr>
            <p:cNvSpPr>
              <a:spLocks/>
            </p:cNvSpPr>
            <p:nvPr/>
          </p:nvSpPr>
          <p:spPr bwMode="auto">
            <a:xfrm>
              <a:off x="2932983"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rgbClr val="A0C9C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40" name="Google Shape;2175;p42">
              <a:extLst>
                <a:ext uri="{FF2B5EF4-FFF2-40B4-BE49-F238E27FC236}">
                  <a16:creationId xmlns:a16="http://schemas.microsoft.com/office/drawing/2014/main" id="{F6DDE08A-B5E7-E8B8-4549-773FD2732DEF}"/>
                </a:ext>
              </a:extLst>
            </p:cNvPr>
            <p:cNvSpPr>
              <a:spLocks/>
            </p:cNvSpPr>
            <p:nvPr/>
          </p:nvSpPr>
          <p:spPr bwMode="auto">
            <a:xfrm>
              <a:off x="2928530"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rgbClr val="A0C9C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30" name="Google Shape;2170;p42">
            <a:extLst>
              <a:ext uri="{FF2B5EF4-FFF2-40B4-BE49-F238E27FC236}">
                <a16:creationId xmlns:a16="http://schemas.microsoft.com/office/drawing/2014/main" id="{CCAECC96-2DA9-8F19-B5EC-6BE18D8F7DAC}"/>
              </a:ext>
            </a:extLst>
          </p:cNvPr>
          <p:cNvGrpSpPr>
            <a:grpSpLocks/>
          </p:cNvGrpSpPr>
          <p:nvPr/>
        </p:nvGrpSpPr>
        <p:grpSpPr bwMode="auto">
          <a:xfrm flipH="1">
            <a:off x="589269" y="1978139"/>
            <a:ext cx="5275949" cy="1046691"/>
            <a:chOff x="2" y="0"/>
            <a:chExt cx="44054" cy="8616"/>
          </a:xfrm>
        </p:grpSpPr>
        <p:sp>
          <p:nvSpPr>
            <p:cNvPr id="31" name="Google Shape;2171;p42">
              <a:extLst>
                <a:ext uri="{FF2B5EF4-FFF2-40B4-BE49-F238E27FC236}">
                  <a16:creationId xmlns:a16="http://schemas.microsoft.com/office/drawing/2014/main" id="{610C4E98-78CC-BC87-279E-9BAD5E6AC149}"/>
                </a:ext>
              </a:extLst>
            </p:cNvPr>
            <p:cNvSpPr>
              <a:spLocks/>
            </p:cNvSpPr>
            <p:nvPr/>
          </p:nvSpPr>
          <p:spPr bwMode="auto">
            <a:xfrm>
              <a:off x="2" y="0"/>
              <a:ext cx="6849" cy="8616"/>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2" name="Google Shape;2172;p42">
              <a:extLst>
                <a:ext uri="{FF2B5EF4-FFF2-40B4-BE49-F238E27FC236}">
                  <a16:creationId xmlns:a16="http://schemas.microsoft.com/office/drawing/2014/main" id="{B7D6387C-1EBA-AC9F-B94E-20A581807770}"/>
                </a:ext>
              </a:extLst>
            </p:cNvPr>
            <p:cNvSpPr>
              <a:spLocks/>
            </p:cNvSpPr>
            <p:nvPr/>
          </p:nvSpPr>
          <p:spPr bwMode="auto">
            <a:xfrm>
              <a:off x="1992" y="4462"/>
              <a:ext cx="4859" cy="4154"/>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3" name="Google Shape;2173;p42">
              <a:extLst>
                <a:ext uri="{FF2B5EF4-FFF2-40B4-BE49-F238E27FC236}">
                  <a16:creationId xmlns:a16="http://schemas.microsoft.com/office/drawing/2014/main" id="{C87856E2-7D25-851E-5289-29ABB38E2567}"/>
                </a:ext>
              </a:extLst>
            </p:cNvPr>
            <p:cNvSpPr>
              <a:spLocks/>
            </p:cNvSpPr>
            <p:nvPr/>
          </p:nvSpPr>
          <p:spPr bwMode="auto">
            <a:xfrm>
              <a:off x="6251" y="0"/>
              <a:ext cx="37805" cy="7714"/>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التصوّر البصري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2174;p42">
              <a:extLst>
                <a:ext uri="{FF2B5EF4-FFF2-40B4-BE49-F238E27FC236}">
                  <a16:creationId xmlns:a16="http://schemas.microsoft.com/office/drawing/2014/main" id="{2D98FF84-A1F7-30D6-D7EC-919B4AF25B3B}"/>
                </a:ext>
              </a:extLst>
            </p:cNvPr>
            <p:cNvSpPr>
              <a:spLocks/>
            </p:cNvSpPr>
            <p:nvPr/>
          </p:nvSpPr>
          <p:spPr bwMode="auto">
            <a:xfrm>
              <a:off x="8689" y="0"/>
              <a:ext cx="35367" cy="7714"/>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35" name="Google Shape;2175;p42">
              <a:extLst>
                <a:ext uri="{FF2B5EF4-FFF2-40B4-BE49-F238E27FC236}">
                  <a16:creationId xmlns:a16="http://schemas.microsoft.com/office/drawing/2014/main" id="{773DEAC5-B6B4-E939-23D7-ECA331E5C69A}"/>
                </a:ext>
              </a:extLst>
            </p:cNvPr>
            <p:cNvSpPr>
              <a:spLocks/>
            </p:cNvSpPr>
            <p:nvPr/>
          </p:nvSpPr>
          <p:spPr bwMode="auto">
            <a:xfrm>
              <a:off x="4236" y="6718"/>
              <a:ext cx="21987" cy="1898"/>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4" name="Group 43">
            <a:extLst>
              <a:ext uri="{FF2B5EF4-FFF2-40B4-BE49-F238E27FC236}">
                <a16:creationId xmlns:a16="http://schemas.microsoft.com/office/drawing/2014/main" id="{48E2A93B-6610-9A60-753F-2FE7EF639732}"/>
              </a:ext>
            </a:extLst>
          </p:cNvPr>
          <p:cNvGrpSpPr/>
          <p:nvPr/>
        </p:nvGrpSpPr>
        <p:grpSpPr>
          <a:xfrm>
            <a:off x="589263" y="3416389"/>
            <a:ext cx="5275955" cy="1046692"/>
            <a:chOff x="589263" y="3416389"/>
            <a:chExt cx="5275955" cy="1046692"/>
          </a:xfrm>
        </p:grpSpPr>
        <p:sp>
          <p:nvSpPr>
            <p:cNvPr id="19" name="Google Shape;2171;p42">
              <a:extLst>
                <a:ext uri="{FF2B5EF4-FFF2-40B4-BE49-F238E27FC236}">
                  <a16:creationId xmlns:a16="http://schemas.microsoft.com/office/drawing/2014/main" id="{3F944D60-F3D1-2AEA-C424-6626356335E0}"/>
                </a:ext>
              </a:extLst>
            </p:cNvPr>
            <p:cNvSpPr>
              <a:spLocks/>
            </p:cNvSpPr>
            <p:nvPr/>
          </p:nvSpPr>
          <p:spPr bwMode="auto">
            <a:xfrm flipH="1">
              <a:off x="5044975" y="3416389"/>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2172;p42">
              <a:extLst>
                <a:ext uri="{FF2B5EF4-FFF2-40B4-BE49-F238E27FC236}">
                  <a16:creationId xmlns:a16="http://schemas.microsoft.com/office/drawing/2014/main" id="{708D15BF-3559-1D54-CA2F-035FE9060309}"/>
                </a:ext>
              </a:extLst>
            </p:cNvPr>
            <p:cNvSpPr>
              <a:spLocks/>
            </p:cNvSpPr>
            <p:nvPr/>
          </p:nvSpPr>
          <p:spPr bwMode="auto">
            <a:xfrm flipH="1">
              <a:off x="5044975" y="3958443"/>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1" name="Google Shape;2173;p42">
              <a:extLst>
                <a:ext uri="{FF2B5EF4-FFF2-40B4-BE49-F238E27FC236}">
                  <a16:creationId xmlns:a16="http://schemas.microsoft.com/office/drawing/2014/main" id="{CE437FEB-A41D-5101-7EF8-103EA7578171}"/>
                </a:ext>
              </a:extLst>
            </p:cNvPr>
            <p:cNvSpPr>
              <a:spLocks/>
            </p:cNvSpPr>
            <p:nvPr/>
          </p:nvSpPr>
          <p:spPr bwMode="auto">
            <a:xfrm flipH="1">
              <a:off x="589263" y="3416389"/>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الفورية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Google Shape;2174;p42">
              <a:extLst>
                <a:ext uri="{FF2B5EF4-FFF2-40B4-BE49-F238E27FC236}">
                  <a16:creationId xmlns:a16="http://schemas.microsoft.com/office/drawing/2014/main" id="{4DE53D80-FD26-6806-991F-FCBF167EC39D}"/>
                </a:ext>
              </a:extLst>
            </p:cNvPr>
            <p:cNvSpPr>
              <a:spLocks/>
            </p:cNvSpPr>
            <p:nvPr/>
          </p:nvSpPr>
          <p:spPr bwMode="auto">
            <a:xfrm flipH="1">
              <a:off x="589263" y="3416389"/>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3" name="Google Shape;2175;p42">
              <a:extLst>
                <a:ext uri="{FF2B5EF4-FFF2-40B4-BE49-F238E27FC236}">
                  <a16:creationId xmlns:a16="http://schemas.microsoft.com/office/drawing/2014/main" id="{16632336-00C6-C514-3136-A50DB9EB267C}"/>
                </a:ext>
              </a:extLst>
            </p:cNvPr>
            <p:cNvSpPr>
              <a:spLocks/>
            </p:cNvSpPr>
            <p:nvPr/>
          </p:nvSpPr>
          <p:spPr bwMode="auto">
            <a:xfrm flipH="1">
              <a:off x="2724963" y="4232508"/>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grpSp>
        <p:nvGrpSpPr>
          <p:cNvPr id="43" name="Group 42">
            <a:extLst>
              <a:ext uri="{FF2B5EF4-FFF2-40B4-BE49-F238E27FC236}">
                <a16:creationId xmlns:a16="http://schemas.microsoft.com/office/drawing/2014/main" id="{E5C1B661-C50F-2997-56C5-84815F94640F}"/>
              </a:ext>
            </a:extLst>
          </p:cNvPr>
          <p:cNvGrpSpPr/>
          <p:nvPr/>
        </p:nvGrpSpPr>
        <p:grpSpPr>
          <a:xfrm>
            <a:off x="589263" y="4810276"/>
            <a:ext cx="5275955" cy="1046691"/>
            <a:chOff x="589263" y="4810276"/>
            <a:chExt cx="5275955" cy="1046691"/>
          </a:xfrm>
        </p:grpSpPr>
        <p:sp>
          <p:nvSpPr>
            <p:cNvPr id="24" name="Google Shape;2171;p42">
              <a:extLst>
                <a:ext uri="{FF2B5EF4-FFF2-40B4-BE49-F238E27FC236}">
                  <a16:creationId xmlns:a16="http://schemas.microsoft.com/office/drawing/2014/main" id="{644EE7E5-C758-7B14-AB9D-7EEC100F53D7}"/>
                </a:ext>
              </a:extLst>
            </p:cNvPr>
            <p:cNvSpPr>
              <a:spLocks/>
            </p:cNvSpPr>
            <p:nvPr/>
          </p:nvSpPr>
          <p:spPr bwMode="auto">
            <a:xfrm flipH="1">
              <a:off x="5044975" y="4810276"/>
              <a:ext cx="820243" cy="1046691"/>
            </a:xfrm>
            <a:custGeom>
              <a:avLst/>
              <a:gdLst>
                <a:gd name="T0" fmla="*/ 12025 w 24051"/>
                <a:gd name="T1" fmla="*/ 0 h 30255"/>
                <a:gd name="T2" fmla="*/ 0 w 24051"/>
                <a:gd name="T3" fmla="*/ 6942 h 30255"/>
                <a:gd name="T4" fmla="*/ 0 w 24051"/>
                <a:gd name="T5" fmla="*/ 30254 h 30255"/>
                <a:gd name="T6" fmla="*/ 24051 w 24051"/>
                <a:gd name="T7" fmla="*/ 30254 h 30255"/>
                <a:gd name="T8" fmla="*/ 24051 w 24051"/>
                <a:gd name="T9" fmla="*/ 6942 h 30255"/>
                <a:gd name="T10" fmla="*/ 12025 w 24051"/>
                <a:gd name="T11" fmla="*/ 0 h 30255"/>
                <a:gd name="T12" fmla="*/ 0 w 24051"/>
                <a:gd name="T13" fmla="*/ 0 h 30255"/>
                <a:gd name="T14" fmla="*/ 24051 w 24051"/>
                <a:gd name="T15" fmla="*/ 30255 h 30255"/>
              </a:gdLst>
              <a:ahLst/>
              <a:cxnLst>
                <a:cxn ang="0">
                  <a:pos x="T0" y="T1"/>
                </a:cxn>
                <a:cxn ang="0">
                  <a:pos x="T2" y="T3"/>
                </a:cxn>
                <a:cxn ang="0">
                  <a:pos x="T4" y="T5"/>
                </a:cxn>
                <a:cxn ang="0">
                  <a:pos x="T6" y="T7"/>
                </a:cxn>
                <a:cxn ang="0">
                  <a:pos x="T8" y="T9"/>
                </a:cxn>
                <a:cxn ang="0">
                  <a:pos x="T10" y="T11"/>
                </a:cxn>
              </a:cxnLst>
              <a:rect l="T12" t="T13" r="T14" b="T15"/>
              <a:pathLst>
                <a:path w="24051" h="30255" extrusionOk="0">
                  <a:moveTo>
                    <a:pt x="12025" y="0"/>
                  </a:moveTo>
                  <a:lnTo>
                    <a:pt x="0" y="6942"/>
                  </a:lnTo>
                  <a:lnTo>
                    <a:pt x="0" y="30254"/>
                  </a:lnTo>
                  <a:lnTo>
                    <a:pt x="24051" y="30254"/>
                  </a:lnTo>
                  <a:lnTo>
                    <a:pt x="24051" y="6942"/>
                  </a:lnTo>
                  <a:lnTo>
                    <a:pt x="1202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algn="ctr" rtl="0">
                <a:lnSpc>
                  <a:spcPct val="115000"/>
                </a:lnSpc>
              </a:pPr>
              <a:r>
                <a:rPr lang="en-US" sz="3200" kern="1200">
                  <a:solidFill>
                    <a:srgbClr val="FFFFFF"/>
                  </a:solidFill>
                  <a:effectLst/>
                  <a:latin typeface="Adobe Arabic" panose="02040503050201020203" pitchFamily="18" charset="-78"/>
                  <a:ea typeface="GE Dinar Two Medium" panose="020A0503020102020204" pitchFamily="18" charset="-78"/>
                  <a:cs typeface="Sakkal Majalla" panose="02000000000000000000" pitchFamily="2" charset="-78"/>
                </a:rPr>
                <a:t>6</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Google Shape;2172;p42">
              <a:extLst>
                <a:ext uri="{FF2B5EF4-FFF2-40B4-BE49-F238E27FC236}">
                  <a16:creationId xmlns:a16="http://schemas.microsoft.com/office/drawing/2014/main" id="{841D8EFB-203E-2699-2D61-4EB3708A6395}"/>
                </a:ext>
              </a:extLst>
            </p:cNvPr>
            <p:cNvSpPr>
              <a:spLocks/>
            </p:cNvSpPr>
            <p:nvPr/>
          </p:nvSpPr>
          <p:spPr bwMode="auto">
            <a:xfrm flipH="1">
              <a:off x="5044975" y="5352329"/>
              <a:ext cx="581920" cy="504638"/>
            </a:xfrm>
            <a:custGeom>
              <a:avLst/>
              <a:gdLst>
                <a:gd name="T0" fmla="*/ 17062 w 17062"/>
                <a:gd name="T1" fmla="*/ 0 h 14586"/>
                <a:gd name="T2" fmla="*/ 0 w 17062"/>
                <a:gd name="T3" fmla="*/ 14585 h 14586"/>
                <a:gd name="T4" fmla="*/ 17062 w 17062"/>
                <a:gd name="T5" fmla="*/ 14585 h 14586"/>
                <a:gd name="T6" fmla="*/ 17062 w 17062"/>
                <a:gd name="T7" fmla="*/ 0 h 14586"/>
              </a:gdLst>
              <a:ahLst/>
              <a:cxnLst>
                <a:cxn ang="0">
                  <a:pos x="T0" y="T1"/>
                </a:cxn>
                <a:cxn ang="0">
                  <a:pos x="T2" y="T3"/>
                </a:cxn>
                <a:cxn ang="0">
                  <a:pos x="T4" y="T5"/>
                </a:cxn>
                <a:cxn ang="0">
                  <a:pos x="T6" y="T7"/>
                </a:cxn>
              </a:cxnLst>
              <a:rect l="0" t="0" r="r" b="b"/>
              <a:pathLst>
                <a:path w="17062" h="14586" extrusionOk="0">
                  <a:moveTo>
                    <a:pt x="17062" y="0"/>
                  </a:moveTo>
                  <a:lnTo>
                    <a:pt x="0" y="14585"/>
                  </a:lnTo>
                  <a:lnTo>
                    <a:pt x="17062" y="14585"/>
                  </a:lnTo>
                  <a:lnTo>
                    <a:pt x="17062" y="0"/>
                  </a:lnTo>
                  <a:close/>
                </a:path>
              </a:pathLst>
            </a:custGeom>
            <a:solidFill>
              <a:srgbClr val="343C4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6" name="Google Shape;2173;p42">
              <a:extLst>
                <a:ext uri="{FF2B5EF4-FFF2-40B4-BE49-F238E27FC236}">
                  <a16:creationId xmlns:a16="http://schemas.microsoft.com/office/drawing/2014/main" id="{7227EDBF-E736-96C7-A652-9917183195B1}"/>
                </a:ext>
              </a:extLst>
            </p:cNvPr>
            <p:cNvSpPr>
              <a:spLocks/>
            </p:cNvSpPr>
            <p:nvPr/>
          </p:nvSpPr>
          <p:spPr bwMode="auto">
            <a:xfrm flipH="1">
              <a:off x="589263" y="4810276"/>
              <a:ext cx="4527567" cy="937115"/>
            </a:xfrm>
            <a:custGeom>
              <a:avLst/>
              <a:gdLst>
                <a:gd name="T0" fmla="*/ 9585 w 132743"/>
                <a:gd name="T1" fmla="*/ 1 h 23600"/>
                <a:gd name="T2" fmla="*/ 0 w 132743"/>
                <a:gd name="T3" fmla="*/ 16610 h 23600"/>
                <a:gd name="T4" fmla="*/ 2322 w 132743"/>
                <a:gd name="T5" fmla="*/ 23599 h 23600"/>
                <a:gd name="T6" fmla="*/ 119896 w 132743"/>
                <a:gd name="T7" fmla="*/ 23599 h 23600"/>
                <a:gd name="T8" fmla="*/ 132743 w 132743"/>
                <a:gd name="T9" fmla="*/ 1 h 23600"/>
                <a:gd name="T10" fmla="*/ 9585 w 132743"/>
                <a:gd name="T11" fmla="*/ 1 h 23600"/>
                <a:gd name="T12" fmla="*/ 0 w 132743"/>
                <a:gd name="T13" fmla="*/ 0 h 23600"/>
                <a:gd name="T14" fmla="*/ 132743 w 132743"/>
                <a:gd name="T15" fmla="*/ 23600 h 23600"/>
              </a:gdLst>
              <a:ahLst/>
              <a:cxnLst>
                <a:cxn ang="0">
                  <a:pos x="T0" y="T1"/>
                </a:cxn>
                <a:cxn ang="0">
                  <a:pos x="T2" y="T3"/>
                </a:cxn>
                <a:cxn ang="0">
                  <a:pos x="T4" y="T5"/>
                </a:cxn>
                <a:cxn ang="0">
                  <a:pos x="T6" y="T7"/>
                </a:cxn>
                <a:cxn ang="0">
                  <a:pos x="T8" y="T9"/>
                </a:cxn>
                <a:cxn ang="0">
                  <a:pos x="T10" y="T11"/>
                </a:cxn>
              </a:cxnLst>
              <a:rect l="T12" t="T13" r="T14" b="T15"/>
              <a:pathLst>
                <a:path w="132743" h="23600" extrusionOk="0">
                  <a:moveTo>
                    <a:pt x="9585" y="1"/>
                  </a:moveTo>
                  <a:lnTo>
                    <a:pt x="0" y="16610"/>
                  </a:lnTo>
                  <a:lnTo>
                    <a:pt x="2322" y="23599"/>
                  </a:lnTo>
                  <a:lnTo>
                    <a:pt x="119896" y="23599"/>
                  </a:lnTo>
                  <a:lnTo>
                    <a:pt x="132743" y="1"/>
                  </a:lnTo>
                  <a:lnTo>
                    <a:pt x="9585" y="1"/>
                  </a:lnTo>
                  <a:close/>
                </a:path>
              </a:pathLst>
            </a:cu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182875" rIns="91425" bIns="91425" anchor="t" anchorCtr="0" upright="1">
              <a:noAutofit/>
            </a:bodyPr>
            <a:lstStyle/>
            <a:p>
              <a:pPr algn="ctr" rtl="0">
                <a:lnSpc>
                  <a:spcPct val="80000"/>
                </a:lnSpc>
              </a:pPr>
              <a:r>
                <a:rPr lang="ar-SY" sz="3200" b="1" kern="1200">
                  <a:solidFill>
                    <a:srgbClr val="000000"/>
                  </a:solidFill>
                  <a:effectLst/>
                  <a:latin typeface="Times New Roman" panose="02020603050405020304" pitchFamily="18" charset="0"/>
                  <a:ea typeface="GE Dinar Two Medium" panose="020A0503020102020204" pitchFamily="18" charset="-78"/>
                  <a:cs typeface="Adobe Arabic" panose="02040503050201020203" pitchFamily="18" charset="-78"/>
                </a:rPr>
                <a:t>السياق</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2174;p42">
              <a:extLst>
                <a:ext uri="{FF2B5EF4-FFF2-40B4-BE49-F238E27FC236}">
                  <a16:creationId xmlns:a16="http://schemas.microsoft.com/office/drawing/2014/main" id="{3BE5D472-D480-8A7F-5E5A-FEADA07AF723}"/>
                </a:ext>
              </a:extLst>
            </p:cNvPr>
            <p:cNvSpPr>
              <a:spLocks/>
            </p:cNvSpPr>
            <p:nvPr/>
          </p:nvSpPr>
          <p:spPr bwMode="auto">
            <a:xfrm flipH="1">
              <a:off x="589263" y="4810276"/>
              <a:ext cx="4235588" cy="937115"/>
            </a:xfrm>
            <a:custGeom>
              <a:avLst/>
              <a:gdLst>
                <a:gd name="T0" fmla="*/ 1025 w 124183"/>
                <a:gd name="T1" fmla="*/ 1 h 23600"/>
                <a:gd name="T2" fmla="*/ 1 w 124183"/>
                <a:gd name="T3" fmla="*/ 1775 h 23600"/>
                <a:gd name="T4" fmla="*/ 120385 w 124183"/>
                <a:gd name="T5" fmla="*/ 1775 h 23600"/>
                <a:gd name="T6" fmla="*/ 108645 w 124183"/>
                <a:gd name="T7" fmla="*/ 23599 h 23600"/>
                <a:gd name="T8" fmla="*/ 111336 w 124183"/>
                <a:gd name="T9" fmla="*/ 23599 h 23600"/>
                <a:gd name="T10" fmla="*/ 124183 w 124183"/>
                <a:gd name="T11" fmla="*/ 1 h 23600"/>
                <a:gd name="T12" fmla="*/ 1025 w 124183"/>
                <a:gd name="T13" fmla="*/ 1 h 23600"/>
              </a:gdLst>
              <a:ahLst/>
              <a:cxnLst>
                <a:cxn ang="0">
                  <a:pos x="T0" y="T1"/>
                </a:cxn>
                <a:cxn ang="0">
                  <a:pos x="T2" y="T3"/>
                </a:cxn>
                <a:cxn ang="0">
                  <a:pos x="T4" y="T5"/>
                </a:cxn>
                <a:cxn ang="0">
                  <a:pos x="T6" y="T7"/>
                </a:cxn>
                <a:cxn ang="0">
                  <a:pos x="T8" y="T9"/>
                </a:cxn>
                <a:cxn ang="0">
                  <a:pos x="T10" y="T11"/>
                </a:cxn>
                <a:cxn ang="0">
                  <a:pos x="T12" y="T13"/>
                </a:cxn>
              </a:cxnLst>
              <a:rect l="0" t="0" r="r" b="b"/>
              <a:pathLst>
                <a:path w="124183" h="23600" extrusionOk="0">
                  <a:moveTo>
                    <a:pt x="1025" y="1"/>
                  </a:moveTo>
                  <a:lnTo>
                    <a:pt x="1" y="1775"/>
                  </a:lnTo>
                  <a:lnTo>
                    <a:pt x="120385" y="1775"/>
                  </a:lnTo>
                  <a:lnTo>
                    <a:pt x="108645" y="23599"/>
                  </a:lnTo>
                  <a:lnTo>
                    <a:pt x="111336" y="23599"/>
                  </a:lnTo>
                  <a:lnTo>
                    <a:pt x="124183" y="1"/>
                  </a:lnTo>
                  <a:lnTo>
                    <a:pt x="1025" y="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US" sz="3200"/>
            </a:p>
          </p:txBody>
        </p:sp>
        <p:sp>
          <p:nvSpPr>
            <p:cNvPr id="28" name="Google Shape;2175;p42">
              <a:extLst>
                <a:ext uri="{FF2B5EF4-FFF2-40B4-BE49-F238E27FC236}">
                  <a16:creationId xmlns:a16="http://schemas.microsoft.com/office/drawing/2014/main" id="{A033E082-AB07-B1A3-6C52-530D0DD20563}"/>
                </a:ext>
              </a:extLst>
            </p:cNvPr>
            <p:cNvSpPr>
              <a:spLocks/>
            </p:cNvSpPr>
            <p:nvPr/>
          </p:nvSpPr>
          <p:spPr bwMode="auto">
            <a:xfrm flipH="1">
              <a:off x="2724963" y="5626394"/>
              <a:ext cx="2633186" cy="230573"/>
            </a:xfrm>
            <a:custGeom>
              <a:avLst/>
              <a:gdLst>
                <a:gd name="T0" fmla="*/ 6335 w 77201"/>
                <a:gd name="T1" fmla="*/ 0 h 11086"/>
                <a:gd name="T2" fmla="*/ 1 w 77201"/>
                <a:gd name="T3" fmla="*/ 11085 h 11086"/>
                <a:gd name="T4" fmla="*/ 71129 w 77201"/>
                <a:gd name="T5" fmla="*/ 11085 h 11086"/>
                <a:gd name="T6" fmla="*/ 77201 w 77201"/>
                <a:gd name="T7" fmla="*/ 0 h 11086"/>
                <a:gd name="T8" fmla="*/ 6335 w 77201"/>
                <a:gd name="T9" fmla="*/ 0 h 11086"/>
                <a:gd name="T10" fmla="*/ 0 w 77201"/>
                <a:gd name="T11" fmla="*/ 0 h 11086"/>
                <a:gd name="T12" fmla="*/ 77201 w 77201"/>
                <a:gd name="T13" fmla="*/ 11086 h 11086"/>
              </a:gdLst>
              <a:ahLst/>
              <a:cxnLst>
                <a:cxn ang="0">
                  <a:pos x="T0" y="T1"/>
                </a:cxn>
                <a:cxn ang="0">
                  <a:pos x="T2" y="T3"/>
                </a:cxn>
                <a:cxn ang="0">
                  <a:pos x="T4" y="T5"/>
                </a:cxn>
                <a:cxn ang="0">
                  <a:pos x="T6" y="T7"/>
                </a:cxn>
                <a:cxn ang="0">
                  <a:pos x="T8" y="T9"/>
                </a:cxn>
              </a:cxnLst>
              <a:rect l="T10" t="T11" r="T12" b="T13"/>
              <a:pathLst>
                <a:path w="77201" h="11086" extrusionOk="0">
                  <a:moveTo>
                    <a:pt x="6335" y="0"/>
                  </a:moveTo>
                  <a:lnTo>
                    <a:pt x="1" y="11085"/>
                  </a:lnTo>
                  <a:lnTo>
                    <a:pt x="71129" y="11085"/>
                  </a:lnTo>
                  <a:lnTo>
                    <a:pt x="77201" y="0"/>
                  </a:lnTo>
                  <a:lnTo>
                    <a:pt x="6335"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365749" tIns="91425" rIns="91425" bIns="91425" anchor="ctr" anchorCtr="0" upright="1">
              <a:noAutofit/>
            </a:bodyPr>
            <a:lstStyle/>
            <a:p>
              <a:endParaRPr lang="en-US" sz="3200"/>
            </a:p>
          </p:txBody>
        </p:sp>
      </p:grpSp>
    </p:spTree>
    <p:extLst>
      <p:ext uri="{BB962C8B-B14F-4D97-AF65-F5344CB8AC3E}">
        <p14:creationId xmlns:p14="http://schemas.microsoft.com/office/powerpoint/2010/main" val="3957487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FB1D4-3948-9DD9-9B8D-9E86D04EB8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074C9A-A7C1-8BEC-ACBC-325F40CCB7F2}"/>
              </a:ext>
            </a:extLst>
          </p:cNvPr>
          <p:cNvSpPr txBox="1"/>
          <p:nvPr/>
        </p:nvSpPr>
        <p:spPr>
          <a:xfrm>
            <a:off x="2190750" y="-115471"/>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F6E0EB6-2620-F5F9-5C1E-D5755CAD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2" name="Rectangle: Rounded Corners 11">
            <a:extLst>
              <a:ext uri="{FF2B5EF4-FFF2-40B4-BE49-F238E27FC236}">
                <a16:creationId xmlns:a16="http://schemas.microsoft.com/office/drawing/2014/main" id="{90400747-1635-32C2-15AC-3B27A0294B80}"/>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C8369EC-B87B-60E2-216B-C5D3BB599ED9}"/>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لوحة قيادة تنفيذية لشركة الاتصالات</a:t>
            </a:r>
            <a:endParaRPr lang="en-US"/>
          </a:p>
        </p:txBody>
      </p:sp>
      <p:sp>
        <p:nvSpPr>
          <p:cNvPr id="4" name="TextBox 3">
            <a:extLst>
              <a:ext uri="{FF2B5EF4-FFF2-40B4-BE49-F238E27FC236}">
                <a16:creationId xmlns:a16="http://schemas.microsoft.com/office/drawing/2014/main" id="{1A12C407-700A-5DF6-0C78-4639A6D965D4}"/>
              </a:ext>
            </a:extLst>
          </p:cNvPr>
          <p:cNvSpPr txBox="1"/>
          <p:nvPr/>
        </p:nvSpPr>
        <p:spPr>
          <a:xfrm>
            <a:off x="5351490" y="1624821"/>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لنفترض شركة اتصالات تركّز على ثلاثة أهداف استراتيجية: زيادة الإيرادات، تحسين تجربة العملاء، وتعزيز الكفاءة التشغيلية. لوحة القيادة التنفيذية قد تتضمّن:</a:t>
            </a:r>
            <a:endParaRPr lang="en-US"/>
          </a:p>
        </p:txBody>
      </p:sp>
      <p:pic>
        <p:nvPicPr>
          <p:cNvPr id="2" name="Picture 1" descr="Remote working ">
            <a:extLst>
              <a:ext uri="{FF2B5EF4-FFF2-40B4-BE49-F238E27FC236}">
                <a16:creationId xmlns:a16="http://schemas.microsoft.com/office/drawing/2014/main" id="{712A5AF3-6A68-3ED5-7441-35DBCA123F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6" y="1194332"/>
            <a:ext cx="2901819" cy="2901819"/>
          </a:xfrm>
          <a:prstGeom prst="rect">
            <a:avLst/>
          </a:prstGeom>
          <a:noFill/>
          <a:ln>
            <a:noFill/>
          </a:ln>
        </p:spPr>
      </p:pic>
      <p:sp>
        <p:nvSpPr>
          <p:cNvPr id="5" name="TextBox 4">
            <a:extLst>
              <a:ext uri="{FF2B5EF4-FFF2-40B4-BE49-F238E27FC236}">
                <a16:creationId xmlns:a16="http://schemas.microsoft.com/office/drawing/2014/main" id="{83FDC35E-82EE-7A34-7AFC-BD4A1401E1C5}"/>
              </a:ext>
            </a:extLst>
          </p:cNvPr>
          <p:cNvSpPr txBox="1"/>
          <p:nvPr/>
        </p:nvSpPr>
        <p:spPr>
          <a:xfrm>
            <a:off x="5104006" y="289860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المنظور المالي: الإيرادات الشهرية، متوسط العائد لكل مستخدم (</a:t>
            </a:r>
            <a:r>
              <a:rPr lang="en-US"/>
              <a:t>ARPU</a:t>
            </a:r>
            <a:r>
              <a:rPr lang="ar-SA"/>
              <a:t>)، التكلفة لكل عميل</a:t>
            </a:r>
            <a:endParaRPr lang="en-US" dirty="0"/>
          </a:p>
        </p:txBody>
      </p:sp>
      <p:sp>
        <p:nvSpPr>
          <p:cNvPr id="14" name="TextBox 13">
            <a:extLst>
              <a:ext uri="{FF2B5EF4-FFF2-40B4-BE49-F238E27FC236}">
                <a16:creationId xmlns:a16="http://schemas.microsoft.com/office/drawing/2014/main" id="{B3B56A0A-4E02-20A3-4493-A6E8AA89EF5B}"/>
              </a:ext>
            </a:extLst>
          </p:cNvPr>
          <p:cNvSpPr txBox="1"/>
          <p:nvPr/>
        </p:nvSpPr>
        <p:spPr>
          <a:xfrm>
            <a:off x="5104006" y="380176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منظور العملاء: مؤشّر صافي الترويج (</a:t>
            </a:r>
            <a:r>
              <a:rPr lang="en-US"/>
              <a:t>NPS</a:t>
            </a:r>
            <a:r>
              <a:rPr lang="ar-SA"/>
              <a:t>)، معدّل تسرّب العملاء، نسبة حلّ المشكلات من أول اتصال</a:t>
            </a:r>
            <a:endParaRPr lang="en-US" dirty="0"/>
          </a:p>
        </p:txBody>
      </p:sp>
      <p:sp>
        <p:nvSpPr>
          <p:cNvPr id="15" name="TextBox 14">
            <a:extLst>
              <a:ext uri="{FF2B5EF4-FFF2-40B4-BE49-F238E27FC236}">
                <a16:creationId xmlns:a16="http://schemas.microsoft.com/office/drawing/2014/main" id="{A385CF05-AC0F-0B84-480C-894B28B0D20D}"/>
              </a:ext>
            </a:extLst>
          </p:cNvPr>
          <p:cNvSpPr txBox="1"/>
          <p:nvPr/>
        </p:nvSpPr>
        <p:spPr>
          <a:xfrm>
            <a:off x="5104006" y="470493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منظور العمليات: نسبة توافر الشبكة، متوسط وقت الاستجابة للأعطال، نسبة الاستخدام من السعة المتاحة</a:t>
            </a:r>
            <a:endParaRPr lang="en-US" dirty="0"/>
          </a:p>
        </p:txBody>
      </p:sp>
      <p:sp>
        <p:nvSpPr>
          <p:cNvPr id="16" name="TextBox 15">
            <a:extLst>
              <a:ext uri="{FF2B5EF4-FFF2-40B4-BE49-F238E27FC236}">
                <a16:creationId xmlns:a16="http://schemas.microsoft.com/office/drawing/2014/main" id="{05CB3CC7-0FFC-3CE9-FA62-26864ADC2280}"/>
              </a:ext>
            </a:extLst>
          </p:cNvPr>
          <p:cNvSpPr txBox="1"/>
          <p:nvPr/>
        </p:nvSpPr>
        <p:spPr>
          <a:xfrm>
            <a:off x="5104006" y="560809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منظور التعلّم والنمو: نسبة المهارات الرقمية بين الموظّفين، عدد الابتكارات المطبّقة، معدّل دوران الموظفين</a:t>
            </a:r>
            <a:endParaRPr lang="en-US" dirty="0"/>
          </a:p>
        </p:txBody>
      </p:sp>
    </p:spTree>
    <p:extLst>
      <p:ext uri="{BB962C8B-B14F-4D97-AF65-F5344CB8AC3E}">
        <p14:creationId xmlns:p14="http://schemas.microsoft.com/office/powerpoint/2010/main" val="3111713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4" grpId="0"/>
      <p:bldP spid="15" grpId="0"/>
      <p:bldP spid="16"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4EA5A-4C78-6E8E-1EE7-D1C0A40C3DE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14A4C35-F454-122D-CF46-A76EF47AEE9E}"/>
              </a:ext>
            </a:extLst>
          </p:cNvPr>
          <p:cNvSpPr txBox="1"/>
          <p:nvPr/>
        </p:nvSpPr>
        <p:spPr>
          <a:xfrm>
            <a:off x="2190750" y="-13915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توظيف البيانات في التنبؤ بالمخاطر والفرص</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50E67F-D429-D520-88E7-634FBA8F4D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2" name="Rectangle: Rounded Corners 11">
            <a:extLst>
              <a:ext uri="{FF2B5EF4-FFF2-40B4-BE49-F238E27FC236}">
                <a16:creationId xmlns:a16="http://schemas.microsoft.com/office/drawing/2014/main" id="{715637A7-22C6-C631-7DDB-24F12A06B7ED}"/>
              </a:ext>
            </a:extLst>
          </p:cNvPr>
          <p:cNvSpPr/>
          <p:nvPr/>
        </p:nvSpPr>
        <p:spPr>
          <a:xfrm rot="4768334">
            <a:off x="-71259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Remote working ">
            <a:extLst>
              <a:ext uri="{FF2B5EF4-FFF2-40B4-BE49-F238E27FC236}">
                <a16:creationId xmlns:a16="http://schemas.microsoft.com/office/drawing/2014/main" id="{4380E2B7-68F1-543D-F708-F4F5683878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9814" y="1194332"/>
            <a:ext cx="2901819" cy="2901819"/>
          </a:xfrm>
          <a:prstGeom prst="rect">
            <a:avLst/>
          </a:prstGeom>
          <a:noFill/>
          <a:ln>
            <a:noFill/>
          </a:ln>
        </p:spPr>
      </p:pic>
      <p:sp>
        <p:nvSpPr>
          <p:cNvPr id="6" name="Rectangle: Rounded Corners 5">
            <a:extLst>
              <a:ext uri="{FF2B5EF4-FFF2-40B4-BE49-F238E27FC236}">
                <a16:creationId xmlns:a16="http://schemas.microsoft.com/office/drawing/2014/main" id="{845CC09A-4D88-2473-8A10-3BB5F596CF91}"/>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2193EE7-66B2-9A62-84D9-B370D0DE508A}"/>
              </a:ext>
            </a:extLst>
          </p:cNvPr>
          <p:cNvSpPr txBox="1"/>
          <p:nvPr/>
        </p:nvSpPr>
        <p:spPr>
          <a:xfrm>
            <a:off x="5372458" y="2566471"/>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إحدى أهمّ القيم الاستراتيجية للبيانات هي قدرتها على استباق المستقبل، سواء في كشف المخاطر المحتملة أو تحديد الفرص الناشئة. وفقاً لدراسة من معهد ماكينزي العالمي، فإن الشركات التي توظّف التحليلات التنبؤية بشكل فعّال تقلّل من المخاطر التشغيلية بنسبة تصل إلى 40%. </a:t>
            </a:r>
            <a:endParaRPr lang="en-US" dirty="0"/>
          </a:p>
        </p:txBody>
      </p:sp>
      <p:pic>
        <p:nvPicPr>
          <p:cNvPr id="10" name="Picture 9" descr="Risk factors ">
            <a:extLst>
              <a:ext uri="{FF2B5EF4-FFF2-40B4-BE49-F238E27FC236}">
                <a16:creationId xmlns:a16="http://schemas.microsoft.com/office/drawing/2014/main" id="{DB54DBF8-9C97-C14D-F1E0-DB0428DA8AC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676" y="1291127"/>
            <a:ext cx="4546817" cy="4546817"/>
          </a:xfrm>
          <a:prstGeom prst="rect">
            <a:avLst/>
          </a:prstGeom>
          <a:noFill/>
          <a:ln>
            <a:noFill/>
          </a:ln>
        </p:spPr>
      </p:pic>
    </p:spTree>
    <p:extLst>
      <p:ext uri="{BB962C8B-B14F-4D97-AF65-F5344CB8AC3E}">
        <p14:creationId xmlns:p14="http://schemas.microsoft.com/office/powerpoint/2010/main" val="2117735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C6484-8EDF-C589-C129-68DF8E9D104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EDE3011-B94A-9028-442E-084161974CE1}"/>
              </a:ext>
            </a:extLst>
          </p:cNvPr>
          <p:cNvSpPr txBox="1"/>
          <p:nvPr/>
        </p:nvSpPr>
        <p:spPr>
          <a:xfrm>
            <a:off x="2190750" y="-13915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توظيف البيانات في التنبؤ بالمخاطر والفرص</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653C14A-6FC8-5B58-A1F1-B7BDA9C987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Rectangle: Rounded Corners 5">
            <a:extLst>
              <a:ext uri="{FF2B5EF4-FFF2-40B4-BE49-F238E27FC236}">
                <a16:creationId xmlns:a16="http://schemas.microsoft.com/office/drawing/2014/main" id="{2AFE2110-1B1C-A6F5-351B-95BC3B193E78}"/>
              </a:ext>
            </a:extLst>
          </p:cNvPr>
          <p:cNvSpPr/>
          <p:nvPr/>
        </p:nvSpPr>
        <p:spPr>
          <a:xfrm rot="1800000">
            <a:off x="-12391673"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A0BF3DBE-0AB3-873F-4EF9-E84E3117970F}"/>
              </a:ext>
            </a:extLst>
          </p:cNvPr>
          <p:cNvSpPr txBox="1"/>
          <p:nvPr/>
        </p:nvSpPr>
        <p:spPr>
          <a:xfrm>
            <a:off x="14554558" y="2566471"/>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إحدى أهمّ القيم الاستراتيجية للبيانات هي قدرتها على استباق المستقبل، سواء في كشف المخاطر المحتملة أو تحديد الفرص الناشئة. وفقاً لدراسة من معهد ماكينزي العالمي، فإن الشركات التي توظّف التحليلات التنبؤية بشكل فعّال تقلّل من المخاطر التشغيلية بنسبة تصل إلى 40%. </a:t>
            </a:r>
            <a:endParaRPr lang="en-US" dirty="0"/>
          </a:p>
        </p:txBody>
      </p:sp>
      <p:pic>
        <p:nvPicPr>
          <p:cNvPr id="10" name="Picture 9" descr="Risk factors ">
            <a:extLst>
              <a:ext uri="{FF2B5EF4-FFF2-40B4-BE49-F238E27FC236}">
                <a16:creationId xmlns:a16="http://schemas.microsoft.com/office/drawing/2014/main" id="{55852510-239B-635E-FC49-C5B6307D18B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244478" y="1291127"/>
            <a:ext cx="4546817" cy="4546817"/>
          </a:xfrm>
          <a:prstGeom prst="rect">
            <a:avLst/>
          </a:prstGeom>
          <a:noFill/>
          <a:ln>
            <a:noFill/>
          </a:ln>
        </p:spPr>
      </p:pic>
      <p:sp>
        <p:nvSpPr>
          <p:cNvPr id="3" name="TextBox 2">
            <a:extLst>
              <a:ext uri="{FF2B5EF4-FFF2-40B4-BE49-F238E27FC236}">
                <a16:creationId xmlns:a16="http://schemas.microsoft.com/office/drawing/2014/main" id="{80ABC28E-3674-511A-99AA-2C215971355B}"/>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بالمخاطر باستخدام البيانات:</a:t>
            </a:r>
            <a:endParaRPr lang="en-US"/>
          </a:p>
        </p:txBody>
      </p:sp>
      <p:grpSp>
        <p:nvGrpSpPr>
          <p:cNvPr id="30" name="Group 29">
            <a:extLst>
              <a:ext uri="{FF2B5EF4-FFF2-40B4-BE49-F238E27FC236}">
                <a16:creationId xmlns:a16="http://schemas.microsoft.com/office/drawing/2014/main" id="{533812F1-E52D-7525-5C1D-08610B8ABF52}"/>
              </a:ext>
            </a:extLst>
          </p:cNvPr>
          <p:cNvGrpSpPr/>
          <p:nvPr/>
        </p:nvGrpSpPr>
        <p:grpSpPr>
          <a:xfrm>
            <a:off x="4941039" y="2748686"/>
            <a:ext cx="2274575" cy="2122281"/>
            <a:chOff x="4941039" y="2748686"/>
            <a:chExt cx="2274575" cy="2122281"/>
          </a:xfrm>
        </p:grpSpPr>
        <p:pic>
          <p:nvPicPr>
            <p:cNvPr id="13" name="Graphic 16" descr="Document with solid fill">
              <a:extLst>
                <a:ext uri="{FF2B5EF4-FFF2-40B4-BE49-F238E27FC236}">
                  <a16:creationId xmlns:a16="http://schemas.microsoft.com/office/drawing/2014/main" id="{3AC114BA-C865-27E1-FEB6-1DB28F9E86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15165" y="2862491"/>
              <a:ext cx="995235" cy="994884"/>
            </a:xfrm>
            <a:prstGeom prst="rect">
              <a:avLst/>
            </a:prstGeom>
          </p:spPr>
        </p:pic>
        <p:sp>
          <p:nvSpPr>
            <p:cNvPr id="21" name="Freeform: Shape 20">
              <a:extLst>
                <a:ext uri="{FF2B5EF4-FFF2-40B4-BE49-F238E27FC236}">
                  <a16:creationId xmlns:a16="http://schemas.microsoft.com/office/drawing/2014/main" id="{B6633C8E-61B3-6FA8-D683-A1F958CBC98F}"/>
                </a:ext>
              </a:extLst>
            </p:cNvPr>
            <p:cNvSpPr/>
            <p:nvPr/>
          </p:nvSpPr>
          <p:spPr>
            <a:xfrm>
              <a:off x="4941039" y="2748686"/>
              <a:ext cx="2274575" cy="113688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4" name="TextBox 18">
              <a:extLst>
                <a:ext uri="{FF2B5EF4-FFF2-40B4-BE49-F238E27FC236}">
                  <a16:creationId xmlns:a16="http://schemas.microsoft.com/office/drawing/2014/main" id="{A13E5C0C-19D8-2D9B-2E11-CBF8F694C880}"/>
                </a:ext>
              </a:extLst>
            </p:cNvPr>
            <p:cNvSpPr txBox="1">
              <a:spLocks noChangeArrowheads="1"/>
            </p:cNvSpPr>
            <p:nvPr/>
          </p:nvSpPr>
          <p:spPr bwMode="auto">
            <a:xfrm>
              <a:off x="4962806" y="3576059"/>
              <a:ext cx="2111117" cy="1294908"/>
            </a:xfrm>
            <a:prstGeom prst="rect">
              <a:avLst/>
            </a:prstGeom>
          </p:spPr>
          <p:txBody>
            <a:bodyPr rot="0" vert="horz" wrap="square" lIns="0" tIns="45720" rIns="0" bIns="45720" anchor="b" anchorCtr="0" upright="1">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نماذج السيناريوهات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2" name="Group 31">
            <a:extLst>
              <a:ext uri="{FF2B5EF4-FFF2-40B4-BE49-F238E27FC236}">
                <a16:creationId xmlns:a16="http://schemas.microsoft.com/office/drawing/2014/main" id="{675BAF04-907D-10B7-CA08-F013DC993C61}"/>
              </a:ext>
            </a:extLst>
          </p:cNvPr>
          <p:cNvGrpSpPr/>
          <p:nvPr/>
        </p:nvGrpSpPr>
        <p:grpSpPr>
          <a:xfrm>
            <a:off x="391888" y="2748686"/>
            <a:ext cx="2274575" cy="2168028"/>
            <a:chOff x="391888" y="2748686"/>
            <a:chExt cx="2274575" cy="2168028"/>
          </a:xfrm>
        </p:grpSpPr>
        <p:pic>
          <p:nvPicPr>
            <p:cNvPr id="11" name="Graphic 26" descr="Gears with solid fill">
              <a:extLst>
                <a:ext uri="{FF2B5EF4-FFF2-40B4-BE49-F238E27FC236}">
                  <a16:creationId xmlns:a16="http://schemas.microsoft.com/office/drawing/2014/main" id="{30F943A1-AAE0-3C1B-313C-0B184CFA54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13992" y="2792666"/>
              <a:ext cx="1186114" cy="1185695"/>
            </a:xfrm>
            <a:prstGeom prst="rect">
              <a:avLst/>
            </a:prstGeom>
          </p:spPr>
        </p:pic>
        <p:sp>
          <p:nvSpPr>
            <p:cNvPr id="22" name="Freeform: Shape 21">
              <a:extLst>
                <a:ext uri="{FF2B5EF4-FFF2-40B4-BE49-F238E27FC236}">
                  <a16:creationId xmlns:a16="http://schemas.microsoft.com/office/drawing/2014/main" id="{09DDB040-034A-0EA0-B781-38D2180F0CB2}"/>
                </a:ext>
              </a:extLst>
            </p:cNvPr>
            <p:cNvSpPr/>
            <p:nvPr/>
          </p:nvSpPr>
          <p:spPr>
            <a:xfrm>
              <a:off x="391888" y="2748686"/>
              <a:ext cx="2274575" cy="113688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5" name="TextBox 18">
              <a:extLst>
                <a:ext uri="{FF2B5EF4-FFF2-40B4-BE49-F238E27FC236}">
                  <a16:creationId xmlns:a16="http://schemas.microsoft.com/office/drawing/2014/main" id="{B8561E50-58B4-70F5-FA6B-BDE237DE3AA8}"/>
                </a:ext>
              </a:extLst>
            </p:cNvPr>
            <p:cNvSpPr txBox="1">
              <a:spLocks noChangeArrowheads="1"/>
            </p:cNvSpPr>
            <p:nvPr/>
          </p:nvSpPr>
          <p:spPr bwMode="auto">
            <a:xfrm>
              <a:off x="451658" y="3459205"/>
              <a:ext cx="2073117" cy="1457509"/>
            </a:xfrm>
            <a:prstGeom prst="rect">
              <a:avLst/>
            </a:prstGeom>
          </p:spPr>
          <p:txBody>
            <a:bodyPr rot="0" vert="horz" wrap="square" lIns="0" tIns="45720" rIns="0" bIns="45720" anchor="b" anchorCtr="0" upright="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نظم الإنذار المبكّر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id="{3BB35600-F955-83A0-C5BA-D0F947D984EB}"/>
              </a:ext>
            </a:extLst>
          </p:cNvPr>
          <p:cNvGrpSpPr/>
          <p:nvPr/>
        </p:nvGrpSpPr>
        <p:grpSpPr>
          <a:xfrm>
            <a:off x="7215612" y="2403984"/>
            <a:ext cx="2274575" cy="2618475"/>
            <a:chOff x="7215612" y="2403984"/>
            <a:chExt cx="2274575" cy="2618475"/>
          </a:xfrm>
        </p:grpSpPr>
        <p:pic>
          <p:nvPicPr>
            <p:cNvPr id="14" name="Graphic 65" descr="Magnifying glass with solid fill">
              <a:extLst>
                <a:ext uri="{FF2B5EF4-FFF2-40B4-BE49-F238E27FC236}">
                  <a16:creationId xmlns:a16="http://schemas.microsoft.com/office/drawing/2014/main" id="{D140991F-0EFD-0544-7CC0-AA87BB1F8C7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836700" y="3971303"/>
              <a:ext cx="966647" cy="966395"/>
            </a:xfrm>
            <a:prstGeom prst="rect">
              <a:avLst/>
            </a:prstGeom>
          </p:spPr>
        </p:pic>
        <p:sp>
          <p:nvSpPr>
            <p:cNvPr id="18" name="Freeform: Shape 17">
              <a:extLst>
                <a:ext uri="{FF2B5EF4-FFF2-40B4-BE49-F238E27FC236}">
                  <a16:creationId xmlns:a16="http://schemas.microsoft.com/office/drawing/2014/main" id="{2FA45E8C-5AFF-5809-7D7D-8C441FE2B0E3}"/>
                </a:ext>
              </a:extLst>
            </p:cNvPr>
            <p:cNvSpPr/>
            <p:nvPr/>
          </p:nvSpPr>
          <p:spPr>
            <a:xfrm>
              <a:off x="7215612" y="3885573"/>
              <a:ext cx="2274575" cy="1136886"/>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6" name="TextBox 18">
              <a:extLst>
                <a:ext uri="{FF2B5EF4-FFF2-40B4-BE49-F238E27FC236}">
                  <a16:creationId xmlns:a16="http://schemas.microsoft.com/office/drawing/2014/main" id="{6754BF7B-AFF0-C315-D9B1-1FD234D6605B}"/>
                </a:ext>
              </a:extLst>
            </p:cNvPr>
            <p:cNvSpPr txBox="1">
              <a:spLocks noChangeArrowheads="1"/>
            </p:cNvSpPr>
            <p:nvPr/>
          </p:nvSpPr>
          <p:spPr bwMode="auto">
            <a:xfrm>
              <a:off x="7295177" y="2403984"/>
              <a:ext cx="2049693" cy="1136886"/>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الكشف عن الشذوذ</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77658036-B0F7-15C4-EABC-6C42CE623D60}"/>
              </a:ext>
            </a:extLst>
          </p:cNvPr>
          <p:cNvGrpSpPr/>
          <p:nvPr/>
        </p:nvGrpSpPr>
        <p:grpSpPr>
          <a:xfrm>
            <a:off x="2663986" y="2745268"/>
            <a:ext cx="2307476" cy="2277191"/>
            <a:chOff x="2663986" y="2745268"/>
            <a:chExt cx="2307476" cy="2277191"/>
          </a:xfrm>
        </p:grpSpPr>
        <p:sp>
          <p:nvSpPr>
            <p:cNvPr id="20" name="Freeform: Shape 19">
              <a:extLst>
                <a:ext uri="{FF2B5EF4-FFF2-40B4-BE49-F238E27FC236}">
                  <a16:creationId xmlns:a16="http://schemas.microsoft.com/office/drawing/2014/main" id="{6D00761B-D25C-9693-35C9-9CC59F22AEC2}"/>
                </a:ext>
              </a:extLst>
            </p:cNvPr>
            <p:cNvSpPr/>
            <p:nvPr/>
          </p:nvSpPr>
          <p:spPr>
            <a:xfrm>
              <a:off x="2666463" y="3885573"/>
              <a:ext cx="2274575" cy="1136886"/>
            </a:xfrm>
            <a:custGeom>
              <a:avLst/>
              <a:gdLst>
                <a:gd name="connsiteX0" fmla="*/ 0 w 1298712"/>
                <a:gd name="connsiteY0" fmla="*/ 0 h 649356"/>
                <a:gd name="connsiteX1" fmla="*/ 1298712 w 1298712"/>
                <a:gd name="connsiteY1" fmla="*/ 0 h 649356"/>
                <a:gd name="connsiteX2" fmla="*/ 649356 w 1298712"/>
                <a:gd name="connsiteY2" fmla="*/ 649356 h 649356"/>
                <a:gd name="connsiteX3" fmla="*/ 0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0" y="0"/>
                  </a:moveTo>
                  <a:lnTo>
                    <a:pt x="1298712" y="0"/>
                  </a:lnTo>
                  <a:cubicBezTo>
                    <a:pt x="1298712" y="358629"/>
                    <a:pt x="1007985" y="649356"/>
                    <a:pt x="649356" y="649356"/>
                  </a:cubicBezTo>
                  <a:cubicBezTo>
                    <a:pt x="290727" y="649356"/>
                    <a:pt x="0" y="358629"/>
                    <a:pt x="0" y="0"/>
                  </a:cubicBezTo>
                  <a:close/>
                </a:path>
              </a:pathLst>
            </a:cu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TextBox 18">
              <a:extLst>
                <a:ext uri="{FF2B5EF4-FFF2-40B4-BE49-F238E27FC236}">
                  <a16:creationId xmlns:a16="http://schemas.microsoft.com/office/drawing/2014/main" id="{B194C527-9EA8-B683-6D95-0711234A4BA6}"/>
                </a:ext>
              </a:extLst>
            </p:cNvPr>
            <p:cNvSpPr txBox="1">
              <a:spLocks noChangeArrowheads="1"/>
            </p:cNvSpPr>
            <p:nvPr/>
          </p:nvSpPr>
          <p:spPr bwMode="auto">
            <a:xfrm>
              <a:off x="2663986" y="2745268"/>
              <a:ext cx="2307476" cy="873845"/>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الترابط</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20" descr="مخطط شريط">
              <a:extLst>
                <a:ext uri="{FF2B5EF4-FFF2-40B4-BE49-F238E27FC236}">
                  <a16:creationId xmlns:a16="http://schemas.microsoft.com/office/drawing/2014/main" id="{004EE5FB-1929-6902-A817-CFDCBFEE9C7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302777" y="3905866"/>
              <a:ext cx="1053434" cy="1053062"/>
            </a:xfrm>
            <a:prstGeom prst="rect">
              <a:avLst/>
            </a:prstGeom>
          </p:spPr>
        </p:pic>
      </p:grpSp>
      <p:grpSp>
        <p:nvGrpSpPr>
          <p:cNvPr id="28" name="Group 27">
            <a:extLst>
              <a:ext uri="{FF2B5EF4-FFF2-40B4-BE49-F238E27FC236}">
                <a16:creationId xmlns:a16="http://schemas.microsoft.com/office/drawing/2014/main" id="{478BEE42-199A-F7DA-0266-77EDE70E0A5F}"/>
              </a:ext>
            </a:extLst>
          </p:cNvPr>
          <p:cNvGrpSpPr/>
          <p:nvPr/>
        </p:nvGrpSpPr>
        <p:grpSpPr>
          <a:xfrm>
            <a:off x="9482782" y="2748686"/>
            <a:ext cx="2317332" cy="2202267"/>
            <a:chOff x="9482782" y="2748686"/>
            <a:chExt cx="2317332" cy="2202267"/>
          </a:xfrm>
        </p:grpSpPr>
        <p:sp>
          <p:nvSpPr>
            <p:cNvPr id="19" name="Freeform: Shape 18">
              <a:extLst>
                <a:ext uri="{FF2B5EF4-FFF2-40B4-BE49-F238E27FC236}">
                  <a16:creationId xmlns:a16="http://schemas.microsoft.com/office/drawing/2014/main" id="{87E7B0D7-7321-61B9-50F0-DE7339E02D61}"/>
                </a:ext>
              </a:extLst>
            </p:cNvPr>
            <p:cNvSpPr/>
            <p:nvPr/>
          </p:nvSpPr>
          <p:spPr>
            <a:xfrm>
              <a:off x="9490187" y="2748686"/>
              <a:ext cx="2274575" cy="1136886"/>
            </a:xfrm>
            <a:custGeom>
              <a:avLst/>
              <a:gdLst>
                <a:gd name="connsiteX0" fmla="*/ 649356 w 1298712"/>
                <a:gd name="connsiteY0" fmla="*/ 0 h 649356"/>
                <a:gd name="connsiteX1" fmla="*/ 1298712 w 1298712"/>
                <a:gd name="connsiteY1" fmla="*/ 649356 h 649356"/>
                <a:gd name="connsiteX2" fmla="*/ 0 w 1298712"/>
                <a:gd name="connsiteY2" fmla="*/ 649356 h 649356"/>
                <a:gd name="connsiteX3" fmla="*/ 649356 w 1298712"/>
                <a:gd name="connsiteY3" fmla="*/ 0 h 649356"/>
              </a:gdLst>
              <a:ahLst/>
              <a:cxnLst>
                <a:cxn ang="0">
                  <a:pos x="connsiteX0" y="connsiteY0"/>
                </a:cxn>
                <a:cxn ang="0">
                  <a:pos x="connsiteX1" y="connsiteY1"/>
                </a:cxn>
                <a:cxn ang="0">
                  <a:pos x="connsiteX2" y="connsiteY2"/>
                </a:cxn>
                <a:cxn ang="0">
                  <a:pos x="connsiteX3" y="connsiteY3"/>
                </a:cxn>
              </a:cxnLst>
              <a:rect l="l" t="t" r="r" b="b"/>
              <a:pathLst>
                <a:path w="1298712" h="649356">
                  <a:moveTo>
                    <a:pt x="649356" y="0"/>
                  </a:moveTo>
                  <a:cubicBezTo>
                    <a:pt x="1007985" y="0"/>
                    <a:pt x="1298712" y="290727"/>
                    <a:pt x="1298712" y="649356"/>
                  </a:cubicBezTo>
                  <a:lnTo>
                    <a:pt x="0" y="649356"/>
                  </a:lnTo>
                  <a:cubicBezTo>
                    <a:pt x="0" y="290727"/>
                    <a:pt x="290727" y="0"/>
                    <a:pt x="649356" y="0"/>
                  </a:cubicBezTo>
                  <a:close/>
                </a:path>
              </a:pathLst>
            </a:custGeom>
            <a:no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TextBox 18">
              <a:extLst>
                <a:ext uri="{FF2B5EF4-FFF2-40B4-BE49-F238E27FC236}">
                  <a16:creationId xmlns:a16="http://schemas.microsoft.com/office/drawing/2014/main" id="{23D8AE9C-4EAA-6106-24BA-B7234B15732A}"/>
                </a:ext>
              </a:extLst>
            </p:cNvPr>
            <p:cNvSpPr txBox="1">
              <a:spLocks noChangeArrowheads="1"/>
            </p:cNvSpPr>
            <p:nvPr/>
          </p:nvSpPr>
          <p:spPr bwMode="auto">
            <a:xfrm>
              <a:off x="9482782" y="3995813"/>
              <a:ext cx="2317332" cy="955140"/>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الاتجاهات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85" descr="Bar graph with upward trend with solid fill">
              <a:extLst>
                <a:ext uri="{FF2B5EF4-FFF2-40B4-BE49-F238E27FC236}">
                  <a16:creationId xmlns:a16="http://schemas.microsoft.com/office/drawing/2014/main" id="{7A9C5C3D-1C67-57D6-BA12-39E072270F6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152022" y="2907558"/>
              <a:ext cx="1008006" cy="1007651"/>
            </a:xfrm>
            <a:prstGeom prst="rect">
              <a:avLst/>
            </a:prstGeom>
          </p:spPr>
        </p:pic>
      </p:grpSp>
    </p:spTree>
    <p:extLst>
      <p:ext uri="{BB962C8B-B14F-4D97-AF65-F5344CB8AC3E}">
        <p14:creationId xmlns:p14="http://schemas.microsoft.com/office/powerpoint/2010/main" val="12180456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AF75B-CF2D-1799-F7BF-190D0BF27A8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3C3485-44AD-5030-642C-36745F3CA9BA}"/>
              </a:ext>
            </a:extLst>
          </p:cNvPr>
          <p:cNvSpPr txBox="1"/>
          <p:nvPr/>
        </p:nvSpPr>
        <p:spPr>
          <a:xfrm>
            <a:off x="2190750" y="-13915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توظيف البيانات في التنبؤ بالمخاطر والفرص</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CDB3B3E-D5C3-3050-B4B6-8C9FE1D59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13EDA69-23AB-B6AB-5444-97DCAD118245}"/>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اكتشاف الفرص باستخدام البيانات:</a:t>
            </a:r>
            <a:endParaRPr lang="en-US" dirty="0"/>
          </a:p>
        </p:txBody>
      </p:sp>
      <p:grpSp>
        <p:nvGrpSpPr>
          <p:cNvPr id="50" name="Group 49">
            <a:extLst>
              <a:ext uri="{FF2B5EF4-FFF2-40B4-BE49-F238E27FC236}">
                <a16:creationId xmlns:a16="http://schemas.microsoft.com/office/drawing/2014/main" id="{65AB982D-90D5-72B6-CF40-B2954831D1F7}"/>
              </a:ext>
            </a:extLst>
          </p:cNvPr>
          <p:cNvGrpSpPr/>
          <p:nvPr/>
        </p:nvGrpSpPr>
        <p:grpSpPr>
          <a:xfrm>
            <a:off x="8348990" y="1688251"/>
            <a:ext cx="2734999" cy="3011197"/>
            <a:chOff x="8348990" y="1688251"/>
            <a:chExt cx="2734999" cy="3011197"/>
          </a:xfrm>
        </p:grpSpPr>
        <p:sp>
          <p:nvSpPr>
            <p:cNvPr id="39" name="Freeform: Shape 38">
              <a:extLst>
                <a:ext uri="{FF2B5EF4-FFF2-40B4-BE49-F238E27FC236}">
                  <a16:creationId xmlns:a16="http://schemas.microsoft.com/office/drawing/2014/main" id="{B363EE37-A6C7-2C7F-E64E-E464D9847758}"/>
                </a:ext>
              </a:extLst>
            </p:cNvPr>
            <p:cNvSpPr>
              <a:spLocks/>
            </p:cNvSpPr>
            <p:nvPr/>
          </p:nvSpPr>
          <p:spPr bwMode="auto">
            <a:xfrm>
              <a:off x="8666794" y="2917839"/>
              <a:ext cx="2084183" cy="1162844"/>
            </a:xfrm>
            <a:custGeom>
              <a:avLst/>
              <a:gdLst>
                <a:gd name="T0" fmla="*/ 1134195 w 2261529"/>
                <a:gd name="T1" fmla="*/ 0 h 1262669"/>
                <a:gd name="T2" fmla="*/ 1249184 w 2261529"/>
                <a:gd name="T3" fmla="*/ 27119 h 1262669"/>
                <a:gd name="T4" fmla="*/ 2105816 w 2261529"/>
                <a:gd name="T5" fmla="*/ 521986 h 1262669"/>
                <a:gd name="T6" fmla="*/ 2105815 w 2261529"/>
                <a:gd name="T7" fmla="*/ 521986 h 1262669"/>
                <a:gd name="T8" fmla="*/ 2119249 w 2261529"/>
                <a:gd name="T9" fmla="*/ 529747 h 1262669"/>
                <a:gd name="T10" fmla="*/ 2146637 w 2261529"/>
                <a:gd name="T11" fmla="*/ 545569 h 1262669"/>
                <a:gd name="T12" fmla="*/ 2261397 w 2261529"/>
                <a:gd name="T13" fmla="*/ 744338 h 1262669"/>
                <a:gd name="T14" fmla="*/ 2261529 w 2261529"/>
                <a:gd name="T15" fmla="*/ 1262669 h 1262669"/>
                <a:gd name="T16" fmla="*/ 2056048 w 2261529"/>
                <a:gd name="T17" fmla="*/ 1262669 h 1262669"/>
                <a:gd name="T18" fmla="*/ 2055940 w 2261529"/>
                <a:gd name="T19" fmla="*/ 838798 h 1262669"/>
                <a:gd name="T20" fmla="*/ 1962102 w 2261529"/>
                <a:gd name="T21" fmla="*/ 676265 h 1262669"/>
                <a:gd name="T22" fmla="*/ 1245107 w 2261529"/>
                <a:gd name="T23" fmla="*/ 262065 h 1262669"/>
                <a:gd name="T24" fmla="*/ 1228257 w 2261529"/>
                <a:gd name="T25" fmla="*/ 252332 h 1262669"/>
                <a:gd name="T26" fmla="*/ 1134233 w 2261529"/>
                <a:gd name="T27" fmla="*/ 230156 h 1262669"/>
                <a:gd name="T28" fmla="*/ 1039854 w 2261529"/>
                <a:gd name="T29" fmla="*/ 252751 h 1262669"/>
                <a:gd name="T30" fmla="*/ 306227 w 2261529"/>
                <a:gd name="T31" fmla="*/ 676311 h 1262669"/>
                <a:gd name="T32" fmla="*/ 211661 w 2261529"/>
                <a:gd name="T33" fmla="*/ 839264 h 1262669"/>
                <a:gd name="T34" fmla="*/ 211617 w 2261529"/>
                <a:gd name="T35" fmla="*/ 1262669 h 1262669"/>
                <a:gd name="T36" fmla="*/ 5700 w 2261529"/>
                <a:gd name="T37" fmla="*/ 1262669 h 1262669"/>
                <a:gd name="T38" fmla="*/ 4681 w 2261529"/>
                <a:gd name="T39" fmla="*/ 1217870 h 1262669"/>
                <a:gd name="T40" fmla="*/ 5939 w 2261529"/>
                <a:gd name="T41" fmla="*/ 744906 h 1262669"/>
                <a:gd name="T42" fmla="*/ 121589 w 2261529"/>
                <a:gd name="T43" fmla="*/ 545622 h 1262669"/>
                <a:gd name="T44" fmla="*/ 1018775 w 2261529"/>
                <a:gd name="T45" fmla="*/ 27632 h 1262669"/>
                <a:gd name="T46" fmla="*/ 1134195 w 2261529"/>
                <a:gd name="T47" fmla="*/ 0 h 12626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61529" h="1262669">
                  <a:moveTo>
                    <a:pt x="1134195" y="0"/>
                  </a:moveTo>
                  <a:cubicBezTo>
                    <a:pt x="1175849" y="-4"/>
                    <a:pt x="1217429" y="9118"/>
                    <a:pt x="1249184" y="27119"/>
                  </a:cubicBezTo>
                  <a:lnTo>
                    <a:pt x="2105816" y="521986"/>
                  </a:lnTo>
                  <a:lnTo>
                    <a:pt x="2105815" y="521986"/>
                  </a:lnTo>
                  <a:lnTo>
                    <a:pt x="2119249" y="529747"/>
                  </a:lnTo>
                  <a:lnTo>
                    <a:pt x="2146637" y="545569"/>
                  </a:lnTo>
                  <a:cubicBezTo>
                    <a:pt x="2210145" y="581570"/>
                    <a:pt x="2261972" y="671338"/>
                    <a:pt x="2261397" y="744338"/>
                  </a:cubicBezTo>
                  <a:lnTo>
                    <a:pt x="2261529" y="1262669"/>
                  </a:lnTo>
                  <a:lnTo>
                    <a:pt x="2056048" y="1262669"/>
                  </a:lnTo>
                  <a:lnTo>
                    <a:pt x="2055940" y="838798"/>
                  </a:lnTo>
                  <a:cubicBezTo>
                    <a:pt x="2056411" y="779107"/>
                    <a:pt x="2014032" y="705704"/>
                    <a:pt x="1962102" y="676265"/>
                  </a:cubicBezTo>
                  <a:lnTo>
                    <a:pt x="1245107" y="262065"/>
                  </a:lnTo>
                  <a:lnTo>
                    <a:pt x="1228257" y="252332"/>
                  </a:lnTo>
                  <a:cubicBezTo>
                    <a:pt x="1202292" y="237612"/>
                    <a:pt x="1168291" y="230154"/>
                    <a:pt x="1134233" y="230156"/>
                  </a:cubicBezTo>
                  <a:cubicBezTo>
                    <a:pt x="1100173" y="230160"/>
                    <a:pt x="1066055" y="237624"/>
                    <a:pt x="1039854" y="252751"/>
                  </a:cubicBezTo>
                  <a:lnTo>
                    <a:pt x="306227" y="676311"/>
                  </a:lnTo>
                  <a:cubicBezTo>
                    <a:pt x="255136" y="705808"/>
                    <a:pt x="212132" y="779571"/>
                    <a:pt x="211661" y="839264"/>
                  </a:cubicBezTo>
                  <a:lnTo>
                    <a:pt x="211617" y="1262669"/>
                  </a:lnTo>
                  <a:lnTo>
                    <a:pt x="5700" y="1262669"/>
                  </a:lnTo>
                  <a:lnTo>
                    <a:pt x="4681" y="1217870"/>
                  </a:lnTo>
                  <a:cubicBezTo>
                    <a:pt x="277" y="1029295"/>
                    <a:pt x="-3689" y="839962"/>
                    <a:pt x="5939" y="744906"/>
                  </a:cubicBezTo>
                  <a:cubicBezTo>
                    <a:pt x="6515" y="671905"/>
                    <a:pt x="59106" y="581697"/>
                    <a:pt x="121589" y="545622"/>
                  </a:cubicBezTo>
                  <a:lnTo>
                    <a:pt x="1018775" y="27632"/>
                  </a:lnTo>
                  <a:cubicBezTo>
                    <a:pt x="1050817" y="9132"/>
                    <a:pt x="1092542" y="4"/>
                    <a:pt x="1134195"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4" name="Freeform: Shape 43">
              <a:extLst>
                <a:ext uri="{FF2B5EF4-FFF2-40B4-BE49-F238E27FC236}">
                  <a16:creationId xmlns:a16="http://schemas.microsoft.com/office/drawing/2014/main" id="{99D1916C-ED89-CC59-76A8-D386E1E58BB5}"/>
                </a:ext>
              </a:extLst>
            </p:cNvPr>
            <p:cNvSpPr>
              <a:spLocks/>
            </p:cNvSpPr>
            <p:nvPr/>
          </p:nvSpPr>
          <p:spPr bwMode="auto">
            <a:xfrm>
              <a:off x="9163992" y="3461918"/>
              <a:ext cx="1106189" cy="123753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9" name="TextBox 47">
              <a:extLst>
                <a:ext uri="{FF2B5EF4-FFF2-40B4-BE49-F238E27FC236}">
                  <a16:creationId xmlns:a16="http://schemas.microsoft.com/office/drawing/2014/main" id="{40B33E35-181E-C46D-2939-0F123E3161DA}"/>
                </a:ext>
              </a:extLst>
            </p:cNvPr>
            <p:cNvSpPr txBox="1">
              <a:spLocks noChangeArrowheads="1"/>
            </p:cNvSpPr>
            <p:nvPr/>
          </p:nvSpPr>
          <p:spPr bwMode="auto">
            <a:xfrm>
              <a:off x="8348990" y="1688251"/>
              <a:ext cx="2734999" cy="83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سلوك العملاء</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 name="TextBox 14">
              <a:extLst>
                <a:ext uri="{FF2B5EF4-FFF2-40B4-BE49-F238E27FC236}">
                  <a16:creationId xmlns:a16="http://schemas.microsoft.com/office/drawing/2014/main" id="{F21BB4C9-0590-9F53-50C8-C10AA7B71C3F}"/>
                </a:ext>
              </a:extLst>
            </p:cNvPr>
            <p:cNvSpPr txBox="1"/>
            <p:nvPr/>
          </p:nvSpPr>
          <p:spPr>
            <a:xfrm flipH="1">
              <a:off x="9113484" y="3532688"/>
              <a:ext cx="1180243" cy="1025839"/>
            </a:xfrm>
            <a:prstGeom prst="rect">
              <a:avLst/>
            </a:prstGeom>
            <a:noFill/>
          </p:spPr>
          <p:txBody>
            <a:bodyPr wrap="square" rtlCol="0">
              <a:noAutofit/>
            </a:bodyPr>
            <a:lstStyle/>
            <a:p>
              <a:pPr algn="ctr" rtl="0">
                <a:lnSpc>
                  <a:spcPct val="115000"/>
                </a:lnSpc>
              </a:pPr>
              <a:r>
                <a:rPr lang="en-GB" sz="4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1" name="Group 50">
            <a:extLst>
              <a:ext uri="{FF2B5EF4-FFF2-40B4-BE49-F238E27FC236}">
                <a16:creationId xmlns:a16="http://schemas.microsoft.com/office/drawing/2014/main" id="{786E8DEE-689A-1110-C817-48AE952DD50D}"/>
              </a:ext>
            </a:extLst>
          </p:cNvPr>
          <p:cNvGrpSpPr/>
          <p:nvPr/>
        </p:nvGrpSpPr>
        <p:grpSpPr>
          <a:xfrm>
            <a:off x="6728283" y="3461918"/>
            <a:ext cx="2261009" cy="3000027"/>
            <a:chOff x="6728283" y="3461918"/>
            <a:chExt cx="2261009" cy="3000027"/>
          </a:xfrm>
        </p:grpSpPr>
        <p:sp>
          <p:nvSpPr>
            <p:cNvPr id="38" name="Freeform: Shape 37">
              <a:extLst>
                <a:ext uri="{FF2B5EF4-FFF2-40B4-BE49-F238E27FC236}">
                  <a16:creationId xmlns:a16="http://schemas.microsoft.com/office/drawing/2014/main" id="{B159E71B-A9BE-2491-4B03-F233587793E4}"/>
                </a:ext>
              </a:extLst>
            </p:cNvPr>
            <p:cNvSpPr>
              <a:spLocks/>
            </p:cNvSpPr>
            <p:nvPr/>
          </p:nvSpPr>
          <p:spPr bwMode="auto">
            <a:xfrm>
              <a:off x="6782964" y="4080683"/>
              <a:ext cx="2078839" cy="1162844"/>
            </a:xfrm>
            <a:custGeom>
              <a:avLst/>
              <a:gdLst>
                <a:gd name="T0" fmla="*/ 0 w 2255684"/>
                <a:gd name="T1" fmla="*/ 0 h 1262669"/>
                <a:gd name="T2" fmla="*/ 205608 w 2255684"/>
                <a:gd name="T3" fmla="*/ 0 h 1262669"/>
                <a:gd name="T4" fmla="*/ 205849 w 2255684"/>
                <a:gd name="T5" fmla="*/ 424088 h 1262669"/>
                <a:gd name="T6" fmla="*/ 234100 w 2255684"/>
                <a:gd name="T7" fmla="*/ 516133 h 1262669"/>
                <a:gd name="T8" fmla="*/ 256960 w 2255684"/>
                <a:gd name="T9" fmla="*/ 547429 h 1262669"/>
                <a:gd name="T10" fmla="*/ 263787 w 2255684"/>
                <a:gd name="T11" fmla="*/ 556775 h 1262669"/>
                <a:gd name="T12" fmla="*/ 299687 w 2255684"/>
                <a:gd name="T13" fmla="*/ 586621 h 1262669"/>
                <a:gd name="T14" fmla="*/ 1033530 w 2255684"/>
                <a:gd name="T15" fmla="*/ 1010556 h 1262669"/>
                <a:gd name="T16" fmla="*/ 1053157 w 2255684"/>
                <a:gd name="T17" fmla="*/ 1017889 h 1262669"/>
                <a:gd name="T18" fmla="*/ 1077693 w 2255684"/>
                <a:gd name="T19" fmla="*/ 1027058 h 1262669"/>
                <a:gd name="T20" fmla="*/ 1221934 w 2255684"/>
                <a:gd name="T21" fmla="*/ 1010135 h 1262669"/>
                <a:gd name="T22" fmla="*/ 1955561 w 2255684"/>
                <a:gd name="T23" fmla="*/ 586576 h 1262669"/>
                <a:gd name="T24" fmla="*/ 2050126 w 2255684"/>
                <a:gd name="T25" fmla="*/ 423624 h 1262669"/>
                <a:gd name="T26" fmla="*/ 2051928 w 2255684"/>
                <a:gd name="T27" fmla="*/ 95006 h 1262669"/>
                <a:gd name="T28" fmla="*/ 2049767 w 2255684"/>
                <a:gd name="T29" fmla="*/ 0 h 1262669"/>
                <a:gd name="T30" fmla="*/ 2255684 w 2255684"/>
                <a:gd name="T31" fmla="*/ 0 h 1262669"/>
                <a:gd name="T32" fmla="*/ 2255631 w 2255684"/>
                <a:gd name="T33" fmla="*/ 518110 h 1262669"/>
                <a:gd name="T34" fmla="*/ 2139982 w 2255684"/>
                <a:gd name="T35" fmla="*/ 717392 h 1262669"/>
                <a:gd name="T36" fmla="*/ 1242796 w 2255684"/>
                <a:gd name="T37" fmla="*/ 1235383 h 1262669"/>
                <a:gd name="T38" fmla="*/ 1012387 w 2255684"/>
                <a:gd name="T39" fmla="*/ 1235897 h 1262669"/>
                <a:gd name="T40" fmla="*/ 114935 w 2255684"/>
                <a:gd name="T41" fmla="*/ 717448 h 1262669"/>
                <a:gd name="T42" fmla="*/ 71032 w 2255684"/>
                <a:gd name="T43" fmla="*/ 680948 h 1262669"/>
                <a:gd name="T44" fmla="*/ 57585 w 2255684"/>
                <a:gd name="T45" fmla="*/ 662539 h 1262669"/>
                <a:gd name="T46" fmla="*/ 34725 w 2255684"/>
                <a:gd name="T47" fmla="*/ 631244 h 1262669"/>
                <a:gd name="T48" fmla="*/ 175 w 2255684"/>
                <a:gd name="T49" fmla="*/ 518678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5684" h="1262669">
                  <a:moveTo>
                    <a:pt x="0" y="0"/>
                  </a:moveTo>
                  <a:lnTo>
                    <a:pt x="205608" y="0"/>
                  </a:lnTo>
                  <a:lnTo>
                    <a:pt x="205849" y="424088"/>
                  </a:lnTo>
                  <a:cubicBezTo>
                    <a:pt x="206269" y="453557"/>
                    <a:pt x="217073" y="486642"/>
                    <a:pt x="234100" y="516133"/>
                  </a:cubicBezTo>
                  <a:lnTo>
                    <a:pt x="256960" y="547429"/>
                  </a:lnTo>
                  <a:lnTo>
                    <a:pt x="263787" y="556775"/>
                  </a:lnTo>
                  <a:cubicBezTo>
                    <a:pt x="274892" y="568824"/>
                    <a:pt x="287032" y="579073"/>
                    <a:pt x="299687" y="586621"/>
                  </a:cubicBezTo>
                  <a:lnTo>
                    <a:pt x="1033530" y="1010556"/>
                  </a:lnTo>
                  <a:lnTo>
                    <a:pt x="1053157" y="1017889"/>
                  </a:lnTo>
                  <a:lnTo>
                    <a:pt x="1077693" y="1027058"/>
                  </a:lnTo>
                  <a:cubicBezTo>
                    <a:pt x="1126010" y="1037993"/>
                    <a:pt x="1183616" y="1032258"/>
                    <a:pt x="1221934" y="1010135"/>
                  </a:cubicBezTo>
                  <a:lnTo>
                    <a:pt x="1955561" y="586576"/>
                  </a:lnTo>
                  <a:cubicBezTo>
                    <a:pt x="2007963" y="556322"/>
                    <a:pt x="2049656" y="483317"/>
                    <a:pt x="2050126" y="423624"/>
                  </a:cubicBezTo>
                  <a:cubicBezTo>
                    <a:pt x="2056029" y="354603"/>
                    <a:pt x="2054780" y="231699"/>
                    <a:pt x="2051928" y="95006"/>
                  </a:cubicBezTo>
                  <a:lnTo>
                    <a:pt x="2049767" y="0"/>
                  </a:lnTo>
                  <a:lnTo>
                    <a:pt x="2255684" y="0"/>
                  </a:lnTo>
                  <a:lnTo>
                    <a:pt x="2255631" y="518110"/>
                  </a:lnTo>
                  <a:cubicBezTo>
                    <a:pt x="2255054" y="591111"/>
                    <a:pt x="2204067" y="680393"/>
                    <a:pt x="2139982" y="717392"/>
                  </a:cubicBezTo>
                  <a:lnTo>
                    <a:pt x="1242796" y="1235383"/>
                  </a:lnTo>
                  <a:cubicBezTo>
                    <a:pt x="1180312" y="1271457"/>
                    <a:pt x="1075895" y="1271898"/>
                    <a:pt x="1012387" y="1235897"/>
                  </a:cubicBezTo>
                  <a:lnTo>
                    <a:pt x="114935" y="717448"/>
                  </a:lnTo>
                  <a:cubicBezTo>
                    <a:pt x="99459" y="708217"/>
                    <a:pt x="84611" y="695682"/>
                    <a:pt x="71032" y="680948"/>
                  </a:cubicBezTo>
                  <a:lnTo>
                    <a:pt x="57585" y="662539"/>
                  </a:lnTo>
                  <a:lnTo>
                    <a:pt x="34725" y="631244"/>
                  </a:lnTo>
                  <a:cubicBezTo>
                    <a:pt x="13902" y="595177"/>
                    <a:pt x="689" y="554717"/>
                    <a:pt x="175" y="518678"/>
                  </a:cubicBezTo>
                  <a:lnTo>
                    <a:pt x="0"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3" name="Freeform: Shape 42">
              <a:extLst>
                <a:ext uri="{FF2B5EF4-FFF2-40B4-BE49-F238E27FC236}">
                  <a16:creationId xmlns:a16="http://schemas.microsoft.com/office/drawing/2014/main" id="{BCF7A3F0-4E39-680D-CCBA-65F7675BB010}"/>
                </a:ext>
              </a:extLst>
            </p:cNvPr>
            <p:cNvSpPr>
              <a:spLocks/>
            </p:cNvSpPr>
            <p:nvPr/>
          </p:nvSpPr>
          <p:spPr bwMode="auto">
            <a:xfrm>
              <a:off x="7263760" y="3461918"/>
              <a:ext cx="1106189" cy="123753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6" name="TextBox 38">
              <a:extLst>
                <a:ext uri="{FF2B5EF4-FFF2-40B4-BE49-F238E27FC236}">
                  <a16:creationId xmlns:a16="http://schemas.microsoft.com/office/drawing/2014/main" id="{D02E7E0A-396C-113A-027D-2F32F2D9D2C1}"/>
                </a:ext>
              </a:extLst>
            </p:cNvPr>
            <p:cNvSpPr txBox="1">
              <a:spLocks noChangeArrowheads="1"/>
            </p:cNvSpPr>
            <p:nvPr/>
          </p:nvSpPr>
          <p:spPr bwMode="auto">
            <a:xfrm>
              <a:off x="6728283" y="5200313"/>
              <a:ext cx="2261009" cy="126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كشف الاتجاهات الناشئة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16">
              <a:extLst>
                <a:ext uri="{FF2B5EF4-FFF2-40B4-BE49-F238E27FC236}">
                  <a16:creationId xmlns:a16="http://schemas.microsoft.com/office/drawing/2014/main" id="{6DBE1BAA-E45E-AE60-B76C-C3016996A09D}"/>
                </a:ext>
              </a:extLst>
            </p:cNvPr>
            <p:cNvSpPr txBox="1"/>
            <p:nvPr/>
          </p:nvSpPr>
          <p:spPr>
            <a:xfrm flipH="1">
              <a:off x="7177620" y="3532688"/>
              <a:ext cx="1180243" cy="1025839"/>
            </a:xfrm>
            <a:prstGeom prst="rect">
              <a:avLst/>
            </a:prstGeom>
            <a:noFill/>
          </p:spPr>
          <p:txBody>
            <a:bodyPr wrap="square" rtlCol="0">
              <a:noAutofit/>
            </a:bodyPr>
            <a:lstStyle/>
            <a:p>
              <a:pPr algn="ctr" rtl="0">
                <a:lnSpc>
                  <a:spcPct val="115000"/>
                </a:lnSpc>
              </a:pPr>
              <a:r>
                <a:rPr lang="en-GB" sz="48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4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2" name="Group 51">
            <a:extLst>
              <a:ext uri="{FF2B5EF4-FFF2-40B4-BE49-F238E27FC236}">
                <a16:creationId xmlns:a16="http://schemas.microsoft.com/office/drawing/2014/main" id="{2FC1E61F-BA3F-9E13-FD5D-726B245C984A}"/>
              </a:ext>
            </a:extLst>
          </p:cNvPr>
          <p:cNvGrpSpPr/>
          <p:nvPr/>
        </p:nvGrpSpPr>
        <p:grpSpPr>
          <a:xfrm>
            <a:off x="4523672" y="1502771"/>
            <a:ext cx="2864879" cy="3196677"/>
            <a:chOff x="4523672" y="1502771"/>
            <a:chExt cx="2864879" cy="3196677"/>
          </a:xfrm>
        </p:grpSpPr>
        <p:sp>
          <p:nvSpPr>
            <p:cNvPr id="37" name="Freeform: Shape 36">
              <a:extLst>
                <a:ext uri="{FF2B5EF4-FFF2-40B4-BE49-F238E27FC236}">
                  <a16:creationId xmlns:a16="http://schemas.microsoft.com/office/drawing/2014/main" id="{6607693C-BA88-E845-75A9-75CCC9B72EF8}"/>
                </a:ext>
              </a:extLst>
            </p:cNvPr>
            <p:cNvSpPr>
              <a:spLocks/>
            </p:cNvSpPr>
            <p:nvPr/>
          </p:nvSpPr>
          <p:spPr bwMode="auto">
            <a:xfrm>
              <a:off x="4893607" y="2917839"/>
              <a:ext cx="2078839" cy="1162844"/>
            </a:xfrm>
            <a:custGeom>
              <a:avLst/>
              <a:gdLst>
                <a:gd name="T0" fmla="*/ 1128257 w 2255752"/>
                <a:gd name="T1" fmla="*/ 0 h 1262669"/>
                <a:gd name="T2" fmla="*/ 1243245 w 2255752"/>
                <a:gd name="T3" fmla="*/ 27119 h 1262669"/>
                <a:gd name="T4" fmla="*/ 2099877 w 2255752"/>
                <a:gd name="T5" fmla="*/ 521986 h 1262669"/>
                <a:gd name="T6" fmla="*/ 2099876 w 2255752"/>
                <a:gd name="T7" fmla="*/ 521986 h 1262669"/>
                <a:gd name="T8" fmla="*/ 2113310 w 2255752"/>
                <a:gd name="T9" fmla="*/ 529747 h 1262669"/>
                <a:gd name="T10" fmla="*/ 2140698 w 2255752"/>
                <a:gd name="T11" fmla="*/ 545569 h 1262669"/>
                <a:gd name="T12" fmla="*/ 2255458 w 2255752"/>
                <a:gd name="T13" fmla="*/ 744338 h 1262669"/>
                <a:gd name="T14" fmla="*/ 2255752 w 2255752"/>
                <a:gd name="T15" fmla="*/ 1262669 h 1262669"/>
                <a:gd name="T16" fmla="*/ 2050144 w 2255752"/>
                <a:gd name="T17" fmla="*/ 1262669 h 1262669"/>
                <a:gd name="T18" fmla="*/ 2050001 w 2255752"/>
                <a:gd name="T19" fmla="*/ 838798 h 1262669"/>
                <a:gd name="T20" fmla="*/ 1956163 w 2255752"/>
                <a:gd name="T21" fmla="*/ 676265 h 1262669"/>
                <a:gd name="T22" fmla="*/ 1239168 w 2255752"/>
                <a:gd name="T23" fmla="*/ 262065 h 1262669"/>
                <a:gd name="T24" fmla="*/ 1222318 w 2255752"/>
                <a:gd name="T25" fmla="*/ 252332 h 1262669"/>
                <a:gd name="T26" fmla="*/ 1128294 w 2255752"/>
                <a:gd name="T27" fmla="*/ 230156 h 1262669"/>
                <a:gd name="T28" fmla="*/ 1033915 w 2255752"/>
                <a:gd name="T29" fmla="*/ 252751 h 1262669"/>
                <a:gd name="T30" fmla="*/ 300288 w 2255752"/>
                <a:gd name="T31" fmla="*/ 676311 h 1262669"/>
                <a:gd name="T32" fmla="*/ 205722 w 2255752"/>
                <a:gd name="T33" fmla="*/ 839264 h 1262669"/>
                <a:gd name="T34" fmla="*/ 205698 w 2255752"/>
                <a:gd name="T35" fmla="*/ 1262669 h 1262669"/>
                <a:gd name="T36" fmla="*/ 90 w 2255752"/>
                <a:gd name="T37" fmla="*/ 1262669 h 1262669"/>
                <a:gd name="T38" fmla="*/ 0 w 2255752"/>
                <a:gd name="T39" fmla="*/ 744906 h 1262669"/>
                <a:gd name="T40" fmla="*/ 115650 w 2255752"/>
                <a:gd name="T41" fmla="*/ 545622 h 1262669"/>
                <a:gd name="T42" fmla="*/ 1012836 w 2255752"/>
                <a:gd name="T43" fmla="*/ 27632 h 1262669"/>
                <a:gd name="T44" fmla="*/ 1128257 w 2255752"/>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52" h="1262669">
                  <a:moveTo>
                    <a:pt x="1128257" y="0"/>
                  </a:moveTo>
                  <a:cubicBezTo>
                    <a:pt x="1169910" y="-4"/>
                    <a:pt x="1211490" y="9118"/>
                    <a:pt x="1243245" y="27119"/>
                  </a:cubicBezTo>
                  <a:lnTo>
                    <a:pt x="2099877" y="521986"/>
                  </a:lnTo>
                  <a:lnTo>
                    <a:pt x="2099876" y="521986"/>
                  </a:lnTo>
                  <a:lnTo>
                    <a:pt x="2113310" y="529747"/>
                  </a:lnTo>
                  <a:lnTo>
                    <a:pt x="2140698" y="545569"/>
                  </a:lnTo>
                  <a:cubicBezTo>
                    <a:pt x="2204206" y="581570"/>
                    <a:pt x="2256033" y="671338"/>
                    <a:pt x="2255458" y="744338"/>
                  </a:cubicBezTo>
                  <a:lnTo>
                    <a:pt x="2255752" y="1262669"/>
                  </a:lnTo>
                  <a:lnTo>
                    <a:pt x="2050144" y="1262669"/>
                  </a:lnTo>
                  <a:lnTo>
                    <a:pt x="2050001" y="838798"/>
                  </a:lnTo>
                  <a:cubicBezTo>
                    <a:pt x="2050472" y="779107"/>
                    <a:pt x="2008093" y="705704"/>
                    <a:pt x="1956163" y="676265"/>
                  </a:cubicBezTo>
                  <a:lnTo>
                    <a:pt x="1239168" y="262065"/>
                  </a:lnTo>
                  <a:lnTo>
                    <a:pt x="1222318" y="252332"/>
                  </a:lnTo>
                  <a:cubicBezTo>
                    <a:pt x="1196353" y="237612"/>
                    <a:pt x="1162353" y="230154"/>
                    <a:pt x="1128294" y="230156"/>
                  </a:cubicBezTo>
                  <a:cubicBezTo>
                    <a:pt x="1094234" y="230160"/>
                    <a:pt x="1060116" y="237624"/>
                    <a:pt x="1033915" y="252751"/>
                  </a:cubicBezTo>
                  <a:lnTo>
                    <a:pt x="300288" y="676311"/>
                  </a:lnTo>
                  <a:cubicBezTo>
                    <a:pt x="249197" y="705808"/>
                    <a:pt x="206193" y="779571"/>
                    <a:pt x="205722" y="839264"/>
                  </a:cubicBezTo>
                  <a:lnTo>
                    <a:pt x="205698" y="1262669"/>
                  </a:lnTo>
                  <a:lnTo>
                    <a:pt x="90" y="1262669"/>
                  </a:lnTo>
                  <a:lnTo>
                    <a:pt x="0" y="744906"/>
                  </a:lnTo>
                  <a:cubicBezTo>
                    <a:pt x="577" y="671905"/>
                    <a:pt x="53167" y="581697"/>
                    <a:pt x="115650" y="545622"/>
                  </a:cubicBezTo>
                  <a:lnTo>
                    <a:pt x="1012836" y="27632"/>
                  </a:lnTo>
                  <a:cubicBezTo>
                    <a:pt x="1044879" y="9132"/>
                    <a:pt x="1086604"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2" name="Freeform: Shape 41">
              <a:extLst>
                <a:ext uri="{FF2B5EF4-FFF2-40B4-BE49-F238E27FC236}">
                  <a16:creationId xmlns:a16="http://schemas.microsoft.com/office/drawing/2014/main" id="{DBDAEC21-5237-4745-741B-171AA76F51B7}"/>
                </a:ext>
              </a:extLst>
            </p:cNvPr>
            <p:cNvSpPr>
              <a:spLocks/>
            </p:cNvSpPr>
            <p:nvPr/>
          </p:nvSpPr>
          <p:spPr bwMode="auto">
            <a:xfrm>
              <a:off x="5379839" y="3461918"/>
              <a:ext cx="1106281" cy="123753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8" name="TextBox 44">
              <a:extLst>
                <a:ext uri="{FF2B5EF4-FFF2-40B4-BE49-F238E27FC236}">
                  <a16:creationId xmlns:a16="http://schemas.microsoft.com/office/drawing/2014/main" id="{518457FD-B06E-7B69-C2D8-95C13F302CFD}"/>
                </a:ext>
              </a:extLst>
            </p:cNvPr>
            <p:cNvSpPr txBox="1">
              <a:spLocks noChangeArrowheads="1"/>
            </p:cNvSpPr>
            <p:nvPr/>
          </p:nvSpPr>
          <p:spPr bwMode="auto">
            <a:xfrm>
              <a:off x="4523672" y="1502771"/>
              <a:ext cx="2864879" cy="121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شرائح السوق غير المخدومة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8">
              <a:extLst>
                <a:ext uri="{FF2B5EF4-FFF2-40B4-BE49-F238E27FC236}">
                  <a16:creationId xmlns:a16="http://schemas.microsoft.com/office/drawing/2014/main" id="{649985CA-BA2B-1257-F014-2901F36C949C}"/>
                </a:ext>
              </a:extLst>
            </p:cNvPr>
            <p:cNvSpPr txBox="1"/>
            <p:nvPr/>
          </p:nvSpPr>
          <p:spPr>
            <a:xfrm flipH="1">
              <a:off x="5325398" y="3532688"/>
              <a:ext cx="1180243" cy="1025839"/>
            </a:xfrm>
            <a:prstGeom prst="rect">
              <a:avLst/>
            </a:prstGeom>
            <a:noFill/>
          </p:spPr>
          <p:txBody>
            <a:bodyPr wrap="square" rtlCol="0">
              <a:noAutofit/>
            </a:bodyPr>
            <a:lstStyle/>
            <a:p>
              <a:pPr algn="ctr" rtl="0">
                <a:lnSpc>
                  <a:spcPct val="115000"/>
                </a:lnSpc>
              </a:pPr>
              <a:r>
                <a:rPr lang="en-GB" sz="4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B4B55A02-6DB6-DE39-16D9-9EDC91691F5F}"/>
              </a:ext>
            </a:extLst>
          </p:cNvPr>
          <p:cNvGrpSpPr/>
          <p:nvPr/>
        </p:nvGrpSpPr>
        <p:grpSpPr>
          <a:xfrm>
            <a:off x="2789361" y="3461918"/>
            <a:ext cx="2325664" cy="2710582"/>
            <a:chOff x="2789361" y="3461918"/>
            <a:chExt cx="2325664" cy="2710582"/>
          </a:xfrm>
        </p:grpSpPr>
        <p:sp>
          <p:nvSpPr>
            <p:cNvPr id="36" name="Freeform: Shape 35">
              <a:extLst>
                <a:ext uri="{FF2B5EF4-FFF2-40B4-BE49-F238E27FC236}">
                  <a16:creationId xmlns:a16="http://schemas.microsoft.com/office/drawing/2014/main" id="{DF0C3C5E-DF9C-766F-A0ED-0CF1CC4E2AE8}"/>
                </a:ext>
              </a:extLst>
            </p:cNvPr>
            <p:cNvSpPr>
              <a:spLocks/>
            </p:cNvSpPr>
            <p:nvPr/>
          </p:nvSpPr>
          <p:spPr bwMode="auto">
            <a:xfrm>
              <a:off x="3003511" y="4080683"/>
              <a:ext cx="2079667" cy="1162844"/>
            </a:xfrm>
            <a:custGeom>
              <a:avLst/>
              <a:gdLst>
                <a:gd name="T0" fmla="*/ 5137 w 2256529"/>
                <a:gd name="T1" fmla="*/ 0 h 1262669"/>
                <a:gd name="T2" fmla="*/ 206456 w 2256529"/>
                <a:gd name="T3" fmla="*/ 0 h 1262669"/>
                <a:gd name="T4" fmla="*/ 206715 w 2256529"/>
                <a:gd name="T5" fmla="*/ 424088 h 1262669"/>
                <a:gd name="T6" fmla="*/ 234968 w 2256529"/>
                <a:gd name="T7" fmla="*/ 516133 h 1262669"/>
                <a:gd name="T8" fmla="*/ 257828 w 2256529"/>
                <a:gd name="T9" fmla="*/ 547429 h 1262669"/>
                <a:gd name="T10" fmla="*/ 264654 w 2256529"/>
                <a:gd name="T11" fmla="*/ 556775 h 1262669"/>
                <a:gd name="T12" fmla="*/ 300555 w 2256529"/>
                <a:gd name="T13" fmla="*/ 586621 h 1262669"/>
                <a:gd name="T14" fmla="*/ 1034398 w 2256529"/>
                <a:gd name="T15" fmla="*/ 1010556 h 1262669"/>
                <a:gd name="T16" fmla="*/ 1054024 w 2256529"/>
                <a:gd name="T17" fmla="*/ 1017889 h 1262669"/>
                <a:gd name="T18" fmla="*/ 1078561 w 2256529"/>
                <a:gd name="T19" fmla="*/ 1027058 h 1262669"/>
                <a:gd name="T20" fmla="*/ 1222801 w 2256529"/>
                <a:gd name="T21" fmla="*/ 1010135 h 1262669"/>
                <a:gd name="T22" fmla="*/ 1956428 w 2256529"/>
                <a:gd name="T23" fmla="*/ 586576 h 1262669"/>
                <a:gd name="T24" fmla="*/ 2050994 w 2256529"/>
                <a:gd name="T25" fmla="*/ 423624 h 1262669"/>
                <a:gd name="T26" fmla="*/ 2050921 w 2256529"/>
                <a:gd name="T27" fmla="*/ 0 h 1262669"/>
                <a:gd name="T28" fmla="*/ 2256529 w 2256529"/>
                <a:gd name="T29" fmla="*/ 0 h 1262669"/>
                <a:gd name="T30" fmla="*/ 2256498 w 2256529"/>
                <a:gd name="T31" fmla="*/ 518110 h 1262669"/>
                <a:gd name="T32" fmla="*/ 2140849 w 2256529"/>
                <a:gd name="T33" fmla="*/ 717392 h 1262669"/>
                <a:gd name="T34" fmla="*/ 1243664 w 2256529"/>
                <a:gd name="T35" fmla="*/ 1235383 h 1262669"/>
                <a:gd name="T36" fmla="*/ 1013254 w 2256529"/>
                <a:gd name="T37" fmla="*/ 1235897 h 1262669"/>
                <a:gd name="T38" fmla="*/ 115803 w 2256529"/>
                <a:gd name="T39" fmla="*/ 717448 h 1262669"/>
                <a:gd name="T40" fmla="*/ 71900 w 2256529"/>
                <a:gd name="T41" fmla="*/ 680948 h 1262669"/>
                <a:gd name="T42" fmla="*/ 58452 w 2256529"/>
                <a:gd name="T43" fmla="*/ 662539 h 1262669"/>
                <a:gd name="T44" fmla="*/ 35592 w 2256529"/>
                <a:gd name="T45" fmla="*/ 631244 h 1262669"/>
                <a:gd name="T46" fmla="*/ 1043 w 2256529"/>
                <a:gd name="T47" fmla="*/ 518678 h 1262669"/>
                <a:gd name="T48" fmla="*/ 4569 w 2256529"/>
                <a:gd name="T49" fmla="*/ 50527 h 12626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56529" h="1262669">
                  <a:moveTo>
                    <a:pt x="5137" y="0"/>
                  </a:moveTo>
                  <a:lnTo>
                    <a:pt x="206456" y="0"/>
                  </a:lnTo>
                  <a:lnTo>
                    <a:pt x="206715" y="424088"/>
                  </a:lnTo>
                  <a:cubicBezTo>
                    <a:pt x="207136" y="453557"/>
                    <a:pt x="217941" y="486642"/>
                    <a:pt x="234968" y="516133"/>
                  </a:cubicBezTo>
                  <a:lnTo>
                    <a:pt x="257828" y="547429"/>
                  </a:lnTo>
                  <a:lnTo>
                    <a:pt x="264654" y="556775"/>
                  </a:lnTo>
                  <a:cubicBezTo>
                    <a:pt x="275759" y="568824"/>
                    <a:pt x="287898" y="579073"/>
                    <a:pt x="300555" y="586621"/>
                  </a:cubicBezTo>
                  <a:lnTo>
                    <a:pt x="1034398" y="1010556"/>
                  </a:lnTo>
                  <a:lnTo>
                    <a:pt x="1054024" y="1017889"/>
                  </a:lnTo>
                  <a:lnTo>
                    <a:pt x="1078561" y="1027058"/>
                  </a:lnTo>
                  <a:cubicBezTo>
                    <a:pt x="1126877" y="1037993"/>
                    <a:pt x="1184483" y="1032258"/>
                    <a:pt x="1222801" y="1010135"/>
                  </a:cubicBezTo>
                  <a:lnTo>
                    <a:pt x="1956428" y="586576"/>
                  </a:lnTo>
                  <a:cubicBezTo>
                    <a:pt x="2008831" y="556322"/>
                    <a:pt x="2050524" y="483317"/>
                    <a:pt x="2050994" y="423624"/>
                  </a:cubicBezTo>
                  <a:lnTo>
                    <a:pt x="2050921" y="0"/>
                  </a:lnTo>
                  <a:lnTo>
                    <a:pt x="2256529" y="0"/>
                  </a:lnTo>
                  <a:lnTo>
                    <a:pt x="2256498" y="518110"/>
                  </a:lnTo>
                  <a:cubicBezTo>
                    <a:pt x="2255922" y="591111"/>
                    <a:pt x="2204934" y="680393"/>
                    <a:pt x="2140849" y="717392"/>
                  </a:cubicBezTo>
                  <a:lnTo>
                    <a:pt x="1243664" y="1235383"/>
                  </a:lnTo>
                  <a:cubicBezTo>
                    <a:pt x="1181180" y="1271457"/>
                    <a:pt x="1076763" y="1271898"/>
                    <a:pt x="1013254" y="1235897"/>
                  </a:cubicBezTo>
                  <a:lnTo>
                    <a:pt x="115803" y="717448"/>
                  </a:lnTo>
                  <a:cubicBezTo>
                    <a:pt x="100327" y="708217"/>
                    <a:pt x="85478" y="695682"/>
                    <a:pt x="71900" y="680948"/>
                  </a:cubicBezTo>
                  <a:lnTo>
                    <a:pt x="58452" y="662539"/>
                  </a:lnTo>
                  <a:lnTo>
                    <a:pt x="35592" y="631244"/>
                  </a:lnTo>
                  <a:cubicBezTo>
                    <a:pt x="14770" y="595177"/>
                    <a:pt x="1556" y="554717"/>
                    <a:pt x="1043" y="518678"/>
                  </a:cubicBezTo>
                  <a:cubicBezTo>
                    <a:pt x="-1866" y="430752"/>
                    <a:pt x="1969" y="241160"/>
                    <a:pt x="4569" y="50527"/>
                  </a:cubicBezTo>
                  <a:lnTo>
                    <a:pt x="5137" y="0"/>
                  </a:ln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1" name="Freeform: Shape 40">
              <a:extLst>
                <a:ext uri="{FF2B5EF4-FFF2-40B4-BE49-F238E27FC236}">
                  <a16:creationId xmlns:a16="http://schemas.microsoft.com/office/drawing/2014/main" id="{69C6592C-EB08-ED4D-E028-B8D75738752B}"/>
                </a:ext>
              </a:extLst>
            </p:cNvPr>
            <p:cNvSpPr>
              <a:spLocks/>
            </p:cNvSpPr>
            <p:nvPr/>
          </p:nvSpPr>
          <p:spPr bwMode="auto">
            <a:xfrm>
              <a:off x="3490204" y="3461918"/>
              <a:ext cx="1106281" cy="123753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chemeClr val="bg1">
                <a:lumMod val="75000"/>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5" name="TextBox 35">
              <a:extLst>
                <a:ext uri="{FF2B5EF4-FFF2-40B4-BE49-F238E27FC236}">
                  <a16:creationId xmlns:a16="http://schemas.microsoft.com/office/drawing/2014/main" id="{F2BBEF2B-4E79-A287-D68B-177CD6EDCFF9}"/>
                </a:ext>
              </a:extLst>
            </p:cNvPr>
            <p:cNvSpPr txBox="1">
              <a:spLocks noChangeArrowheads="1"/>
            </p:cNvSpPr>
            <p:nvPr/>
          </p:nvSpPr>
          <p:spPr bwMode="auto">
            <a:xfrm>
              <a:off x="2789361" y="5255664"/>
              <a:ext cx="2325664" cy="916836"/>
            </a:xfrm>
            <a:prstGeom prst="rect">
              <a:avLst/>
            </a:prstGeom>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المنافسين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TextBox 19">
              <a:extLst>
                <a:ext uri="{FF2B5EF4-FFF2-40B4-BE49-F238E27FC236}">
                  <a16:creationId xmlns:a16="http://schemas.microsoft.com/office/drawing/2014/main" id="{7B7713FE-5D10-E434-A92F-23062E8C4CFB}"/>
                </a:ext>
              </a:extLst>
            </p:cNvPr>
            <p:cNvSpPr txBox="1"/>
            <p:nvPr/>
          </p:nvSpPr>
          <p:spPr>
            <a:xfrm flipH="1">
              <a:off x="3389532" y="3532688"/>
              <a:ext cx="1180243" cy="1025839"/>
            </a:xfrm>
            <a:prstGeom prst="rect">
              <a:avLst/>
            </a:prstGeom>
            <a:noFill/>
          </p:spPr>
          <p:txBody>
            <a:bodyPr wrap="square" rtlCol="0">
              <a:noAutofit/>
            </a:bodyPr>
            <a:lstStyle/>
            <a:p>
              <a:pPr algn="ctr" rtl="0">
                <a:lnSpc>
                  <a:spcPct val="115000"/>
                </a:lnSpc>
              </a:pPr>
              <a:r>
                <a:rPr lang="en-GB" sz="4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4" name="Group 53">
            <a:extLst>
              <a:ext uri="{FF2B5EF4-FFF2-40B4-BE49-F238E27FC236}">
                <a16:creationId xmlns:a16="http://schemas.microsoft.com/office/drawing/2014/main" id="{7AF0C372-948E-FF7B-F809-5BCBCF887811}"/>
              </a:ext>
            </a:extLst>
          </p:cNvPr>
          <p:cNvGrpSpPr/>
          <p:nvPr/>
        </p:nvGrpSpPr>
        <p:grpSpPr>
          <a:xfrm>
            <a:off x="1108013" y="1715034"/>
            <a:ext cx="2085806" cy="2984414"/>
            <a:chOff x="1108013" y="1715034"/>
            <a:chExt cx="2085806" cy="2984414"/>
          </a:xfrm>
        </p:grpSpPr>
        <p:sp>
          <p:nvSpPr>
            <p:cNvPr id="35" name="Freeform: Shape 34">
              <a:extLst>
                <a:ext uri="{FF2B5EF4-FFF2-40B4-BE49-F238E27FC236}">
                  <a16:creationId xmlns:a16="http://schemas.microsoft.com/office/drawing/2014/main" id="{245FE7F5-A3E5-A56F-42AD-BA53C7BE537F}"/>
                </a:ext>
              </a:extLst>
            </p:cNvPr>
            <p:cNvSpPr>
              <a:spLocks/>
            </p:cNvSpPr>
            <p:nvPr/>
          </p:nvSpPr>
          <p:spPr bwMode="auto">
            <a:xfrm>
              <a:off x="1114889" y="2917839"/>
              <a:ext cx="2078930" cy="1162844"/>
            </a:xfrm>
            <a:custGeom>
              <a:avLst/>
              <a:gdLst>
                <a:gd name="T0" fmla="*/ 1128257 w 2255775"/>
                <a:gd name="T1" fmla="*/ 0 h 1262669"/>
                <a:gd name="T2" fmla="*/ 1243245 w 2255775"/>
                <a:gd name="T3" fmla="*/ 27119 h 1262669"/>
                <a:gd name="T4" fmla="*/ 2099877 w 2255775"/>
                <a:gd name="T5" fmla="*/ 521986 h 1262669"/>
                <a:gd name="T6" fmla="*/ 2113310 w 2255775"/>
                <a:gd name="T7" fmla="*/ 529747 h 1262669"/>
                <a:gd name="T8" fmla="*/ 2140698 w 2255775"/>
                <a:gd name="T9" fmla="*/ 545569 h 1262669"/>
                <a:gd name="T10" fmla="*/ 2255458 w 2255775"/>
                <a:gd name="T11" fmla="*/ 744338 h 1262669"/>
                <a:gd name="T12" fmla="*/ 2255775 w 2255775"/>
                <a:gd name="T13" fmla="*/ 1262669 h 1262669"/>
                <a:gd name="T14" fmla="*/ 2054456 w 2255775"/>
                <a:gd name="T15" fmla="*/ 1262669 h 1262669"/>
                <a:gd name="T16" fmla="*/ 2055481 w 2255775"/>
                <a:gd name="T17" fmla="*/ 1171598 h 1262669"/>
                <a:gd name="T18" fmla="*/ 2050001 w 2255775"/>
                <a:gd name="T19" fmla="*/ 838798 h 1262669"/>
                <a:gd name="T20" fmla="*/ 1956163 w 2255775"/>
                <a:gd name="T21" fmla="*/ 676265 h 1262669"/>
                <a:gd name="T22" fmla="*/ 1239168 w 2255775"/>
                <a:gd name="T23" fmla="*/ 262065 h 1262669"/>
                <a:gd name="T24" fmla="*/ 1222319 w 2255775"/>
                <a:gd name="T25" fmla="*/ 252332 h 1262669"/>
                <a:gd name="T26" fmla="*/ 1128294 w 2255775"/>
                <a:gd name="T27" fmla="*/ 230156 h 1262669"/>
                <a:gd name="T28" fmla="*/ 1033916 w 2255775"/>
                <a:gd name="T29" fmla="*/ 252751 h 1262669"/>
                <a:gd name="T30" fmla="*/ 300288 w 2255775"/>
                <a:gd name="T31" fmla="*/ 676311 h 1262669"/>
                <a:gd name="T32" fmla="*/ 205722 w 2255775"/>
                <a:gd name="T33" fmla="*/ 839264 h 1262669"/>
                <a:gd name="T34" fmla="*/ 205831 w 2255775"/>
                <a:gd name="T35" fmla="*/ 1262669 h 1262669"/>
                <a:gd name="T36" fmla="*/ 133 w 2255775"/>
                <a:gd name="T37" fmla="*/ 1262669 h 1262669"/>
                <a:gd name="T38" fmla="*/ 0 w 2255775"/>
                <a:gd name="T39" fmla="*/ 744906 h 1262669"/>
                <a:gd name="T40" fmla="*/ 115651 w 2255775"/>
                <a:gd name="T41" fmla="*/ 545622 h 1262669"/>
                <a:gd name="T42" fmla="*/ 1012836 w 2255775"/>
                <a:gd name="T43" fmla="*/ 27632 h 1262669"/>
                <a:gd name="T44" fmla="*/ 1128257 w 2255775"/>
                <a:gd name="T45" fmla="*/ 0 h 126266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55775" h="1262669">
                  <a:moveTo>
                    <a:pt x="1128257" y="0"/>
                  </a:moveTo>
                  <a:cubicBezTo>
                    <a:pt x="1169910" y="-4"/>
                    <a:pt x="1211491" y="9118"/>
                    <a:pt x="1243245" y="27119"/>
                  </a:cubicBezTo>
                  <a:lnTo>
                    <a:pt x="2099877" y="521986"/>
                  </a:lnTo>
                  <a:lnTo>
                    <a:pt x="2113310" y="529747"/>
                  </a:lnTo>
                  <a:lnTo>
                    <a:pt x="2140698" y="545569"/>
                  </a:lnTo>
                  <a:cubicBezTo>
                    <a:pt x="2204206" y="581570"/>
                    <a:pt x="2256034" y="671338"/>
                    <a:pt x="2255458" y="744338"/>
                  </a:cubicBezTo>
                  <a:lnTo>
                    <a:pt x="2255775" y="1262669"/>
                  </a:lnTo>
                  <a:lnTo>
                    <a:pt x="2054456" y="1262669"/>
                  </a:lnTo>
                  <a:lnTo>
                    <a:pt x="2055481" y="1171598"/>
                  </a:lnTo>
                  <a:cubicBezTo>
                    <a:pt x="2056593" y="1032949"/>
                    <a:pt x="2055889" y="907866"/>
                    <a:pt x="2050001" y="838798"/>
                  </a:cubicBezTo>
                  <a:cubicBezTo>
                    <a:pt x="2050472" y="779107"/>
                    <a:pt x="2008093" y="705704"/>
                    <a:pt x="1956163" y="676265"/>
                  </a:cubicBezTo>
                  <a:lnTo>
                    <a:pt x="1239168" y="262065"/>
                  </a:lnTo>
                  <a:lnTo>
                    <a:pt x="1222319" y="252332"/>
                  </a:lnTo>
                  <a:cubicBezTo>
                    <a:pt x="1196353" y="237612"/>
                    <a:pt x="1162353" y="230154"/>
                    <a:pt x="1128294" y="230156"/>
                  </a:cubicBezTo>
                  <a:cubicBezTo>
                    <a:pt x="1094234" y="230160"/>
                    <a:pt x="1060116" y="237624"/>
                    <a:pt x="1033916" y="252751"/>
                  </a:cubicBezTo>
                  <a:lnTo>
                    <a:pt x="300288" y="676311"/>
                  </a:lnTo>
                  <a:cubicBezTo>
                    <a:pt x="249197" y="705808"/>
                    <a:pt x="206193" y="779571"/>
                    <a:pt x="205722" y="839264"/>
                  </a:cubicBezTo>
                  <a:cubicBezTo>
                    <a:pt x="205758" y="980399"/>
                    <a:pt x="205795" y="1121534"/>
                    <a:pt x="205831" y="1262669"/>
                  </a:cubicBezTo>
                  <a:lnTo>
                    <a:pt x="133" y="1262669"/>
                  </a:lnTo>
                  <a:cubicBezTo>
                    <a:pt x="89" y="1090081"/>
                    <a:pt x="44" y="917494"/>
                    <a:pt x="0" y="744906"/>
                  </a:cubicBezTo>
                  <a:cubicBezTo>
                    <a:pt x="577" y="671905"/>
                    <a:pt x="53167" y="581697"/>
                    <a:pt x="115651" y="545622"/>
                  </a:cubicBezTo>
                  <a:lnTo>
                    <a:pt x="1012836" y="27632"/>
                  </a:lnTo>
                  <a:cubicBezTo>
                    <a:pt x="1044879" y="9132"/>
                    <a:pt x="1086603" y="4"/>
                    <a:pt x="1128257" y="0"/>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0" name="Freeform: Shape 39">
              <a:extLst>
                <a:ext uri="{FF2B5EF4-FFF2-40B4-BE49-F238E27FC236}">
                  <a16:creationId xmlns:a16="http://schemas.microsoft.com/office/drawing/2014/main" id="{52793BF3-F988-2590-DD6D-F6C9E32010BD}"/>
                </a:ext>
              </a:extLst>
            </p:cNvPr>
            <p:cNvSpPr>
              <a:spLocks/>
            </p:cNvSpPr>
            <p:nvPr/>
          </p:nvSpPr>
          <p:spPr bwMode="auto">
            <a:xfrm>
              <a:off x="1601398" y="3461918"/>
              <a:ext cx="1106281" cy="1237530"/>
            </a:xfrm>
            <a:custGeom>
              <a:avLst/>
              <a:gdLst>
                <a:gd name="T0" fmla="*/ 600377 w 1200333"/>
                <a:gd name="T1" fmla="*/ 1 h 1343805"/>
                <a:gd name="T2" fmla="*/ 661566 w 1200333"/>
                <a:gd name="T3" fmla="*/ 14431 h 1343805"/>
                <a:gd name="T4" fmla="*/ 1117404 w 1200333"/>
                <a:gd name="T5" fmla="*/ 277764 h 1343805"/>
                <a:gd name="T6" fmla="*/ 1117404 w 1200333"/>
                <a:gd name="T7" fmla="*/ 277764 h 1343805"/>
                <a:gd name="T8" fmla="*/ 1124552 w 1200333"/>
                <a:gd name="T9" fmla="*/ 281894 h 1343805"/>
                <a:gd name="T10" fmla="*/ 1139126 w 1200333"/>
                <a:gd name="T11" fmla="*/ 290313 h 1343805"/>
                <a:gd name="T12" fmla="*/ 1200193 w 1200333"/>
                <a:gd name="T13" fmla="*/ 396084 h 1343805"/>
                <a:gd name="T14" fmla="*/ 1200333 w 1200333"/>
                <a:gd name="T15" fmla="*/ 947604 h 1343805"/>
                <a:gd name="T16" fmla="*/ 1138793 w 1200333"/>
                <a:gd name="T17" fmla="*/ 1053648 h 1343805"/>
                <a:gd name="T18" fmla="*/ 661375 w 1200333"/>
                <a:gd name="T19" fmla="*/ 1329285 h 1343805"/>
                <a:gd name="T20" fmla="*/ 538767 w 1200333"/>
                <a:gd name="T21" fmla="*/ 1329559 h 1343805"/>
                <a:gd name="T22" fmla="*/ 61208 w 1200333"/>
                <a:gd name="T23" fmla="*/ 1053677 h 1343805"/>
                <a:gd name="T24" fmla="*/ 37846 w 1200333"/>
                <a:gd name="T25" fmla="*/ 1034255 h 1343805"/>
                <a:gd name="T26" fmla="*/ 30690 w 1200333"/>
                <a:gd name="T27" fmla="*/ 1024459 h 1343805"/>
                <a:gd name="T28" fmla="*/ 18526 w 1200333"/>
                <a:gd name="T29" fmla="*/ 1007806 h 1343805"/>
                <a:gd name="T30" fmla="*/ 141 w 1200333"/>
                <a:gd name="T31" fmla="*/ 947906 h 1343805"/>
                <a:gd name="T32" fmla="*/ 0 w 1200333"/>
                <a:gd name="T33" fmla="*/ 396386 h 1343805"/>
                <a:gd name="T34" fmla="*/ 61541 w 1200333"/>
                <a:gd name="T35" fmla="*/ 290342 h 1343805"/>
                <a:gd name="T36" fmla="*/ 538959 w 1200333"/>
                <a:gd name="T37" fmla="*/ 14704 h 1343805"/>
                <a:gd name="T38" fmla="*/ 600377 w 1200333"/>
                <a:gd name="T39" fmla="*/ 1 h 13438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200333" h="1343805">
                  <a:moveTo>
                    <a:pt x="600377" y="1"/>
                  </a:moveTo>
                  <a:cubicBezTo>
                    <a:pt x="622542" y="-2"/>
                    <a:pt x="644668" y="4853"/>
                    <a:pt x="661566" y="14431"/>
                  </a:cubicBezTo>
                  <a:lnTo>
                    <a:pt x="1117404" y="277764"/>
                  </a:lnTo>
                  <a:lnTo>
                    <a:pt x="1124552" y="281894"/>
                  </a:lnTo>
                  <a:lnTo>
                    <a:pt x="1139126" y="290313"/>
                  </a:lnTo>
                  <a:cubicBezTo>
                    <a:pt x="1172921" y="309471"/>
                    <a:pt x="1200499" y="357239"/>
                    <a:pt x="1200193" y="396084"/>
                  </a:cubicBezTo>
                  <a:lnTo>
                    <a:pt x="1200333" y="947604"/>
                  </a:lnTo>
                  <a:cubicBezTo>
                    <a:pt x="1200026" y="986450"/>
                    <a:pt x="1172895" y="1033959"/>
                    <a:pt x="1138793" y="1053648"/>
                  </a:cubicBezTo>
                  <a:lnTo>
                    <a:pt x="661375" y="1329285"/>
                  </a:lnTo>
                  <a:cubicBezTo>
                    <a:pt x="628126" y="1348482"/>
                    <a:pt x="572562" y="1348716"/>
                    <a:pt x="538767" y="1329559"/>
                  </a:cubicBezTo>
                  <a:lnTo>
                    <a:pt x="61208" y="1053677"/>
                  </a:lnTo>
                  <a:cubicBezTo>
                    <a:pt x="52973" y="1048765"/>
                    <a:pt x="45072" y="1042095"/>
                    <a:pt x="37846" y="1034255"/>
                  </a:cubicBezTo>
                  <a:lnTo>
                    <a:pt x="30690" y="1024459"/>
                  </a:lnTo>
                  <a:lnTo>
                    <a:pt x="18526" y="1007806"/>
                  </a:lnTo>
                  <a:cubicBezTo>
                    <a:pt x="7445" y="988613"/>
                    <a:pt x="414" y="967083"/>
                    <a:pt x="141" y="947906"/>
                  </a:cubicBezTo>
                  <a:lnTo>
                    <a:pt x="0" y="396386"/>
                  </a:lnTo>
                  <a:cubicBezTo>
                    <a:pt x="307" y="357541"/>
                    <a:pt x="28291" y="309538"/>
                    <a:pt x="61541" y="290342"/>
                  </a:cubicBezTo>
                  <a:lnTo>
                    <a:pt x="538959" y="14704"/>
                  </a:lnTo>
                  <a:cubicBezTo>
                    <a:pt x="556010" y="4860"/>
                    <a:pt x="578213" y="2"/>
                    <a:pt x="600377" y="1"/>
                  </a:cubicBezTo>
                  <a:close/>
                </a:path>
              </a:pathLst>
            </a:custGeom>
            <a:solidFill>
              <a:srgbClr val="A0C9CA"/>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US" sz="3200"/>
            </a:p>
          </p:txBody>
        </p:sp>
        <p:sp>
          <p:nvSpPr>
            <p:cNvPr id="47" name="TextBox 41">
              <a:extLst>
                <a:ext uri="{FF2B5EF4-FFF2-40B4-BE49-F238E27FC236}">
                  <a16:creationId xmlns:a16="http://schemas.microsoft.com/office/drawing/2014/main" id="{49273BA6-AB43-D7D8-9CF3-721CEF725892}"/>
                </a:ext>
              </a:extLst>
            </p:cNvPr>
            <p:cNvSpPr txBox="1">
              <a:spLocks noChangeArrowheads="1"/>
            </p:cNvSpPr>
            <p:nvPr/>
          </p:nvSpPr>
          <p:spPr bwMode="auto">
            <a:xfrm>
              <a:off x="1108013" y="1715034"/>
              <a:ext cx="2005525" cy="80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الاختبار التجريبي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20">
              <a:extLst>
                <a:ext uri="{FF2B5EF4-FFF2-40B4-BE49-F238E27FC236}">
                  <a16:creationId xmlns:a16="http://schemas.microsoft.com/office/drawing/2014/main" id="{6C54C225-2909-F236-7A2C-2F8399958B57}"/>
                </a:ext>
              </a:extLst>
            </p:cNvPr>
            <p:cNvSpPr txBox="1"/>
            <p:nvPr/>
          </p:nvSpPr>
          <p:spPr>
            <a:xfrm flipH="1">
              <a:off x="1538669" y="3532688"/>
              <a:ext cx="1180243" cy="1025839"/>
            </a:xfrm>
            <a:prstGeom prst="rect">
              <a:avLst/>
            </a:prstGeom>
            <a:noFill/>
          </p:spPr>
          <p:txBody>
            <a:bodyPr wrap="square" rtlCol="0">
              <a:noAutofit/>
            </a:bodyPr>
            <a:lstStyle/>
            <a:p>
              <a:pPr algn="ctr" rtl="0">
                <a:lnSpc>
                  <a:spcPct val="115000"/>
                </a:lnSpc>
              </a:pPr>
              <a:r>
                <a:rPr lang="en-GB" sz="48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4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049363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0AAC7-6E96-1328-6A22-E1DECAE069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F8B956E-7533-BD47-826D-FC5E9A9F5D7A}"/>
              </a:ext>
            </a:extLst>
          </p:cNvPr>
          <p:cNvSpPr txBox="1"/>
          <p:nvPr/>
        </p:nvSpPr>
        <p:spPr>
          <a:xfrm>
            <a:off x="2190750" y="-139154"/>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D61DEC2-FE57-3C42-51E0-FB6235F3E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CA910BB4-2B47-8998-339C-DF5D9355416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869EC92-804D-569D-7A16-082ED5539E11}"/>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زارا واستخدام البيانات لسلسلة توريد مرنة</a:t>
            </a:r>
            <a:endParaRPr lang="en-US"/>
          </a:p>
        </p:txBody>
      </p:sp>
      <p:sp>
        <p:nvSpPr>
          <p:cNvPr id="6" name="TextBox 5">
            <a:extLst>
              <a:ext uri="{FF2B5EF4-FFF2-40B4-BE49-F238E27FC236}">
                <a16:creationId xmlns:a16="http://schemas.microsoft.com/office/drawing/2014/main" id="{C458DEB3-6A4C-2A23-F3E6-86D19EB1B64E}"/>
              </a:ext>
            </a:extLst>
          </p:cNvPr>
          <p:cNvSpPr txBox="1"/>
          <p:nvPr/>
        </p:nvSpPr>
        <p:spPr>
          <a:xfrm>
            <a:off x="5351490" y="1624821"/>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شركة زارا مثالاً رائداً لاستخدام البيانات في توقّع المخاطر والفرص في صناعة الأزياء سريعة التغيّر:</a:t>
            </a:r>
            <a:endParaRPr lang="en-US"/>
          </a:p>
        </p:txBody>
      </p:sp>
      <p:sp>
        <p:nvSpPr>
          <p:cNvPr id="7" name="TextBox 6">
            <a:extLst>
              <a:ext uri="{FF2B5EF4-FFF2-40B4-BE49-F238E27FC236}">
                <a16:creationId xmlns:a16="http://schemas.microsoft.com/office/drawing/2014/main" id="{9A4DD7D0-D59B-9E11-1306-C419CC3A5482}"/>
              </a:ext>
            </a:extLst>
          </p:cNvPr>
          <p:cNvSpPr txBox="1"/>
          <p:nvPr/>
        </p:nvSpPr>
        <p:spPr>
          <a:xfrm>
            <a:off x="5104006" y="247933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تجمع الشركة بيانات المبيعات في الوقت الفعلي من جميع متاجرها حول العالم</a:t>
            </a:r>
            <a:endParaRPr lang="en-US" dirty="0"/>
          </a:p>
        </p:txBody>
      </p:sp>
      <p:sp>
        <p:nvSpPr>
          <p:cNvPr id="10" name="TextBox 9">
            <a:extLst>
              <a:ext uri="{FF2B5EF4-FFF2-40B4-BE49-F238E27FC236}">
                <a16:creationId xmlns:a16="http://schemas.microsoft.com/office/drawing/2014/main" id="{9FE781C6-761D-D675-EFFD-8C50C567B6D8}"/>
              </a:ext>
            </a:extLst>
          </p:cNvPr>
          <p:cNvSpPr txBox="1"/>
          <p:nvPr/>
        </p:nvSpPr>
        <p:spPr>
          <a:xfrm>
            <a:off x="5104006" y="339412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يقدّم مديرو المتاجر تقارير يومية عن تفضيلات العملاء والملاحظات</a:t>
            </a:r>
            <a:endParaRPr lang="en-US" dirty="0"/>
          </a:p>
        </p:txBody>
      </p:sp>
      <p:sp>
        <p:nvSpPr>
          <p:cNvPr id="11" name="TextBox 10">
            <a:extLst>
              <a:ext uri="{FF2B5EF4-FFF2-40B4-BE49-F238E27FC236}">
                <a16:creationId xmlns:a16="http://schemas.microsoft.com/office/drawing/2014/main" id="{EB47C04B-B46A-8E3A-5B2C-4D6577382CD0}"/>
              </a:ext>
            </a:extLst>
          </p:cNvPr>
          <p:cNvSpPr txBox="1"/>
          <p:nvPr/>
        </p:nvSpPr>
        <p:spPr>
          <a:xfrm>
            <a:off x="5104006" y="430891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تُحلّل وسائل التواصل الاجتماعي لاكتشاف اتجاهات الموضة الناشئة</a:t>
            </a:r>
            <a:endParaRPr lang="en-US" dirty="0"/>
          </a:p>
        </p:txBody>
      </p:sp>
      <p:sp>
        <p:nvSpPr>
          <p:cNvPr id="13" name="TextBox 12">
            <a:extLst>
              <a:ext uri="{FF2B5EF4-FFF2-40B4-BE49-F238E27FC236}">
                <a16:creationId xmlns:a16="http://schemas.microsoft.com/office/drawing/2014/main" id="{5E5C4952-0650-CCF4-D8D0-3DF94D25AAE9}"/>
              </a:ext>
            </a:extLst>
          </p:cNvPr>
          <p:cNvSpPr txBox="1"/>
          <p:nvPr/>
        </p:nvSpPr>
        <p:spPr>
          <a:xfrm>
            <a:off x="5104006" y="522370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تستخدم نماذج التنبؤ لتحديد كميات الإنتاج والتوزيع بين المتاجر</a:t>
            </a:r>
            <a:endParaRPr lang="en-US" dirty="0"/>
          </a:p>
        </p:txBody>
      </p:sp>
      <p:pic>
        <p:nvPicPr>
          <p:cNvPr id="14" name="Picture 13">
            <a:extLst>
              <a:ext uri="{FF2B5EF4-FFF2-40B4-BE49-F238E27FC236}">
                <a16:creationId xmlns:a16="http://schemas.microsoft.com/office/drawing/2014/main" id="{57A8055F-94E5-F4C6-A672-B827F9F2990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2822" y="1375108"/>
            <a:ext cx="4008327" cy="1688078"/>
          </a:xfrm>
          <a:prstGeom prst="rect">
            <a:avLst/>
          </a:prstGeom>
          <a:noFill/>
          <a:ln>
            <a:noFill/>
          </a:ln>
        </p:spPr>
      </p:pic>
      <p:sp>
        <p:nvSpPr>
          <p:cNvPr id="16" name="TextBox 15">
            <a:extLst>
              <a:ext uri="{FF2B5EF4-FFF2-40B4-BE49-F238E27FC236}">
                <a16:creationId xmlns:a16="http://schemas.microsoft.com/office/drawing/2014/main" id="{945E5123-8B33-1D6F-0CF1-C12C4C4138C0}"/>
              </a:ext>
            </a:extLst>
          </p:cNvPr>
          <p:cNvSpPr txBox="1"/>
          <p:nvPr/>
        </p:nvSpPr>
        <p:spPr>
          <a:xfrm>
            <a:off x="737419" y="5677474"/>
            <a:ext cx="10641696"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النتيجة: تستطيع زارا تصميم وإنتاج وتوزيع خطّ ملابس جديد في غضون 15 يوماً فقط، مقارنة بـ 6 أشهر في الصناعة التقليدية، مما يقلّل من مخاطر المخزون الزائد ويسمح بالاستجابة السريعة للفرص السوقية.</a:t>
            </a:r>
            <a:endParaRPr lang="en-US"/>
          </a:p>
        </p:txBody>
      </p:sp>
    </p:spTree>
    <p:extLst>
      <p:ext uri="{BB962C8B-B14F-4D97-AF65-F5344CB8AC3E}">
        <p14:creationId xmlns:p14="http://schemas.microsoft.com/office/powerpoint/2010/main" val="1809856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13" grpId="0"/>
      <p:bldP spid="16"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C2AB0-A635-DE84-4D2E-6C1ED74044C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C1F0BD4-6CD6-8242-988A-8934C6BCBFEA}"/>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D4F07D-B1F1-3260-D927-EF75EB05C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601DCB2-3462-B3E9-2B03-F758709C1838}"/>
              </a:ext>
            </a:extLst>
          </p:cNvPr>
          <p:cNvSpPr txBox="1"/>
          <p:nvPr/>
        </p:nvSpPr>
        <p:spPr>
          <a:xfrm>
            <a:off x="1002401"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تصميم لوحة قيادة استراتيجية </a:t>
            </a:r>
            <a:endParaRPr lang="en-US" dirty="0"/>
          </a:p>
        </p:txBody>
      </p:sp>
      <p:pic>
        <p:nvPicPr>
          <p:cNvPr id="3" name="Picture 2">
            <a:extLst>
              <a:ext uri="{FF2B5EF4-FFF2-40B4-BE49-F238E27FC236}">
                <a16:creationId xmlns:a16="http://schemas.microsoft.com/office/drawing/2014/main" id="{8EAF3D7E-DB92-6953-5CA1-A2D3613D27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148473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4981B1FF-665D-D060-AE87-229BBC0A7BCB}"/>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0050AE03-640A-1AAB-7069-17292F22A958}"/>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6CD75F6A-6AB1-FC84-CE7E-A67516ED6F8E}"/>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D8F0E2AD-2F09-3B8B-7C6F-F02464A800D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9B27E753-4F59-A3F7-0821-9E5626505E2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90382C62-2838-5BBC-96FC-19E3E5D61E3E}"/>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254C7BE3-827D-F29E-0254-415B80637380}"/>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722CB658-D5CF-4141-9C5D-81F152BDA7C3}"/>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3F5366C8-AB41-990E-8ADC-0421C418475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3A5F78DB-5555-5C20-4D0A-2D96C48C017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1F4BA8BF-1E6B-F7F4-7750-C169C4905190}"/>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3C66E400-6B07-63ED-04AA-E8F2C0E060EB}"/>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9939D414-F075-D666-4E5A-1FEE8A0DB254}"/>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القيادة التكيفية في عصر الذكاء الاصطناعي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B357744-ED98-6794-73B6-39FFA627B7F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EF3A19FA-2EE1-C409-0A07-928625F5D5BB}"/>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FD3BA53D-A438-18D8-223A-25470F965A2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34B18362-121A-D7DC-2F10-027CB6929EE2}"/>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BC6B1A81-EABC-D635-131F-4F601D5C8AAC}"/>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9199CEB3-B89A-6761-896C-7FF891D6EAA3}"/>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D491E4BA-2D4C-AEA8-1DB0-CFFE0A94134D}"/>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BE8A5E97-3DAE-BB59-3138-AFDE423D8915}"/>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5A4BDF8E-DE94-F99A-0938-2A97AAFD46C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42824BDF-1BA0-7AA8-FF3F-ECA20B8406CB}"/>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B1316670-4E8A-A7FE-58AD-C50E799F6895}"/>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E5B79151-D6F4-ED7E-F305-1036E81E727F}"/>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1AFD8E8A-BADD-5E7A-2B18-BCB7422D27DF}"/>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36E943C2-D8CA-44D9-A177-782628DB3F6D}"/>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7C857890-5A27-1D73-4DA5-8FA2C78D71B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5E281056-E44C-46F1-4B5F-2A54EAD5B386}"/>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14BBE9F1-90D8-57A9-D6AF-BA31B8BCE370}"/>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3BE2B78F-6514-127B-0847-CF83EC7568C0}"/>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180211C3-6BE9-4421-7EA8-5D8C7D2FFFA0}"/>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96D4679E-E2D6-FABC-1185-5465A9B1D18C}"/>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8EC0EA9E-009B-68D4-627C-A995736095D3}"/>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05D8017A-A5AD-687C-AD6C-64FB4509D207}"/>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150E1E6D-D0F0-993B-720F-403991558CB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5ED04529-365F-2681-5446-AD38E9DF42B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B25D8B8D-2A2A-E9E1-280A-EEA43701B8B3}"/>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228293BE-87E0-DDE5-6324-2C74F4AA1773}"/>
              </a:ext>
            </a:extLst>
          </p:cNvPr>
          <p:cNvGrpSpPr/>
          <p:nvPr/>
        </p:nvGrpSpPr>
        <p:grpSpPr>
          <a:xfrm>
            <a:off x="717622" y="375517"/>
            <a:ext cx="4719172" cy="584775"/>
            <a:chOff x="862835" y="1288847"/>
            <a:chExt cx="4719172" cy="584775"/>
          </a:xfrm>
        </p:grpSpPr>
        <p:sp>
          <p:nvSpPr>
            <p:cNvPr id="18" name="TextBox 17">
              <a:extLst>
                <a:ext uri="{FF2B5EF4-FFF2-40B4-BE49-F238E27FC236}">
                  <a16:creationId xmlns:a16="http://schemas.microsoft.com/office/drawing/2014/main" id="{6C2EF50C-F4D7-B948-3114-0EF1B6E2DD90}"/>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95D515BB-1B45-8CAE-FBE0-B0A1D340E1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AC48DD80-963D-548A-9962-619733362AC7}"/>
              </a:ext>
            </a:extLst>
          </p:cNvPr>
          <p:cNvGrpSpPr/>
          <p:nvPr/>
        </p:nvGrpSpPr>
        <p:grpSpPr>
          <a:xfrm>
            <a:off x="0" y="1626404"/>
            <a:ext cx="5436794" cy="584775"/>
            <a:chOff x="145213" y="1053289"/>
            <a:chExt cx="5436794" cy="584775"/>
          </a:xfrm>
        </p:grpSpPr>
        <p:sp>
          <p:nvSpPr>
            <p:cNvPr id="58" name="TextBox 57">
              <a:extLst>
                <a:ext uri="{FF2B5EF4-FFF2-40B4-BE49-F238E27FC236}">
                  <a16:creationId xmlns:a16="http://schemas.microsoft.com/office/drawing/2014/main" id="{56D142AE-B0D0-BD47-3489-6A3848429226}"/>
                </a:ext>
              </a:extLst>
            </p:cNvPr>
            <p:cNvSpPr txBox="1"/>
            <p:nvPr/>
          </p:nvSpPr>
          <p:spPr>
            <a:xfrm>
              <a:off x="145213" y="1053289"/>
              <a:ext cx="4703520"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التعامل مع التغيير السريع وعدم الاستقرار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DA6CFAB9-26DD-8C9E-3C72-3230C09834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1AF0894D-ECF7-1CD5-FCBF-2BE91DA55D83}"/>
              </a:ext>
            </a:extLst>
          </p:cNvPr>
          <p:cNvGrpSpPr/>
          <p:nvPr/>
        </p:nvGrpSpPr>
        <p:grpSpPr>
          <a:xfrm>
            <a:off x="717622" y="2490282"/>
            <a:ext cx="4719172" cy="584775"/>
            <a:chOff x="862835" y="1414267"/>
            <a:chExt cx="4719172" cy="584775"/>
          </a:xfrm>
        </p:grpSpPr>
        <p:sp>
          <p:nvSpPr>
            <p:cNvPr id="61" name="TextBox 60">
              <a:extLst>
                <a:ext uri="{FF2B5EF4-FFF2-40B4-BE49-F238E27FC236}">
                  <a16:creationId xmlns:a16="http://schemas.microsoft.com/office/drawing/2014/main" id="{9F5328E4-153D-169B-7BE0-21FB0F4CB5E1}"/>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 القائد في بناء المرونة المؤسسية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028F85F5-D439-2397-5C64-F967D4F52D3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355E97BA-AA6B-1FB3-F0F5-636ED60FB5DB}"/>
              </a:ext>
            </a:extLst>
          </p:cNvPr>
          <p:cNvGrpSpPr/>
          <p:nvPr/>
        </p:nvGrpSpPr>
        <p:grpSpPr>
          <a:xfrm>
            <a:off x="436098" y="3354161"/>
            <a:ext cx="5000696" cy="1077218"/>
            <a:chOff x="581311" y="1419277"/>
            <a:chExt cx="5000696" cy="1077218"/>
          </a:xfrm>
        </p:grpSpPr>
        <p:sp>
          <p:nvSpPr>
            <p:cNvPr id="20" name="TextBox 19">
              <a:extLst>
                <a:ext uri="{FF2B5EF4-FFF2-40B4-BE49-F238E27FC236}">
                  <a16:creationId xmlns:a16="http://schemas.microsoft.com/office/drawing/2014/main" id="{1BF03E3C-EF03-BE87-6A4A-6D84E619EE36}"/>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D0A0B3E1-1F07-062B-BFA6-EAF529694C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3526149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C95E6-3A00-9F97-9E99-1369D81422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154573C-F68C-CC0B-5178-1CC80A5026BD}"/>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الاستراتيجية وأهميتها في القرن الحادي والعشرين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63D256F-6AF5-E622-3DFA-4242CE087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22125FD9-7D56-0A05-679F-6DF0232667B5}"/>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القيادة الاستراتيجية في القرن الحادي والعشرين</a:t>
            </a:r>
            <a:endParaRPr lang="en-US"/>
          </a:p>
        </p:txBody>
      </p:sp>
      <p:grpSp>
        <p:nvGrpSpPr>
          <p:cNvPr id="82" name="Group 81">
            <a:extLst>
              <a:ext uri="{FF2B5EF4-FFF2-40B4-BE49-F238E27FC236}">
                <a16:creationId xmlns:a16="http://schemas.microsoft.com/office/drawing/2014/main" id="{C2EB28E4-945E-B1F7-7E51-8F16EB60CE55}"/>
              </a:ext>
            </a:extLst>
          </p:cNvPr>
          <p:cNvGrpSpPr/>
          <p:nvPr/>
        </p:nvGrpSpPr>
        <p:grpSpPr>
          <a:xfrm>
            <a:off x="880188" y="2338446"/>
            <a:ext cx="2378077" cy="3497568"/>
            <a:chOff x="880188" y="2338446"/>
            <a:chExt cx="2378077" cy="3497568"/>
          </a:xfrm>
        </p:grpSpPr>
        <p:grpSp>
          <p:nvGrpSpPr>
            <p:cNvPr id="6" name="Group 5">
              <a:extLst>
                <a:ext uri="{FF2B5EF4-FFF2-40B4-BE49-F238E27FC236}">
                  <a16:creationId xmlns:a16="http://schemas.microsoft.com/office/drawing/2014/main" id="{BF3C2586-7057-1560-C376-401924C63318}"/>
                </a:ext>
              </a:extLst>
            </p:cNvPr>
            <p:cNvGrpSpPr/>
            <p:nvPr/>
          </p:nvGrpSpPr>
          <p:grpSpPr>
            <a:xfrm>
              <a:off x="880188" y="3724151"/>
              <a:ext cx="2376794" cy="2111863"/>
              <a:chOff x="0" y="779725"/>
              <a:chExt cx="2353310" cy="2090977"/>
            </a:xfrm>
            <a:solidFill>
              <a:schemeClr val="bg1">
                <a:lumMod val="50000"/>
              </a:schemeClr>
            </a:solidFill>
          </p:grpSpPr>
          <p:sp>
            <p:nvSpPr>
              <p:cNvPr id="78" name="Freeform 4">
                <a:extLst>
                  <a:ext uri="{FF2B5EF4-FFF2-40B4-BE49-F238E27FC236}">
                    <a16:creationId xmlns:a16="http://schemas.microsoft.com/office/drawing/2014/main" id="{DEF68043-1676-4D2B-B3DC-D97CAEA208A0}"/>
                  </a:ext>
                </a:extLst>
              </p:cNvPr>
              <p:cNvSpPr/>
              <p:nvPr/>
            </p:nvSpPr>
            <p:spPr>
              <a:xfrm>
                <a:off x="0"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grpFill/>
            </p:spPr>
            <p:txBody>
              <a:bodyPr/>
              <a:lstStyle/>
              <a:p>
                <a:endParaRPr lang="en-US" sz="3200"/>
              </a:p>
            </p:txBody>
          </p:sp>
        </p:grpSp>
        <p:grpSp>
          <p:nvGrpSpPr>
            <p:cNvPr id="7" name="Group 6">
              <a:extLst>
                <a:ext uri="{FF2B5EF4-FFF2-40B4-BE49-F238E27FC236}">
                  <a16:creationId xmlns:a16="http://schemas.microsoft.com/office/drawing/2014/main" id="{DCB27DDF-35B7-E627-3C5C-213F8E54E319}"/>
                </a:ext>
              </a:extLst>
            </p:cNvPr>
            <p:cNvGrpSpPr/>
            <p:nvPr/>
          </p:nvGrpSpPr>
          <p:grpSpPr>
            <a:xfrm rot="10800000">
              <a:off x="880188" y="2338446"/>
              <a:ext cx="2378077" cy="1393337"/>
              <a:chOff x="0" y="4271"/>
              <a:chExt cx="2215278" cy="1297940"/>
            </a:xfrm>
            <a:solidFill>
              <a:schemeClr val="bg1">
                <a:lumMod val="50000"/>
              </a:schemeClr>
            </a:solidFill>
          </p:grpSpPr>
          <p:sp>
            <p:nvSpPr>
              <p:cNvPr id="77" name="Freeform 6">
                <a:extLst>
                  <a:ext uri="{FF2B5EF4-FFF2-40B4-BE49-F238E27FC236}">
                    <a16:creationId xmlns:a16="http://schemas.microsoft.com/office/drawing/2014/main" id="{D007E744-5730-33C3-C214-7BCB025C66DF}"/>
                  </a:ext>
                </a:extLst>
              </p:cNvPr>
              <p:cNvSpPr/>
              <p:nvPr/>
            </p:nvSpPr>
            <p:spPr>
              <a:xfrm>
                <a:off x="0" y="4271"/>
                <a:ext cx="2215278" cy="1297940"/>
              </a:xfrm>
              <a:custGeom>
                <a:avLst/>
                <a:gdLst/>
                <a:ahLst/>
                <a:cxnLst/>
                <a:rect l="l" t="t" r="r" b="b"/>
                <a:pathLst>
                  <a:path w="2215278" h="1297940">
                    <a:moveTo>
                      <a:pt x="0" y="0"/>
                    </a:moveTo>
                    <a:lnTo>
                      <a:pt x="1107639" y="1297940"/>
                    </a:lnTo>
                    <a:lnTo>
                      <a:pt x="2215278" y="0"/>
                    </a:lnTo>
                    <a:close/>
                  </a:path>
                </a:pathLst>
              </a:custGeom>
              <a:grpFill/>
            </p:spPr>
            <p:txBody>
              <a:bodyPr/>
              <a:lstStyle/>
              <a:p>
                <a:endParaRPr lang="en-US" sz="3200"/>
              </a:p>
            </p:txBody>
          </p:sp>
        </p:grpSp>
        <p:grpSp>
          <p:nvGrpSpPr>
            <p:cNvPr id="25" name="Group 24">
              <a:extLst>
                <a:ext uri="{FF2B5EF4-FFF2-40B4-BE49-F238E27FC236}">
                  <a16:creationId xmlns:a16="http://schemas.microsoft.com/office/drawing/2014/main" id="{0834BA1D-23CD-6565-030B-F4B9B77E8989}"/>
                </a:ext>
              </a:extLst>
            </p:cNvPr>
            <p:cNvGrpSpPr/>
            <p:nvPr/>
          </p:nvGrpSpPr>
          <p:grpSpPr>
            <a:xfrm>
              <a:off x="1353830" y="2338446"/>
              <a:ext cx="715397" cy="419158"/>
              <a:chOff x="265057" y="4271"/>
              <a:chExt cx="2215278" cy="1297940"/>
            </a:xfrm>
          </p:grpSpPr>
          <p:sp>
            <p:nvSpPr>
              <p:cNvPr id="76" name="Freeform 8">
                <a:extLst>
                  <a:ext uri="{FF2B5EF4-FFF2-40B4-BE49-F238E27FC236}">
                    <a16:creationId xmlns:a16="http://schemas.microsoft.com/office/drawing/2014/main" id="{39BB5063-2953-A6DF-31D3-8813ACF2739B}"/>
                  </a:ext>
                </a:extLst>
              </p:cNvPr>
              <p:cNvSpPr/>
              <p:nvPr/>
            </p:nvSpPr>
            <p:spPr>
              <a:xfrm>
                <a:off x="265057" y="4271"/>
                <a:ext cx="2215278" cy="1297940"/>
              </a:xfrm>
              <a:custGeom>
                <a:avLst/>
                <a:gdLst/>
                <a:ahLst/>
                <a:cxnLst/>
                <a:rect l="l" t="t" r="r" b="b"/>
                <a:pathLst>
                  <a:path w="2215278" h="1297940">
                    <a:moveTo>
                      <a:pt x="0" y="0"/>
                    </a:moveTo>
                    <a:lnTo>
                      <a:pt x="1107639" y="1297940"/>
                    </a:lnTo>
                    <a:lnTo>
                      <a:pt x="2215278" y="0"/>
                    </a:lnTo>
                    <a:close/>
                  </a:path>
                </a:pathLst>
              </a:custGeom>
              <a:solidFill>
                <a:srgbClr val="BCBCBC"/>
              </a:solidFill>
            </p:spPr>
            <p:txBody>
              <a:bodyPr/>
              <a:lstStyle/>
              <a:p>
                <a:endParaRPr lang="en-US" sz="3200"/>
              </a:p>
            </p:txBody>
          </p:sp>
        </p:grpSp>
        <p:grpSp>
          <p:nvGrpSpPr>
            <p:cNvPr id="41" name="Group 40">
              <a:extLst>
                <a:ext uri="{FF2B5EF4-FFF2-40B4-BE49-F238E27FC236}">
                  <a16:creationId xmlns:a16="http://schemas.microsoft.com/office/drawing/2014/main" id="{CE75E43B-AFC4-0EC4-5249-6D1F1677F840}"/>
                </a:ext>
              </a:extLst>
            </p:cNvPr>
            <p:cNvGrpSpPr/>
            <p:nvPr/>
          </p:nvGrpSpPr>
          <p:grpSpPr>
            <a:xfrm>
              <a:off x="1535687" y="3022918"/>
              <a:ext cx="1060760" cy="1060770"/>
              <a:chOff x="366827" y="387308"/>
              <a:chExt cx="6350000" cy="6350000"/>
            </a:xfrm>
          </p:grpSpPr>
          <p:sp>
            <p:nvSpPr>
              <p:cNvPr id="75" name="Freeform 34">
                <a:extLst>
                  <a:ext uri="{FF2B5EF4-FFF2-40B4-BE49-F238E27FC236}">
                    <a16:creationId xmlns:a16="http://schemas.microsoft.com/office/drawing/2014/main" id="{90E7ECC6-6121-891C-5A2C-D299E31AE293}"/>
                  </a:ext>
                </a:extLst>
              </p:cNvPr>
              <p:cNvSpPr/>
              <p:nvPr/>
            </p:nvSpPr>
            <p:spPr>
              <a:xfrm>
                <a:off x="366827"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42" name="TextBox 40">
              <a:extLst>
                <a:ext uri="{FF2B5EF4-FFF2-40B4-BE49-F238E27FC236}">
                  <a16:creationId xmlns:a16="http://schemas.microsoft.com/office/drawing/2014/main" id="{1287BC5D-223A-1221-7DB4-8DBDCA957D41}"/>
                </a:ext>
              </a:extLst>
            </p:cNvPr>
            <p:cNvSpPr txBox="1"/>
            <p:nvPr/>
          </p:nvSpPr>
          <p:spPr>
            <a:xfrm>
              <a:off x="1158503" y="4358345"/>
              <a:ext cx="1815534" cy="547843"/>
            </a:xfrm>
            <a:prstGeom prst="rect">
              <a:avLst/>
            </a:prstGeom>
          </p:spPr>
          <p:txBody>
            <a:bodyPr lIns="0" tIns="0" rIns="0" bIns="0" rtlCol="0" anchor="t">
              <a:spAutoFit/>
            </a:bodyPr>
            <a:lstStyle/>
            <a:p>
              <a:pPr algn="ctr" rtl="0">
                <a:lnSpc>
                  <a:spcPct val="115000"/>
                </a:lnSpc>
              </a:pPr>
              <a:r>
                <a:rPr lang="ar-EG" sz="3200"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التحوّل الرقمي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TextBox 4150">
              <a:extLst>
                <a:ext uri="{FF2B5EF4-FFF2-40B4-BE49-F238E27FC236}">
                  <a16:creationId xmlns:a16="http://schemas.microsoft.com/office/drawing/2014/main" id="{A1544EF5-7887-99E1-4697-12003628EEE7}"/>
                </a:ext>
              </a:extLst>
            </p:cNvPr>
            <p:cNvSpPr txBox="1"/>
            <p:nvPr/>
          </p:nvSpPr>
          <p:spPr>
            <a:xfrm>
              <a:off x="1634836" y="3149274"/>
              <a:ext cx="905498" cy="622798"/>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0" name="Group 79">
            <a:extLst>
              <a:ext uri="{FF2B5EF4-FFF2-40B4-BE49-F238E27FC236}">
                <a16:creationId xmlns:a16="http://schemas.microsoft.com/office/drawing/2014/main" id="{0E49333F-244D-1240-305D-A0AD34B18400}"/>
              </a:ext>
            </a:extLst>
          </p:cNvPr>
          <p:cNvGrpSpPr/>
          <p:nvPr/>
        </p:nvGrpSpPr>
        <p:grpSpPr>
          <a:xfrm>
            <a:off x="6249222" y="2338446"/>
            <a:ext cx="2378077" cy="3497568"/>
            <a:chOff x="6249222" y="2338446"/>
            <a:chExt cx="2378077" cy="3497568"/>
          </a:xfrm>
        </p:grpSpPr>
        <p:grpSp>
          <p:nvGrpSpPr>
            <p:cNvPr id="45" name="Group 44">
              <a:extLst>
                <a:ext uri="{FF2B5EF4-FFF2-40B4-BE49-F238E27FC236}">
                  <a16:creationId xmlns:a16="http://schemas.microsoft.com/office/drawing/2014/main" id="{E190AB36-2C93-8ACD-8A99-FB92F0469441}"/>
                </a:ext>
              </a:extLst>
            </p:cNvPr>
            <p:cNvGrpSpPr/>
            <p:nvPr/>
          </p:nvGrpSpPr>
          <p:grpSpPr>
            <a:xfrm>
              <a:off x="6249222" y="3724151"/>
              <a:ext cx="2376794" cy="2111863"/>
              <a:chOff x="3004591" y="779725"/>
              <a:chExt cx="2353310" cy="2090977"/>
            </a:xfrm>
          </p:grpSpPr>
          <p:sp>
            <p:nvSpPr>
              <p:cNvPr id="74" name="Freeform 16">
                <a:extLst>
                  <a:ext uri="{FF2B5EF4-FFF2-40B4-BE49-F238E27FC236}">
                    <a16:creationId xmlns:a16="http://schemas.microsoft.com/office/drawing/2014/main" id="{A32582B5-F526-C54B-2877-03AF0ECA62AD}"/>
                  </a:ext>
                </a:extLst>
              </p:cNvPr>
              <p:cNvSpPr/>
              <p:nvPr/>
            </p:nvSpPr>
            <p:spPr>
              <a:xfrm>
                <a:off x="3004591"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2E75B6"/>
              </a:solidFill>
            </p:spPr>
            <p:txBody>
              <a:bodyPr/>
              <a:lstStyle/>
              <a:p>
                <a:endParaRPr lang="en-US" sz="3200"/>
              </a:p>
            </p:txBody>
          </p:sp>
        </p:grpSp>
        <p:grpSp>
          <p:nvGrpSpPr>
            <p:cNvPr id="46" name="Group 45">
              <a:extLst>
                <a:ext uri="{FF2B5EF4-FFF2-40B4-BE49-F238E27FC236}">
                  <a16:creationId xmlns:a16="http://schemas.microsoft.com/office/drawing/2014/main" id="{651F7B41-09ED-039F-F469-EEEDFB2E8908}"/>
                </a:ext>
              </a:extLst>
            </p:cNvPr>
            <p:cNvGrpSpPr/>
            <p:nvPr/>
          </p:nvGrpSpPr>
          <p:grpSpPr>
            <a:xfrm rot="10800000">
              <a:off x="6249222" y="2338446"/>
              <a:ext cx="2378077" cy="1393337"/>
              <a:chOff x="3004591" y="4271"/>
              <a:chExt cx="2215278" cy="1297940"/>
            </a:xfrm>
          </p:grpSpPr>
          <p:sp>
            <p:nvSpPr>
              <p:cNvPr id="73" name="Freeform 18">
                <a:extLst>
                  <a:ext uri="{FF2B5EF4-FFF2-40B4-BE49-F238E27FC236}">
                    <a16:creationId xmlns:a16="http://schemas.microsoft.com/office/drawing/2014/main" id="{83552C1F-D623-B2E3-EB01-2209B50925FF}"/>
                  </a:ext>
                </a:extLst>
              </p:cNvPr>
              <p:cNvSpPr/>
              <p:nvPr/>
            </p:nvSpPr>
            <p:spPr>
              <a:xfrm>
                <a:off x="3004591" y="4271"/>
                <a:ext cx="2215278" cy="1297940"/>
              </a:xfrm>
              <a:custGeom>
                <a:avLst/>
                <a:gdLst/>
                <a:ahLst/>
                <a:cxnLst/>
                <a:rect l="l" t="t" r="r" b="b"/>
                <a:pathLst>
                  <a:path w="2215278" h="1297940">
                    <a:moveTo>
                      <a:pt x="0" y="0"/>
                    </a:moveTo>
                    <a:lnTo>
                      <a:pt x="1107639" y="1297940"/>
                    </a:lnTo>
                    <a:lnTo>
                      <a:pt x="2215278" y="0"/>
                    </a:lnTo>
                    <a:close/>
                  </a:path>
                </a:pathLst>
              </a:custGeom>
              <a:solidFill>
                <a:srgbClr val="2E75B6"/>
              </a:solidFill>
            </p:spPr>
            <p:txBody>
              <a:bodyPr/>
              <a:lstStyle/>
              <a:p>
                <a:endParaRPr lang="en-US" sz="3200"/>
              </a:p>
            </p:txBody>
          </p:sp>
        </p:grpSp>
        <p:grpSp>
          <p:nvGrpSpPr>
            <p:cNvPr id="47" name="Group 46">
              <a:extLst>
                <a:ext uri="{FF2B5EF4-FFF2-40B4-BE49-F238E27FC236}">
                  <a16:creationId xmlns:a16="http://schemas.microsoft.com/office/drawing/2014/main" id="{400E44A5-F3DF-96B4-1132-0A998206CA18}"/>
                </a:ext>
              </a:extLst>
            </p:cNvPr>
            <p:cNvGrpSpPr/>
            <p:nvPr/>
          </p:nvGrpSpPr>
          <p:grpSpPr>
            <a:xfrm>
              <a:off x="6722862" y="2338446"/>
              <a:ext cx="715397" cy="419158"/>
              <a:chOff x="3269647" y="4271"/>
              <a:chExt cx="2215278" cy="1297940"/>
            </a:xfrm>
          </p:grpSpPr>
          <p:sp>
            <p:nvSpPr>
              <p:cNvPr id="72" name="Freeform 20">
                <a:extLst>
                  <a:ext uri="{FF2B5EF4-FFF2-40B4-BE49-F238E27FC236}">
                    <a16:creationId xmlns:a16="http://schemas.microsoft.com/office/drawing/2014/main" id="{9C5E6377-BD43-248F-51DB-2D8E3FF16B81}"/>
                  </a:ext>
                </a:extLst>
              </p:cNvPr>
              <p:cNvSpPr/>
              <p:nvPr/>
            </p:nvSpPr>
            <p:spPr>
              <a:xfrm>
                <a:off x="3269647" y="4271"/>
                <a:ext cx="2215278" cy="1297940"/>
              </a:xfrm>
              <a:custGeom>
                <a:avLst/>
                <a:gdLst/>
                <a:ahLst/>
                <a:cxnLst/>
                <a:rect l="l" t="t" r="r" b="b"/>
                <a:pathLst>
                  <a:path w="2215278" h="1297940">
                    <a:moveTo>
                      <a:pt x="0" y="0"/>
                    </a:moveTo>
                    <a:lnTo>
                      <a:pt x="1107639" y="1297940"/>
                    </a:lnTo>
                    <a:lnTo>
                      <a:pt x="2215278" y="0"/>
                    </a:lnTo>
                    <a:close/>
                  </a:path>
                </a:pathLst>
              </a:custGeom>
              <a:solidFill>
                <a:schemeClr val="accent2">
                  <a:lumMod val="20000"/>
                  <a:lumOff val="80000"/>
                </a:schemeClr>
              </a:solidFill>
            </p:spPr>
            <p:txBody>
              <a:bodyPr/>
              <a:lstStyle/>
              <a:p>
                <a:endParaRPr lang="en-US" sz="3200"/>
              </a:p>
            </p:txBody>
          </p:sp>
        </p:grpSp>
        <p:grpSp>
          <p:nvGrpSpPr>
            <p:cNvPr id="48" name="Group 47">
              <a:extLst>
                <a:ext uri="{FF2B5EF4-FFF2-40B4-BE49-F238E27FC236}">
                  <a16:creationId xmlns:a16="http://schemas.microsoft.com/office/drawing/2014/main" id="{61CCBB32-9472-7CF7-0240-07ED94123FA9}"/>
                </a:ext>
              </a:extLst>
            </p:cNvPr>
            <p:cNvGrpSpPr/>
            <p:nvPr/>
          </p:nvGrpSpPr>
          <p:grpSpPr>
            <a:xfrm>
              <a:off x="6907880" y="3022918"/>
              <a:ext cx="1060760" cy="1060770"/>
              <a:chOff x="3373186" y="387308"/>
              <a:chExt cx="6350000" cy="6350000"/>
            </a:xfrm>
          </p:grpSpPr>
          <p:sp>
            <p:nvSpPr>
              <p:cNvPr id="71" name="Freeform 30">
                <a:extLst>
                  <a:ext uri="{FF2B5EF4-FFF2-40B4-BE49-F238E27FC236}">
                    <a16:creationId xmlns:a16="http://schemas.microsoft.com/office/drawing/2014/main" id="{2309AD3A-D8A8-90F5-C38B-F6DEE12D5DB5}"/>
                  </a:ext>
                </a:extLst>
              </p:cNvPr>
              <p:cNvSpPr/>
              <p:nvPr/>
            </p:nvSpPr>
            <p:spPr>
              <a:xfrm>
                <a:off x="3373186"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49" name="TextBox 40">
              <a:extLst>
                <a:ext uri="{FF2B5EF4-FFF2-40B4-BE49-F238E27FC236}">
                  <a16:creationId xmlns:a16="http://schemas.microsoft.com/office/drawing/2014/main" id="{D84DAD3E-8BF3-E107-D211-6A0F653F82BD}"/>
                </a:ext>
              </a:extLst>
            </p:cNvPr>
            <p:cNvSpPr txBox="1"/>
            <p:nvPr/>
          </p:nvSpPr>
          <p:spPr>
            <a:xfrm>
              <a:off x="6529925" y="4358515"/>
              <a:ext cx="1815534" cy="547843"/>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سرعة التغيير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4148">
              <a:extLst>
                <a:ext uri="{FF2B5EF4-FFF2-40B4-BE49-F238E27FC236}">
                  <a16:creationId xmlns:a16="http://schemas.microsoft.com/office/drawing/2014/main" id="{2668A787-EBE6-3CF6-560B-1A2FC1CE2326}"/>
                </a:ext>
              </a:extLst>
            </p:cNvPr>
            <p:cNvSpPr txBox="1"/>
            <p:nvPr/>
          </p:nvSpPr>
          <p:spPr>
            <a:xfrm>
              <a:off x="6979197" y="3149274"/>
              <a:ext cx="905498" cy="622798"/>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9" name="Group 78">
            <a:extLst>
              <a:ext uri="{FF2B5EF4-FFF2-40B4-BE49-F238E27FC236}">
                <a16:creationId xmlns:a16="http://schemas.microsoft.com/office/drawing/2014/main" id="{C3D918BC-A2AB-CB56-832F-40DADE5BF4E6}"/>
              </a:ext>
            </a:extLst>
          </p:cNvPr>
          <p:cNvGrpSpPr/>
          <p:nvPr/>
        </p:nvGrpSpPr>
        <p:grpSpPr>
          <a:xfrm>
            <a:off x="8933737" y="2330814"/>
            <a:ext cx="2378077" cy="3505200"/>
            <a:chOff x="8933737" y="2330814"/>
            <a:chExt cx="2378077" cy="3505200"/>
          </a:xfrm>
        </p:grpSpPr>
        <p:grpSp>
          <p:nvGrpSpPr>
            <p:cNvPr id="54" name="Group 53">
              <a:extLst>
                <a:ext uri="{FF2B5EF4-FFF2-40B4-BE49-F238E27FC236}">
                  <a16:creationId xmlns:a16="http://schemas.microsoft.com/office/drawing/2014/main" id="{705D7921-7FCA-4E6D-94D7-87DF9680A87C}"/>
                </a:ext>
              </a:extLst>
            </p:cNvPr>
            <p:cNvGrpSpPr/>
            <p:nvPr/>
          </p:nvGrpSpPr>
          <p:grpSpPr>
            <a:xfrm>
              <a:off x="8933737" y="3724151"/>
              <a:ext cx="2376794" cy="2111863"/>
              <a:chOff x="4506886" y="779725"/>
              <a:chExt cx="2353310" cy="2090977"/>
            </a:xfrm>
          </p:grpSpPr>
          <p:sp>
            <p:nvSpPr>
              <p:cNvPr id="67" name="Freeform 22">
                <a:extLst>
                  <a:ext uri="{FF2B5EF4-FFF2-40B4-BE49-F238E27FC236}">
                    <a16:creationId xmlns:a16="http://schemas.microsoft.com/office/drawing/2014/main" id="{7DF5C49D-665C-244B-F894-FBC6E6FD3231}"/>
                  </a:ext>
                </a:extLst>
              </p:cNvPr>
              <p:cNvSpPr/>
              <p:nvPr/>
            </p:nvSpPr>
            <p:spPr>
              <a:xfrm>
                <a:off x="4506886"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68489"/>
              </a:solidFill>
            </p:spPr>
            <p:txBody>
              <a:bodyPr/>
              <a:lstStyle/>
              <a:p>
                <a:endParaRPr lang="en-US" sz="3200"/>
              </a:p>
            </p:txBody>
          </p:sp>
        </p:grpSp>
        <p:grpSp>
          <p:nvGrpSpPr>
            <p:cNvPr id="55" name="Group 54">
              <a:extLst>
                <a:ext uri="{FF2B5EF4-FFF2-40B4-BE49-F238E27FC236}">
                  <a16:creationId xmlns:a16="http://schemas.microsoft.com/office/drawing/2014/main" id="{B97CFAEA-7D9E-86A5-88A8-0B239CD6DBDF}"/>
                </a:ext>
              </a:extLst>
            </p:cNvPr>
            <p:cNvGrpSpPr/>
            <p:nvPr/>
          </p:nvGrpSpPr>
          <p:grpSpPr>
            <a:xfrm rot="10800000">
              <a:off x="8933737" y="2338446"/>
              <a:ext cx="2378077" cy="1393337"/>
              <a:chOff x="4506886" y="4271"/>
              <a:chExt cx="2215278" cy="1297940"/>
            </a:xfrm>
          </p:grpSpPr>
          <p:sp>
            <p:nvSpPr>
              <p:cNvPr id="66" name="Freeform 24">
                <a:extLst>
                  <a:ext uri="{FF2B5EF4-FFF2-40B4-BE49-F238E27FC236}">
                    <a16:creationId xmlns:a16="http://schemas.microsoft.com/office/drawing/2014/main" id="{10D149C1-69D9-7521-611B-BF70349036E6}"/>
                  </a:ext>
                </a:extLst>
              </p:cNvPr>
              <p:cNvSpPr/>
              <p:nvPr/>
            </p:nvSpPr>
            <p:spPr>
              <a:xfrm>
                <a:off x="4506886" y="4271"/>
                <a:ext cx="2215278" cy="1297940"/>
              </a:xfrm>
              <a:custGeom>
                <a:avLst/>
                <a:gdLst/>
                <a:ahLst/>
                <a:cxnLst/>
                <a:rect l="l" t="t" r="r" b="b"/>
                <a:pathLst>
                  <a:path w="2215278" h="1297940">
                    <a:moveTo>
                      <a:pt x="0" y="0"/>
                    </a:moveTo>
                    <a:lnTo>
                      <a:pt x="1107639" y="1297940"/>
                    </a:lnTo>
                    <a:lnTo>
                      <a:pt x="2215278" y="0"/>
                    </a:lnTo>
                    <a:close/>
                  </a:path>
                </a:pathLst>
              </a:custGeom>
              <a:solidFill>
                <a:srgbClr val="168489"/>
              </a:solidFill>
            </p:spPr>
            <p:txBody>
              <a:bodyPr/>
              <a:lstStyle/>
              <a:p>
                <a:endParaRPr lang="en-US" sz="3200"/>
              </a:p>
            </p:txBody>
          </p:sp>
        </p:grpSp>
        <p:grpSp>
          <p:nvGrpSpPr>
            <p:cNvPr id="56" name="Group 55">
              <a:extLst>
                <a:ext uri="{FF2B5EF4-FFF2-40B4-BE49-F238E27FC236}">
                  <a16:creationId xmlns:a16="http://schemas.microsoft.com/office/drawing/2014/main" id="{9FB24198-9073-0A77-0820-AAA1AC927615}"/>
                </a:ext>
              </a:extLst>
            </p:cNvPr>
            <p:cNvGrpSpPr/>
            <p:nvPr/>
          </p:nvGrpSpPr>
          <p:grpSpPr>
            <a:xfrm>
              <a:off x="9407379" y="2330814"/>
              <a:ext cx="715397" cy="419158"/>
              <a:chOff x="4771943" y="0"/>
              <a:chExt cx="2215278" cy="1297940"/>
            </a:xfrm>
          </p:grpSpPr>
          <p:sp>
            <p:nvSpPr>
              <p:cNvPr id="65" name="Freeform 26">
                <a:extLst>
                  <a:ext uri="{FF2B5EF4-FFF2-40B4-BE49-F238E27FC236}">
                    <a16:creationId xmlns:a16="http://schemas.microsoft.com/office/drawing/2014/main" id="{CC1C85F4-B220-719F-BD1A-18426DC0E0D4}"/>
                  </a:ext>
                </a:extLst>
              </p:cNvPr>
              <p:cNvSpPr/>
              <p:nvPr/>
            </p:nvSpPr>
            <p:spPr>
              <a:xfrm>
                <a:off x="4771943"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US" sz="3200"/>
              </a:p>
            </p:txBody>
          </p:sp>
        </p:grpSp>
        <p:grpSp>
          <p:nvGrpSpPr>
            <p:cNvPr id="57" name="Group 56">
              <a:extLst>
                <a:ext uri="{FF2B5EF4-FFF2-40B4-BE49-F238E27FC236}">
                  <a16:creationId xmlns:a16="http://schemas.microsoft.com/office/drawing/2014/main" id="{E7FA9E12-1BE8-AB0A-D70E-3E7B20396FDD}"/>
                </a:ext>
              </a:extLst>
            </p:cNvPr>
            <p:cNvGrpSpPr/>
            <p:nvPr/>
          </p:nvGrpSpPr>
          <p:grpSpPr>
            <a:xfrm>
              <a:off x="9592396" y="3047848"/>
              <a:ext cx="1060760" cy="1060770"/>
              <a:chOff x="4875481" y="401259"/>
              <a:chExt cx="6350000" cy="6350000"/>
            </a:xfrm>
          </p:grpSpPr>
          <p:sp>
            <p:nvSpPr>
              <p:cNvPr id="64" name="Freeform 28">
                <a:extLst>
                  <a:ext uri="{FF2B5EF4-FFF2-40B4-BE49-F238E27FC236}">
                    <a16:creationId xmlns:a16="http://schemas.microsoft.com/office/drawing/2014/main" id="{BECE147D-3516-D18D-1032-09ADD866CB3C}"/>
                  </a:ext>
                </a:extLst>
              </p:cNvPr>
              <p:cNvSpPr/>
              <p:nvPr/>
            </p:nvSpPr>
            <p:spPr>
              <a:xfrm>
                <a:off x="4875481" y="401259"/>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59" name="TextBox 40">
              <a:extLst>
                <a:ext uri="{FF2B5EF4-FFF2-40B4-BE49-F238E27FC236}">
                  <a16:creationId xmlns:a16="http://schemas.microsoft.com/office/drawing/2014/main" id="{A1355D1C-95D9-CEA5-D95E-1FC65BD50597}"/>
                </a:ext>
              </a:extLst>
            </p:cNvPr>
            <p:cNvSpPr txBox="1"/>
            <p:nvPr/>
          </p:nvSpPr>
          <p:spPr>
            <a:xfrm>
              <a:off x="9214380" y="4358515"/>
              <a:ext cx="1814400" cy="547843"/>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التعقيد المتزايد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1" name="TextBox 4147">
              <a:extLst>
                <a:ext uri="{FF2B5EF4-FFF2-40B4-BE49-F238E27FC236}">
                  <a16:creationId xmlns:a16="http://schemas.microsoft.com/office/drawing/2014/main" id="{676902AF-89DA-2D9C-80AA-BAD28FBF11EA}"/>
                </a:ext>
              </a:extLst>
            </p:cNvPr>
            <p:cNvSpPr txBox="1"/>
            <p:nvPr/>
          </p:nvSpPr>
          <p:spPr>
            <a:xfrm>
              <a:off x="9704003" y="3149274"/>
              <a:ext cx="905498" cy="622798"/>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1" name="Group 80">
            <a:extLst>
              <a:ext uri="{FF2B5EF4-FFF2-40B4-BE49-F238E27FC236}">
                <a16:creationId xmlns:a16="http://schemas.microsoft.com/office/drawing/2014/main" id="{EBAF3292-287D-3663-8CFA-CE481605B125}"/>
              </a:ext>
            </a:extLst>
          </p:cNvPr>
          <p:cNvGrpSpPr/>
          <p:nvPr/>
        </p:nvGrpSpPr>
        <p:grpSpPr>
          <a:xfrm>
            <a:off x="3564704" y="2338446"/>
            <a:ext cx="2378077" cy="3497568"/>
            <a:chOff x="3564704" y="2338446"/>
            <a:chExt cx="2378077" cy="3497568"/>
          </a:xfrm>
        </p:grpSpPr>
        <p:grpSp>
          <p:nvGrpSpPr>
            <p:cNvPr id="51" name="Group 50">
              <a:extLst>
                <a:ext uri="{FF2B5EF4-FFF2-40B4-BE49-F238E27FC236}">
                  <a16:creationId xmlns:a16="http://schemas.microsoft.com/office/drawing/2014/main" id="{EC2AA458-BAEE-2F45-C144-D8508DAD6A32}"/>
                </a:ext>
              </a:extLst>
            </p:cNvPr>
            <p:cNvGrpSpPr/>
            <p:nvPr/>
          </p:nvGrpSpPr>
          <p:grpSpPr>
            <a:xfrm>
              <a:off x="3564704" y="3724151"/>
              <a:ext cx="2376794" cy="2111863"/>
              <a:chOff x="1502295" y="779725"/>
              <a:chExt cx="2353310" cy="2090977"/>
            </a:xfrm>
          </p:grpSpPr>
          <p:sp>
            <p:nvSpPr>
              <p:cNvPr id="70" name="Freeform 10">
                <a:extLst>
                  <a:ext uri="{FF2B5EF4-FFF2-40B4-BE49-F238E27FC236}">
                    <a16:creationId xmlns:a16="http://schemas.microsoft.com/office/drawing/2014/main" id="{C598899C-0ADD-D092-B18C-BBCC6B58941D}"/>
                  </a:ext>
                </a:extLst>
              </p:cNvPr>
              <p:cNvSpPr/>
              <p:nvPr/>
            </p:nvSpPr>
            <p:spPr>
              <a:xfrm>
                <a:off x="1502295"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FFD366"/>
              </a:solidFill>
            </p:spPr>
            <p:txBody>
              <a:bodyPr/>
              <a:lstStyle/>
              <a:p>
                <a:endParaRPr lang="en-US" sz="3200"/>
              </a:p>
            </p:txBody>
          </p:sp>
        </p:grpSp>
        <p:grpSp>
          <p:nvGrpSpPr>
            <p:cNvPr id="52" name="Group 51">
              <a:extLst>
                <a:ext uri="{FF2B5EF4-FFF2-40B4-BE49-F238E27FC236}">
                  <a16:creationId xmlns:a16="http://schemas.microsoft.com/office/drawing/2014/main" id="{BCED450D-6731-FC76-369D-8CE09466CD71}"/>
                </a:ext>
              </a:extLst>
            </p:cNvPr>
            <p:cNvGrpSpPr/>
            <p:nvPr/>
          </p:nvGrpSpPr>
          <p:grpSpPr>
            <a:xfrm rot="10800000">
              <a:off x="3564704" y="2338446"/>
              <a:ext cx="2378077" cy="1393337"/>
              <a:chOff x="1502295" y="4271"/>
              <a:chExt cx="2215278" cy="1297940"/>
            </a:xfrm>
          </p:grpSpPr>
          <p:sp>
            <p:nvSpPr>
              <p:cNvPr id="69" name="Freeform 12">
                <a:extLst>
                  <a:ext uri="{FF2B5EF4-FFF2-40B4-BE49-F238E27FC236}">
                    <a16:creationId xmlns:a16="http://schemas.microsoft.com/office/drawing/2014/main" id="{54E0C190-12F4-1994-FA8B-A7D7C0418D3F}"/>
                  </a:ext>
                </a:extLst>
              </p:cNvPr>
              <p:cNvSpPr/>
              <p:nvPr/>
            </p:nvSpPr>
            <p:spPr>
              <a:xfrm>
                <a:off x="1502295" y="4271"/>
                <a:ext cx="2215278" cy="1297940"/>
              </a:xfrm>
              <a:custGeom>
                <a:avLst/>
                <a:gdLst/>
                <a:ahLst/>
                <a:cxnLst/>
                <a:rect l="l" t="t" r="r" b="b"/>
                <a:pathLst>
                  <a:path w="2215278" h="1297940">
                    <a:moveTo>
                      <a:pt x="0" y="0"/>
                    </a:moveTo>
                    <a:lnTo>
                      <a:pt x="1107639" y="1297940"/>
                    </a:lnTo>
                    <a:lnTo>
                      <a:pt x="2215278" y="0"/>
                    </a:lnTo>
                    <a:close/>
                  </a:path>
                </a:pathLst>
              </a:custGeom>
              <a:solidFill>
                <a:srgbClr val="FFD366"/>
              </a:solidFill>
            </p:spPr>
            <p:txBody>
              <a:bodyPr/>
              <a:lstStyle/>
              <a:p>
                <a:endParaRPr lang="en-US" sz="3200"/>
              </a:p>
            </p:txBody>
          </p:sp>
        </p:grpSp>
        <p:grpSp>
          <p:nvGrpSpPr>
            <p:cNvPr id="53" name="Group 52">
              <a:extLst>
                <a:ext uri="{FF2B5EF4-FFF2-40B4-BE49-F238E27FC236}">
                  <a16:creationId xmlns:a16="http://schemas.microsoft.com/office/drawing/2014/main" id="{845F4E29-3A2A-4434-B341-1C1E2958B8ED}"/>
                </a:ext>
              </a:extLst>
            </p:cNvPr>
            <p:cNvGrpSpPr/>
            <p:nvPr/>
          </p:nvGrpSpPr>
          <p:grpSpPr>
            <a:xfrm>
              <a:off x="4038346" y="2338446"/>
              <a:ext cx="715397" cy="419158"/>
              <a:chOff x="1767352" y="4271"/>
              <a:chExt cx="2215278" cy="1297940"/>
            </a:xfrm>
          </p:grpSpPr>
          <p:sp>
            <p:nvSpPr>
              <p:cNvPr id="68" name="Freeform 14">
                <a:extLst>
                  <a:ext uri="{FF2B5EF4-FFF2-40B4-BE49-F238E27FC236}">
                    <a16:creationId xmlns:a16="http://schemas.microsoft.com/office/drawing/2014/main" id="{52BB096C-15B1-E691-8E13-32E488FB9BDD}"/>
                  </a:ext>
                </a:extLst>
              </p:cNvPr>
              <p:cNvSpPr/>
              <p:nvPr/>
            </p:nvSpPr>
            <p:spPr>
              <a:xfrm>
                <a:off x="1767352" y="4271"/>
                <a:ext cx="2215278" cy="1297940"/>
              </a:xfrm>
              <a:custGeom>
                <a:avLst/>
                <a:gdLst/>
                <a:ahLst/>
                <a:cxnLst/>
                <a:rect l="l" t="t" r="r" b="b"/>
                <a:pathLst>
                  <a:path w="2215278" h="1297940">
                    <a:moveTo>
                      <a:pt x="0" y="0"/>
                    </a:moveTo>
                    <a:lnTo>
                      <a:pt x="1107639" y="1297940"/>
                    </a:lnTo>
                    <a:lnTo>
                      <a:pt x="2215278" y="0"/>
                    </a:lnTo>
                    <a:close/>
                  </a:path>
                </a:pathLst>
              </a:custGeom>
              <a:solidFill>
                <a:srgbClr val="FFFFCC"/>
              </a:solidFill>
            </p:spPr>
            <p:txBody>
              <a:bodyPr/>
              <a:lstStyle/>
              <a:p>
                <a:endParaRPr lang="en-US" sz="3200"/>
              </a:p>
            </p:txBody>
          </p:sp>
        </p:grpSp>
        <p:grpSp>
          <p:nvGrpSpPr>
            <p:cNvPr id="58" name="Group 57">
              <a:extLst>
                <a:ext uri="{FF2B5EF4-FFF2-40B4-BE49-F238E27FC236}">
                  <a16:creationId xmlns:a16="http://schemas.microsoft.com/office/drawing/2014/main" id="{044FF189-7687-1D14-8901-032BA8D67591}"/>
                </a:ext>
              </a:extLst>
            </p:cNvPr>
            <p:cNvGrpSpPr/>
            <p:nvPr/>
          </p:nvGrpSpPr>
          <p:grpSpPr>
            <a:xfrm>
              <a:off x="4220203" y="3022918"/>
              <a:ext cx="1060760" cy="1060770"/>
              <a:chOff x="1869122" y="387308"/>
              <a:chExt cx="6350000" cy="6350000"/>
            </a:xfrm>
          </p:grpSpPr>
          <p:sp>
            <p:nvSpPr>
              <p:cNvPr id="63" name="Freeform 32">
                <a:extLst>
                  <a:ext uri="{FF2B5EF4-FFF2-40B4-BE49-F238E27FC236}">
                    <a16:creationId xmlns:a16="http://schemas.microsoft.com/office/drawing/2014/main" id="{FF00D7AE-1EFF-6046-B3F8-E0DC9C0934C9}"/>
                  </a:ext>
                </a:extLst>
              </p:cNvPr>
              <p:cNvSpPr/>
              <p:nvPr/>
            </p:nvSpPr>
            <p:spPr>
              <a:xfrm>
                <a:off x="1869122"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60" name="TextBox 40">
              <a:extLst>
                <a:ext uri="{FF2B5EF4-FFF2-40B4-BE49-F238E27FC236}">
                  <a16:creationId xmlns:a16="http://schemas.microsoft.com/office/drawing/2014/main" id="{FF755676-A3DE-A683-477B-24EBCE23D126}"/>
                </a:ext>
              </a:extLst>
            </p:cNvPr>
            <p:cNvSpPr txBox="1"/>
            <p:nvPr/>
          </p:nvSpPr>
          <p:spPr>
            <a:xfrm>
              <a:off x="3842956" y="4370886"/>
              <a:ext cx="1815534" cy="547843"/>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الأزمات المتلاحقة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2" name="TextBox 4149">
              <a:extLst>
                <a:ext uri="{FF2B5EF4-FFF2-40B4-BE49-F238E27FC236}">
                  <a16:creationId xmlns:a16="http://schemas.microsoft.com/office/drawing/2014/main" id="{6FFA3714-A2E4-4C1B-E738-5CDB36981AEC}"/>
                </a:ext>
              </a:extLst>
            </p:cNvPr>
            <p:cNvSpPr txBox="1"/>
            <p:nvPr/>
          </p:nvSpPr>
          <p:spPr>
            <a:xfrm>
              <a:off x="4300231" y="3149274"/>
              <a:ext cx="905498" cy="622798"/>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83" name="Picture 82" descr="Robotic hand ">
            <a:extLst>
              <a:ext uri="{FF2B5EF4-FFF2-40B4-BE49-F238E27FC236}">
                <a16:creationId xmlns:a16="http://schemas.microsoft.com/office/drawing/2014/main" id="{C0948131-FF63-5D05-BC6D-5A8D5CA709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04159" y="2045575"/>
            <a:ext cx="3888105" cy="3888105"/>
          </a:xfrm>
          <a:prstGeom prst="rect">
            <a:avLst/>
          </a:prstGeom>
          <a:noFill/>
          <a:ln>
            <a:noFill/>
          </a:ln>
        </p:spPr>
      </p:pic>
    </p:spTree>
    <p:extLst>
      <p:ext uri="{BB962C8B-B14F-4D97-AF65-F5344CB8AC3E}">
        <p14:creationId xmlns:p14="http://schemas.microsoft.com/office/powerpoint/2010/main" val="2818984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ppt_x"/>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additive="base">
                                        <p:cTn id="17" dur="500" fill="hold"/>
                                        <p:tgtEl>
                                          <p:spTgt spid="80"/>
                                        </p:tgtEl>
                                        <p:attrNameLst>
                                          <p:attrName>ppt_x</p:attrName>
                                        </p:attrNameLst>
                                      </p:cBhvr>
                                      <p:tavLst>
                                        <p:tav tm="0">
                                          <p:val>
                                            <p:strVal val="#ppt_x"/>
                                          </p:val>
                                        </p:tav>
                                        <p:tav tm="100000">
                                          <p:val>
                                            <p:strVal val="#ppt_x"/>
                                          </p:val>
                                        </p:tav>
                                      </p:tavLst>
                                    </p:anim>
                                    <p:anim calcmode="lin" valueType="num">
                                      <p:cBhvr additive="base">
                                        <p:cTn id="1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ppt_x"/>
                                          </p:val>
                                        </p:tav>
                                        <p:tav tm="100000">
                                          <p:val>
                                            <p:strVal val="#ppt_x"/>
                                          </p:val>
                                        </p:tav>
                                      </p:tavLst>
                                    </p:anim>
                                    <p:anim calcmode="lin" valueType="num">
                                      <p:cBhvr additive="base">
                                        <p:cTn id="24"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2"/>
                                        </p:tgtEl>
                                        <p:attrNameLst>
                                          <p:attrName>style.visibility</p:attrName>
                                        </p:attrNameLst>
                                      </p:cBhvr>
                                      <p:to>
                                        <p:strVal val="visible"/>
                                      </p:to>
                                    </p:set>
                                    <p:anim calcmode="lin" valueType="num">
                                      <p:cBhvr additive="base">
                                        <p:cTn id="29" dur="500" fill="hold"/>
                                        <p:tgtEl>
                                          <p:spTgt spid="82"/>
                                        </p:tgtEl>
                                        <p:attrNameLst>
                                          <p:attrName>ppt_x</p:attrName>
                                        </p:attrNameLst>
                                      </p:cBhvr>
                                      <p:tavLst>
                                        <p:tav tm="0">
                                          <p:val>
                                            <p:strVal val="#ppt_x"/>
                                          </p:val>
                                        </p:tav>
                                        <p:tav tm="100000">
                                          <p:val>
                                            <p:strVal val="#ppt_x"/>
                                          </p:val>
                                        </p:tav>
                                      </p:tavLst>
                                    </p:anim>
                                    <p:anim calcmode="lin" valueType="num">
                                      <p:cBhvr additive="base">
                                        <p:cTn id="3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BCF76-84EA-E55C-8FA3-749E438151B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769B3B3-6FE9-D360-AF1B-0B8055622B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F5C710DD-D87D-B469-EE1F-A531A04067B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2CA7C7B9-48C1-A45D-510B-C956B71733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E558E1CA-C4DF-CFB5-48A3-C0841F9C0831}"/>
              </a:ext>
            </a:extLst>
          </p:cNvPr>
          <p:cNvSpPr txBox="1"/>
          <p:nvPr/>
        </p:nvSpPr>
        <p:spPr>
          <a:xfrm>
            <a:off x="5351490" y="1110830"/>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اليوم الثالث من برنامجنا التدريبي، وفي الجلسة الأولى المخصصة للقيادة التكيفية في عصر الذكاء الاصطناعي. نعيش اليوم في عالم سريع التغير، تتسارع فيه التحديات وتتعقد المشكلات، مما يتطلب نمطاً قيادياً مختلفاً يتجاوز الأساليب التقليدية نحو القيادة المرنة والتكيفية التي تستجيب بفعالية للمتغيرات المتسارعة</a:t>
            </a:r>
            <a:endParaRPr lang="en-US"/>
          </a:p>
        </p:txBody>
      </p:sp>
      <p:sp>
        <p:nvSpPr>
          <p:cNvPr id="2" name="TextBox 1">
            <a:extLst>
              <a:ext uri="{FF2B5EF4-FFF2-40B4-BE49-F238E27FC236}">
                <a16:creationId xmlns:a16="http://schemas.microsoft.com/office/drawing/2014/main" id="{FD9B66EC-5BAC-7699-4837-2C26DCA6BEA3}"/>
              </a:ext>
            </a:extLst>
          </p:cNvPr>
          <p:cNvSpPr txBox="1"/>
          <p:nvPr/>
        </p:nvSpPr>
        <p:spPr>
          <a:xfrm>
            <a:off x="5351490" y="409557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الجلسة، سنستكشف معاً كيف تُمكّن القيادة التكيفية المؤسسات من الصمود والازدهار في بيئة متقلبة، خاصة مع تأثير الذكاء الاصطناعي على بيئة العمل. كما سنتعرّف على أبرز مهارات القائد التكيفي في إدارة الغموض والتعقيد وبناء المرونة المؤسسية</a:t>
            </a:r>
            <a:endParaRPr lang="en-US" dirty="0"/>
          </a:p>
        </p:txBody>
      </p:sp>
    </p:spTree>
    <p:extLst>
      <p:ext uri="{BB962C8B-B14F-4D97-AF65-F5344CB8AC3E}">
        <p14:creationId xmlns:p14="http://schemas.microsoft.com/office/powerpoint/2010/main" val="3088775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83EDD-41C8-D7D0-771D-8844BE1E5A75}"/>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7B2B315E-AF5A-2830-8DE1-FC504E2F2E90}"/>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BABDC534-FADB-8F90-1E3D-7D54322664D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D644FAA7-A9F6-F10A-F903-51915F5D6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842CDD02-0A37-2C97-2FD3-F816185B1E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8677210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2C5B2-5E13-408C-CF7C-42977A4A743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553DB1E-4821-E322-D1B2-38C884C888D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84A9D94-70C5-C572-DFF3-D8806E45C1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55AEB49-CE67-F6FF-922B-9FE1CEE3F1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B6BEF689-3252-4DB2-4B49-9FA4DB30CC5D}"/>
              </a:ext>
            </a:extLst>
          </p:cNvPr>
          <p:cNvSpPr txBox="1"/>
          <p:nvPr/>
        </p:nvSpPr>
        <p:spPr>
          <a:xfrm>
            <a:off x="785156" y="3429000"/>
            <a:ext cx="5444194"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أكبر تغيير واجهته مؤسستكم في السنوات الأخيرة؟ وكيف تكيّفت القيادة معه؟</a:t>
            </a:r>
            <a:endParaRPr lang="en-US"/>
          </a:p>
        </p:txBody>
      </p:sp>
    </p:spTree>
    <p:extLst>
      <p:ext uri="{BB962C8B-B14F-4D97-AF65-F5344CB8AC3E}">
        <p14:creationId xmlns:p14="http://schemas.microsoft.com/office/powerpoint/2010/main" val="2389228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E41F3-5031-418B-072C-086CD00AEE6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342E4C8-B62C-A222-B84A-51D33C16FA9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C98856C-22DC-6E66-2648-E65051A8D7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0BF3CA42-9FD8-CE37-9E54-3BF8463A0A6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C83DDC88-9A37-401C-2163-144530AB1B83}"/>
              </a:ext>
            </a:extLst>
          </p:cNvPr>
          <p:cNvSpPr txBox="1"/>
          <p:nvPr/>
        </p:nvSpPr>
        <p:spPr>
          <a:xfrm>
            <a:off x="5435453" y="1329527"/>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التحوّل الرقمي السريع بسبب جائحة كوفيد-19: اضطرت القيادة إلى اعتماد نموذج العمل عن بُعد بشكل مفاجئ، وتكيّفت من خلال توفير البنية التحتية اللازمة، وتطوير مهارات الموظفين الرقمية، وإعادة تصميم عمليات العمل</a:t>
            </a:r>
            <a:endParaRPr lang="en-US" dirty="0"/>
          </a:p>
        </p:txBody>
      </p:sp>
      <p:sp>
        <p:nvSpPr>
          <p:cNvPr id="7" name="TextBox 6">
            <a:extLst>
              <a:ext uri="{FF2B5EF4-FFF2-40B4-BE49-F238E27FC236}">
                <a16:creationId xmlns:a16="http://schemas.microsoft.com/office/drawing/2014/main" id="{EF445BBC-F67C-7A7A-118C-BF6494A2B944}"/>
              </a:ext>
            </a:extLst>
          </p:cNvPr>
          <p:cNvSpPr txBox="1"/>
          <p:nvPr/>
        </p:nvSpPr>
        <p:spPr>
          <a:xfrm>
            <a:off x="5435453" y="4187900"/>
            <a:ext cx="6364661" cy="193642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دخول منافسين جدد يعتمدون تقنيات الذكاء الاصطناعي: استجابت القيادة من خلال إطلاق مبادرة للابتكار الداخلي، وتشكيل فريق متخصص في التقنيات الناشئة، والاستثمار في تدريب الموظفين على المهارات المستقبلية</a:t>
            </a:r>
            <a:endParaRPr lang="en-US" dirty="0"/>
          </a:p>
        </p:txBody>
      </p:sp>
    </p:spTree>
    <p:extLst>
      <p:ext uri="{BB962C8B-B14F-4D97-AF65-F5344CB8AC3E}">
        <p14:creationId xmlns:p14="http://schemas.microsoft.com/office/powerpoint/2010/main" val="15702023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3EF308-EFCB-EDE0-A635-0047A2DC52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E97219-2B23-FF53-1918-69F16A7759F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4BD8660-936B-2F18-915B-A681A5544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526AB07F-9391-4AA2-3DF4-1219301D1B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2ACE6BD4-F98D-D6D7-D167-0AD68027B2E5}"/>
              </a:ext>
            </a:extLst>
          </p:cNvPr>
          <p:cNvSpPr txBox="1"/>
          <p:nvPr/>
        </p:nvSpPr>
        <p:spPr>
          <a:xfrm>
            <a:off x="5435453" y="1443827"/>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التغييرات التنظيمية الكبرى </a:t>
            </a:r>
            <a:r>
              <a:rPr lang="ar-SA" dirty="0" err="1"/>
              <a:t>والاندماجات</a:t>
            </a:r>
            <a:r>
              <a:rPr lang="ar-SA" dirty="0"/>
              <a:t>: تعاملت القيادة معها من خلال تعزيز الشفافية في التواصل، وإشراك الموظفين في عملية التغيير، وتطوير خطط تفصيلية لإدارة المرحلة الانتقالية</a:t>
            </a:r>
            <a:endParaRPr lang="en-US" dirty="0"/>
          </a:p>
        </p:txBody>
      </p:sp>
      <p:sp>
        <p:nvSpPr>
          <p:cNvPr id="7" name="TextBox 6">
            <a:extLst>
              <a:ext uri="{FF2B5EF4-FFF2-40B4-BE49-F238E27FC236}">
                <a16:creationId xmlns:a16="http://schemas.microsoft.com/office/drawing/2014/main" id="{A88A9E96-98E7-8037-751E-E3029BDECC8D}"/>
              </a:ext>
            </a:extLst>
          </p:cNvPr>
          <p:cNvSpPr txBox="1"/>
          <p:nvPr/>
        </p:nvSpPr>
        <p:spPr>
          <a:xfrm>
            <a:off x="5435453" y="4302200"/>
            <a:ext cx="6364661"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تغيّر توقعات العملاء وتفضيلاتهم: تكيّفت القيادة عبر تبني نهج التجربة والتعلم، وإنشاء قنوات مباشرة للتغذية الراجعة، وإعادة تصميم المنتجات والخدمات بناءً على احتياجات العملاء المتغيرة</a:t>
            </a:r>
            <a:endParaRPr lang="en-US" dirty="0"/>
          </a:p>
        </p:txBody>
      </p:sp>
    </p:spTree>
    <p:extLst>
      <p:ext uri="{BB962C8B-B14F-4D97-AF65-F5344CB8AC3E}">
        <p14:creationId xmlns:p14="http://schemas.microsoft.com/office/powerpoint/2010/main" val="1538950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35093-1353-6EDF-9BFB-1FF146D8F89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F06A942-798F-1C7F-21B2-F3E8B5559403}"/>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037BCF4-449D-C7CB-919F-D0720516A4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35E301FF-65E6-CEBC-F757-40CA2193C0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71F0A6ED-91F0-D7FF-03E7-A1CD31014909}"/>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483332-17C5-D2C9-AD7B-0986EA2FD97E}"/>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القيادة التكيفية هي نهج قيادي طوّره رونالد هايفتز وماريان لينسكي من جامعة هارفارد، يركّز على مواجهة التحديات المعقدة التي لا تملك حلولاً جاهزة أو واضحة. تتجاوز القيادة التكيفية النمط التقليدي الذي يعتمد على الخبرة الفنية والسلطة الهرمية</a:t>
            </a:r>
            <a:endParaRPr lang="en-US" dirty="0"/>
          </a:p>
        </p:txBody>
      </p:sp>
      <p:pic>
        <p:nvPicPr>
          <p:cNvPr id="3" name="Picture 2" descr="Leadership ">
            <a:extLst>
              <a:ext uri="{FF2B5EF4-FFF2-40B4-BE49-F238E27FC236}">
                <a16:creationId xmlns:a16="http://schemas.microsoft.com/office/drawing/2014/main" id="{B9084450-079F-56E7-2E6E-E8060A21DE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7514" y="1814913"/>
            <a:ext cx="4220807" cy="4220807"/>
          </a:xfrm>
          <a:prstGeom prst="rect">
            <a:avLst/>
          </a:prstGeom>
          <a:noFill/>
          <a:ln>
            <a:noFill/>
          </a:ln>
        </p:spPr>
      </p:pic>
    </p:spTree>
    <p:extLst>
      <p:ext uri="{BB962C8B-B14F-4D97-AF65-F5344CB8AC3E}">
        <p14:creationId xmlns:p14="http://schemas.microsoft.com/office/powerpoint/2010/main" val="15257589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D4881-249C-E832-E417-E4710BBEDA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4462463-B08F-71E7-9DE8-18D7D8EB8C0A}"/>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8B8EA8D-D333-ECF5-2514-4636EA34BA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7FDB2857-4635-81AD-4B8C-8F8FEA73251E}"/>
              </a:ext>
            </a:extLst>
          </p:cNvPr>
          <p:cNvSpPr/>
          <p:nvPr/>
        </p:nvSpPr>
        <p:spPr>
          <a:xfrm rot="1800000">
            <a:off x="-11078825"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AE85AD6-91BB-EF52-67AE-2E2822CC2D6E}"/>
              </a:ext>
            </a:extLst>
          </p:cNvPr>
          <p:cNvSpPr txBox="1"/>
          <p:nvPr/>
        </p:nvSpPr>
        <p:spPr>
          <a:xfrm>
            <a:off x="144021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القيادة التكيفية هي نهج قيادي طوّره رونالد </a:t>
            </a:r>
            <a:r>
              <a:rPr lang="ar-SA" dirty="0" err="1"/>
              <a:t>هايفتز</a:t>
            </a:r>
            <a:r>
              <a:rPr lang="ar-SA" dirty="0"/>
              <a:t> وماريان </a:t>
            </a:r>
            <a:r>
              <a:rPr lang="ar-SA" dirty="0" err="1"/>
              <a:t>لينسكي</a:t>
            </a:r>
            <a:r>
              <a:rPr lang="ar-SA" dirty="0"/>
              <a:t> من جامعة هارفارد، يركّز على مواجهة التحديات المعقدة التي لا تملك حلولاً جاهزة أو واضحة. تتجاوز القيادة التكيفية النمط التقليدي الذي يعتمد على الخبرة الفنية والسلطة الهرمية</a:t>
            </a:r>
            <a:endParaRPr lang="en-US" dirty="0"/>
          </a:p>
        </p:txBody>
      </p:sp>
      <p:pic>
        <p:nvPicPr>
          <p:cNvPr id="3" name="Picture 2" descr="Leadership ">
            <a:extLst>
              <a:ext uri="{FF2B5EF4-FFF2-40B4-BE49-F238E27FC236}">
                <a16:creationId xmlns:a16="http://schemas.microsoft.com/office/drawing/2014/main" id="{30692605-568B-6F2C-C1D3-C37992468F2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99440" y="1814913"/>
            <a:ext cx="4220807" cy="4220807"/>
          </a:xfrm>
          <a:prstGeom prst="rect">
            <a:avLst/>
          </a:prstGeom>
          <a:noFill/>
          <a:ln>
            <a:noFill/>
          </a:ln>
        </p:spPr>
      </p:pic>
      <p:sp>
        <p:nvSpPr>
          <p:cNvPr id="2" name="TextBox 1">
            <a:extLst>
              <a:ext uri="{FF2B5EF4-FFF2-40B4-BE49-F238E27FC236}">
                <a16:creationId xmlns:a16="http://schemas.microsoft.com/office/drawing/2014/main" id="{37E42F14-6EBA-0777-2AFC-656F1C567B4B}"/>
              </a:ext>
            </a:extLst>
          </p:cNvPr>
          <p:cNvSpPr txBox="1"/>
          <p:nvPr/>
        </p:nvSpPr>
        <p:spPr>
          <a:xfrm>
            <a:off x="4851384" y="949414"/>
            <a:ext cx="6364661" cy="41088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نحو نموذج يعتمد على: </a:t>
            </a:r>
            <a:endParaRPr lang="en-US"/>
          </a:p>
        </p:txBody>
      </p:sp>
      <p:grpSp>
        <p:nvGrpSpPr>
          <p:cNvPr id="34" name="Group 33">
            <a:extLst>
              <a:ext uri="{FF2B5EF4-FFF2-40B4-BE49-F238E27FC236}">
                <a16:creationId xmlns:a16="http://schemas.microsoft.com/office/drawing/2014/main" id="{FBD37EA9-647B-4536-404A-D4B1063DDF46}"/>
              </a:ext>
            </a:extLst>
          </p:cNvPr>
          <p:cNvGrpSpPr/>
          <p:nvPr/>
        </p:nvGrpSpPr>
        <p:grpSpPr>
          <a:xfrm>
            <a:off x="1657500" y="1640223"/>
            <a:ext cx="3175792" cy="4686302"/>
            <a:chOff x="1657500" y="1640223"/>
            <a:chExt cx="3175792" cy="4686302"/>
          </a:xfrm>
        </p:grpSpPr>
        <p:grpSp>
          <p:nvGrpSpPr>
            <p:cNvPr id="13" name="Group 12">
              <a:extLst>
                <a:ext uri="{FF2B5EF4-FFF2-40B4-BE49-F238E27FC236}">
                  <a16:creationId xmlns:a16="http://schemas.microsoft.com/office/drawing/2014/main" id="{2033A633-5D8B-6C06-65DD-1BCCD46C7BB8}"/>
                </a:ext>
              </a:extLst>
            </p:cNvPr>
            <p:cNvGrpSpPr/>
            <p:nvPr/>
          </p:nvGrpSpPr>
          <p:grpSpPr>
            <a:xfrm>
              <a:off x="1657500" y="1640223"/>
              <a:ext cx="3175792" cy="4686302"/>
              <a:chOff x="0" y="0"/>
              <a:chExt cx="1981659" cy="2924337"/>
            </a:xfrm>
          </p:grpSpPr>
          <p:grpSp>
            <p:nvGrpSpPr>
              <p:cNvPr id="27" name="Group 26">
                <a:extLst>
                  <a:ext uri="{FF2B5EF4-FFF2-40B4-BE49-F238E27FC236}">
                    <a16:creationId xmlns:a16="http://schemas.microsoft.com/office/drawing/2014/main" id="{C28C7BFD-9E68-8A97-D567-AA720FCF3A45}"/>
                  </a:ext>
                </a:extLst>
              </p:cNvPr>
              <p:cNvGrpSpPr/>
              <p:nvPr/>
            </p:nvGrpSpPr>
            <p:grpSpPr>
              <a:xfrm>
                <a:off x="0" y="356842"/>
                <a:ext cx="1981659" cy="2567495"/>
                <a:chOff x="0" y="356842"/>
                <a:chExt cx="1981659" cy="2567495"/>
              </a:xfrm>
            </p:grpSpPr>
            <p:sp>
              <p:nvSpPr>
                <p:cNvPr id="29" name="Rectangle: Rounded Corners 3113">
                  <a:extLst>
                    <a:ext uri="{FF2B5EF4-FFF2-40B4-BE49-F238E27FC236}">
                      <a16:creationId xmlns:a16="http://schemas.microsoft.com/office/drawing/2014/main" id="{D0FBF3C7-51A9-2AF0-739E-ECC30D7E7030}"/>
                    </a:ext>
                  </a:extLst>
                </p:cNvPr>
                <p:cNvSpPr/>
                <p:nvPr/>
              </p:nvSpPr>
              <p:spPr>
                <a:xfrm>
                  <a:off x="0"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30" name="Straight Connector 29">
                  <a:extLst>
                    <a:ext uri="{FF2B5EF4-FFF2-40B4-BE49-F238E27FC236}">
                      <a16:creationId xmlns:a16="http://schemas.microsoft.com/office/drawing/2014/main" id="{09D5DC3A-3B26-CDF9-3486-24E2F9BE58C3}"/>
                    </a:ext>
                  </a:extLst>
                </p:cNvPr>
                <p:cNvCxnSpPr/>
                <p:nvPr/>
              </p:nvCxnSpPr>
              <p:spPr>
                <a:xfrm>
                  <a:off x="578079" y="1411889"/>
                  <a:ext cx="825500" cy="0"/>
                </a:xfrm>
                <a:prstGeom prst="line">
                  <a:avLst/>
                </a:prstGeom>
                <a:ln>
                  <a:solidFill>
                    <a:srgbClr val="FFD366"/>
                  </a:solidFill>
                </a:ln>
              </p:spPr>
              <p:style>
                <a:lnRef idx="1">
                  <a:schemeClr val="accent1"/>
                </a:lnRef>
                <a:fillRef idx="0">
                  <a:schemeClr val="accent1"/>
                </a:fillRef>
                <a:effectRef idx="0">
                  <a:schemeClr val="accent1"/>
                </a:effectRef>
                <a:fontRef idx="minor">
                  <a:schemeClr val="tx1"/>
                </a:fontRef>
              </p:style>
            </p:cxnSp>
            <p:sp>
              <p:nvSpPr>
                <p:cNvPr id="31" name="TextBox 1072">
                  <a:extLst>
                    <a:ext uri="{FF2B5EF4-FFF2-40B4-BE49-F238E27FC236}">
                      <a16:creationId xmlns:a16="http://schemas.microsoft.com/office/drawing/2014/main" id="{F51FA522-C26C-6FCB-42BA-C350C6FAC7F0}"/>
                    </a:ext>
                  </a:extLst>
                </p:cNvPr>
                <p:cNvSpPr txBox="1"/>
                <p:nvPr/>
              </p:nvSpPr>
              <p:spPr>
                <a:xfrm>
                  <a:off x="368493" y="1504462"/>
                  <a:ext cx="1195281" cy="1225034"/>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خلق مساحة آمنة للتعلّم والتجريب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Oval 27">
                <a:extLst>
                  <a:ext uri="{FF2B5EF4-FFF2-40B4-BE49-F238E27FC236}">
                    <a16:creationId xmlns:a16="http://schemas.microsoft.com/office/drawing/2014/main" id="{C4728A42-3EDD-2B91-CDCC-CC1ADD5D8FB1}"/>
                  </a:ext>
                </a:extLst>
              </p:cNvPr>
              <p:cNvSpPr/>
              <p:nvPr/>
            </p:nvSpPr>
            <p:spPr>
              <a:xfrm>
                <a:off x="633987" y="0"/>
                <a:ext cx="713684" cy="71368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7" descr="Books on shelf with solid fill">
              <a:extLst>
                <a:ext uri="{FF2B5EF4-FFF2-40B4-BE49-F238E27FC236}">
                  <a16:creationId xmlns:a16="http://schemas.microsoft.com/office/drawing/2014/main" id="{79A964CD-4306-4B5D-82FA-69ECCB3E6AD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36014" y="2864771"/>
              <a:ext cx="1029645" cy="1029597"/>
            </a:xfrm>
            <a:prstGeom prst="rect">
              <a:avLst/>
            </a:prstGeom>
          </p:spPr>
        </p:pic>
      </p:grpSp>
      <p:grpSp>
        <p:nvGrpSpPr>
          <p:cNvPr id="32" name="Group 31">
            <a:extLst>
              <a:ext uri="{FF2B5EF4-FFF2-40B4-BE49-F238E27FC236}">
                <a16:creationId xmlns:a16="http://schemas.microsoft.com/office/drawing/2014/main" id="{B79DC53C-7871-560C-154E-C18329719734}"/>
              </a:ext>
            </a:extLst>
          </p:cNvPr>
          <p:cNvGrpSpPr/>
          <p:nvPr/>
        </p:nvGrpSpPr>
        <p:grpSpPr>
          <a:xfrm>
            <a:off x="7358709" y="1640223"/>
            <a:ext cx="3175792" cy="4686302"/>
            <a:chOff x="7358709" y="1640223"/>
            <a:chExt cx="3175792" cy="4686302"/>
          </a:xfrm>
        </p:grpSpPr>
        <p:grpSp>
          <p:nvGrpSpPr>
            <p:cNvPr id="15" name="Group 14">
              <a:extLst>
                <a:ext uri="{FF2B5EF4-FFF2-40B4-BE49-F238E27FC236}">
                  <a16:creationId xmlns:a16="http://schemas.microsoft.com/office/drawing/2014/main" id="{F09E07AA-70F6-07A9-C7C5-84B01B7243AB}"/>
                </a:ext>
              </a:extLst>
            </p:cNvPr>
            <p:cNvGrpSpPr/>
            <p:nvPr/>
          </p:nvGrpSpPr>
          <p:grpSpPr>
            <a:xfrm>
              <a:off x="7358709" y="1640223"/>
              <a:ext cx="3175792" cy="4686302"/>
              <a:chOff x="3557491" y="0"/>
              <a:chExt cx="1981659" cy="2924337"/>
            </a:xfrm>
          </p:grpSpPr>
          <p:grpSp>
            <p:nvGrpSpPr>
              <p:cNvPr id="16" name="Group 15">
                <a:extLst>
                  <a:ext uri="{FF2B5EF4-FFF2-40B4-BE49-F238E27FC236}">
                    <a16:creationId xmlns:a16="http://schemas.microsoft.com/office/drawing/2014/main" id="{4DBED261-56FC-8683-5648-310D1583C943}"/>
                  </a:ext>
                </a:extLst>
              </p:cNvPr>
              <p:cNvGrpSpPr/>
              <p:nvPr/>
            </p:nvGrpSpPr>
            <p:grpSpPr>
              <a:xfrm>
                <a:off x="3557491" y="356842"/>
                <a:ext cx="1981659" cy="2567495"/>
                <a:chOff x="3557491" y="356842"/>
                <a:chExt cx="1981659" cy="2567495"/>
              </a:xfrm>
            </p:grpSpPr>
            <p:sp>
              <p:nvSpPr>
                <p:cNvPr id="18" name="Rectangle: Rounded Corners 3113">
                  <a:extLst>
                    <a:ext uri="{FF2B5EF4-FFF2-40B4-BE49-F238E27FC236}">
                      <a16:creationId xmlns:a16="http://schemas.microsoft.com/office/drawing/2014/main" id="{A635140E-DC65-6798-4277-4893E9510E6F}"/>
                    </a:ext>
                  </a:extLst>
                </p:cNvPr>
                <p:cNvSpPr/>
                <p:nvPr/>
              </p:nvSpPr>
              <p:spPr>
                <a:xfrm>
                  <a:off x="3557491"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19" name="Straight Connector 18">
                  <a:extLst>
                    <a:ext uri="{FF2B5EF4-FFF2-40B4-BE49-F238E27FC236}">
                      <a16:creationId xmlns:a16="http://schemas.microsoft.com/office/drawing/2014/main" id="{D63576FD-8811-6CB3-378E-1B73D3718F4B}"/>
                    </a:ext>
                  </a:extLst>
                </p:cNvPr>
                <p:cNvCxnSpPr/>
                <p:nvPr/>
              </p:nvCxnSpPr>
              <p:spPr>
                <a:xfrm>
                  <a:off x="4135570" y="1411889"/>
                  <a:ext cx="825500" cy="0"/>
                </a:xfrm>
                <a:prstGeom prst="line">
                  <a:avLst/>
                </a:prstGeom>
                <a:ln>
                  <a:solidFill>
                    <a:srgbClr val="168489"/>
                  </a:solidFill>
                </a:ln>
              </p:spPr>
              <p:style>
                <a:lnRef idx="1">
                  <a:schemeClr val="accent1"/>
                </a:lnRef>
                <a:fillRef idx="0">
                  <a:schemeClr val="accent1"/>
                </a:fillRef>
                <a:effectRef idx="0">
                  <a:schemeClr val="accent1"/>
                </a:effectRef>
                <a:fontRef idx="minor">
                  <a:schemeClr val="tx1"/>
                </a:fontRef>
              </p:style>
            </p:cxnSp>
            <p:sp>
              <p:nvSpPr>
                <p:cNvPr id="20" name="TextBox 1072">
                  <a:extLst>
                    <a:ext uri="{FF2B5EF4-FFF2-40B4-BE49-F238E27FC236}">
                      <a16:creationId xmlns:a16="http://schemas.microsoft.com/office/drawing/2014/main" id="{ED877F27-DEEC-B27A-5F6E-3508AE9C5761}"/>
                    </a:ext>
                  </a:extLst>
                </p:cNvPr>
                <p:cNvSpPr txBox="1"/>
                <p:nvPr/>
              </p:nvSpPr>
              <p:spPr>
                <a:xfrm>
                  <a:off x="3796812" y="1504461"/>
                  <a:ext cx="1453626" cy="1225035"/>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التمييز بين التحديات التقنية والتكيفية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Oval 16">
                <a:extLst>
                  <a:ext uri="{FF2B5EF4-FFF2-40B4-BE49-F238E27FC236}">
                    <a16:creationId xmlns:a16="http://schemas.microsoft.com/office/drawing/2014/main" id="{3A4624BE-B844-D962-21CF-1D4ADB8FE583}"/>
                  </a:ext>
                </a:extLst>
              </p:cNvPr>
              <p:cNvSpPr/>
              <p:nvPr/>
            </p:nvSpPr>
            <p:spPr>
              <a:xfrm>
                <a:off x="4191478" y="0"/>
                <a:ext cx="713684" cy="71368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3134" descr="List with solid fill">
              <a:extLst>
                <a:ext uri="{FF2B5EF4-FFF2-40B4-BE49-F238E27FC236}">
                  <a16:creationId xmlns:a16="http://schemas.microsoft.com/office/drawing/2014/main" id="{682386D1-D56E-61F7-E4DA-9CCCBB3D6B5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88985" y="2876607"/>
              <a:ext cx="962269" cy="962224"/>
            </a:xfrm>
            <a:prstGeom prst="rect">
              <a:avLst/>
            </a:prstGeom>
          </p:spPr>
        </p:pic>
      </p:grpSp>
      <p:grpSp>
        <p:nvGrpSpPr>
          <p:cNvPr id="33" name="Group 32">
            <a:extLst>
              <a:ext uri="{FF2B5EF4-FFF2-40B4-BE49-F238E27FC236}">
                <a16:creationId xmlns:a16="http://schemas.microsoft.com/office/drawing/2014/main" id="{74DFA55F-BFEC-ED15-5C52-90C925937136}"/>
              </a:ext>
            </a:extLst>
          </p:cNvPr>
          <p:cNvGrpSpPr/>
          <p:nvPr/>
        </p:nvGrpSpPr>
        <p:grpSpPr>
          <a:xfrm>
            <a:off x="4508105" y="1640223"/>
            <a:ext cx="3175792" cy="4686302"/>
            <a:chOff x="4508105" y="1640223"/>
            <a:chExt cx="3175792" cy="4686302"/>
          </a:xfrm>
        </p:grpSpPr>
        <p:grpSp>
          <p:nvGrpSpPr>
            <p:cNvPr id="14" name="Group 13">
              <a:extLst>
                <a:ext uri="{FF2B5EF4-FFF2-40B4-BE49-F238E27FC236}">
                  <a16:creationId xmlns:a16="http://schemas.microsoft.com/office/drawing/2014/main" id="{D02F23AB-0C99-D604-532A-8B91F6EE3ED7}"/>
                </a:ext>
              </a:extLst>
            </p:cNvPr>
            <p:cNvGrpSpPr/>
            <p:nvPr/>
          </p:nvGrpSpPr>
          <p:grpSpPr>
            <a:xfrm flipV="1">
              <a:off x="4508105" y="1640223"/>
              <a:ext cx="3175792" cy="4686302"/>
              <a:chOff x="1778746" y="0"/>
              <a:chExt cx="1981659" cy="2924337"/>
            </a:xfrm>
          </p:grpSpPr>
          <p:grpSp>
            <p:nvGrpSpPr>
              <p:cNvPr id="21" name="Group 20">
                <a:extLst>
                  <a:ext uri="{FF2B5EF4-FFF2-40B4-BE49-F238E27FC236}">
                    <a16:creationId xmlns:a16="http://schemas.microsoft.com/office/drawing/2014/main" id="{60F55C2A-C43B-EE3B-BB47-46631E75180C}"/>
                  </a:ext>
                </a:extLst>
              </p:cNvPr>
              <p:cNvGrpSpPr/>
              <p:nvPr/>
            </p:nvGrpSpPr>
            <p:grpSpPr>
              <a:xfrm>
                <a:off x="1778746" y="356842"/>
                <a:ext cx="1981659" cy="2567495"/>
                <a:chOff x="1778746" y="356842"/>
                <a:chExt cx="1981659" cy="2567495"/>
              </a:xfrm>
            </p:grpSpPr>
            <p:sp>
              <p:nvSpPr>
                <p:cNvPr id="23" name="Rectangle: Rounded Corners 3113">
                  <a:extLst>
                    <a:ext uri="{FF2B5EF4-FFF2-40B4-BE49-F238E27FC236}">
                      <a16:creationId xmlns:a16="http://schemas.microsoft.com/office/drawing/2014/main" id="{0E9BB1DE-695A-2722-4920-FF4DE14287AB}"/>
                    </a:ext>
                  </a:extLst>
                </p:cNvPr>
                <p:cNvSpPr/>
                <p:nvPr/>
              </p:nvSpPr>
              <p:spPr>
                <a:xfrm>
                  <a:off x="1778746"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24" name="Straight Connector 23">
                  <a:extLst>
                    <a:ext uri="{FF2B5EF4-FFF2-40B4-BE49-F238E27FC236}">
                      <a16:creationId xmlns:a16="http://schemas.microsoft.com/office/drawing/2014/main" id="{6A06BFDE-55EC-6FA7-B69A-80DEA8B7B434}"/>
                    </a:ext>
                  </a:extLst>
                </p:cNvPr>
                <p:cNvCxnSpPr/>
                <p:nvPr/>
              </p:nvCxnSpPr>
              <p:spPr>
                <a:xfrm>
                  <a:off x="2356825" y="1482699"/>
                  <a:ext cx="825500" cy="0"/>
                </a:xfrm>
                <a:prstGeom prst="line">
                  <a:avLst/>
                </a:prstGeom>
                <a:ln>
                  <a:solidFill>
                    <a:srgbClr val="2E75B6"/>
                  </a:solidFill>
                </a:ln>
              </p:spPr>
              <p:style>
                <a:lnRef idx="1">
                  <a:schemeClr val="accent1"/>
                </a:lnRef>
                <a:fillRef idx="0">
                  <a:schemeClr val="accent1"/>
                </a:fillRef>
                <a:effectRef idx="0">
                  <a:schemeClr val="accent1"/>
                </a:effectRef>
                <a:fontRef idx="minor">
                  <a:schemeClr val="tx1"/>
                </a:fontRef>
              </p:style>
            </p:cxnSp>
            <p:sp>
              <p:nvSpPr>
                <p:cNvPr id="26" name="TextBox 1072">
                  <a:extLst>
                    <a:ext uri="{FF2B5EF4-FFF2-40B4-BE49-F238E27FC236}">
                      <a16:creationId xmlns:a16="http://schemas.microsoft.com/office/drawing/2014/main" id="{9732906C-258F-9628-011C-54DD9BD63E2E}"/>
                    </a:ext>
                  </a:extLst>
                </p:cNvPr>
                <p:cNvSpPr txBox="1"/>
                <p:nvPr/>
              </p:nvSpPr>
              <p:spPr>
                <a:xfrm flipV="1">
                  <a:off x="2147239" y="1504462"/>
                  <a:ext cx="1195281" cy="902867"/>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توزيع المسؤولية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Oval 21">
                <a:extLst>
                  <a:ext uri="{FF2B5EF4-FFF2-40B4-BE49-F238E27FC236}">
                    <a16:creationId xmlns:a16="http://schemas.microsoft.com/office/drawing/2014/main" id="{B2D8A0D3-5147-E02E-233D-E6A58C24CA5E}"/>
                  </a:ext>
                </a:extLst>
              </p:cNvPr>
              <p:cNvSpPr/>
              <p:nvPr/>
            </p:nvSpPr>
            <p:spPr>
              <a:xfrm flipV="1">
                <a:off x="2412733" y="0"/>
                <a:ext cx="713684" cy="71368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Freeform 77">
              <a:extLst>
                <a:ext uri="{FF2B5EF4-FFF2-40B4-BE49-F238E27FC236}">
                  <a16:creationId xmlns:a16="http://schemas.microsoft.com/office/drawing/2014/main" id="{47E33F21-1BEE-6877-47C3-627F11AD977B}"/>
                </a:ext>
              </a:extLst>
            </p:cNvPr>
            <p:cNvSpPr/>
            <p:nvPr/>
          </p:nvSpPr>
          <p:spPr>
            <a:xfrm>
              <a:off x="5598339" y="4051148"/>
              <a:ext cx="995321" cy="926848"/>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a:blipFill>
            <a:ln cap="sq">
              <a:noFill/>
              <a:prstDash val="solid"/>
              <a:miter/>
            </a:ln>
          </p:spPr>
          <p:txBody>
            <a:bodyPr/>
            <a:lstStyle/>
            <a:p>
              <a:endParaRPr lang="en-US" sz="3200"/>
            </a:p>
          </p:txBody>
        </p:sp>
      </p:grpSp>
      <p:grpSp>
        <p:nvGrpSpPr>
          <p:cNvPr id="35" name="Group 34">
            <a:extLst>
              <a:ext uri="{FF2B5EF4-FFF2-40B4-BE49-F238E27FC236}">
                <a16:creationId xmlns:a16="http://schemas.microsoft.com/office/drawing/2014/main" id="{DE3EB1C5-F8E9-D0E9-A71B-4FB52B3CE7A4}"/>
              </a:ext>
            </a:extLst>
          </p:cNvPr>
          <p:cNvGrpSpPr/>
          <p:nvPr/>
        </p:nvGrpSpPr>
        <p:grpSpPr>
          <a:xfrm>
            <a:off x="12814262" y="1640223"/>
            <a:ext cx="3175792" cy="4686302"/>
            <a:chOff x="7358709" y="1640223"/>
            <a:chExt cx="3175792" cy="4686302"/>
          </a:xfrm>
        </p:grpSpPr>
        <p:grpSp>
          <p:nvGrpSpPr>
            <p:cNvPr id="36" name="Group 35">
              <a:extLst>
                <a:ext uri="{FF2B5EF4-FFF2-40B4-BE49-F238E27FC236}">
                  <a16:creationId xmlns:a16="http://schemas.microsoft.com/office/drawing/2014/main" id="{CA807D6A-0139-5248-EB6E-E7FD99BFDAC9}"/>
                </a:ext>
              </a:extLst>
            </p:cNvPr>
            <p:cNvGrpSpPr/>
            <p:nvPr/>
          </p:nvGrpSpPr>
          <p:grpSpPr>
            <a:xfrm>
              <a:off x="7358709" y="1640223"/>
              <a:ext cx="3175792" cy="4686302"/>
              <a:chOff x="3557491" y="0"/>
              <a:chExt cx="1981659" cy="2924337"/>
            </a:xfrm>
          </p:grpSpPr>
          <p:grpSp>
            <p:nvGrpSpPr>
              <p:cNvPr id="38" name="Group 37">
                <a:extLst>
                  <a:ext uri="{FF2B5EF4-FFF2-40B4-BE49-F238E27FC236}">
                    <a16:creationId xmlns:a16="http://schemas.microsoft.com/office/drawing/2014/main" id="{BAA1F274-6C63-7F33-6574-87830EF1D84B}"/>
                  </a:ext>
                </a:extLst>
              </p:cNvPr>
              <p:cNvGrpSpPr/>
              <p:nvPr/>
            </p:nvGrpSpPr>
            <p:grpSpPr>
              <a:xfrm>
                <a:off x="3557491" y="356842"/>
                <a:ext cx="1981659" cy="2567495"/>
                <a:chOff x="3557491" y="356842"/>
                <a:chExt cx="1981659" cy="2567495"/>
              </a:xfrm>
            </p:grpSpPr>
            <p:sp>
              <p:nvSpPr>
                <p:cNvPr id="40" name="Rectangle: Rounded Corners 3113">
                  <a:extLst>
                    <a:ext uri="{FF2B5EF4-FFF2-40B4-BE49-F238E27FC236}">
                      <a16:creationId xmlns:a16="http://schemas.microsoft.com/office/drawing/2014/main" id="{246A8F00-82EE-4F45-3686-4D0CBE3481B5}"/>
                    </a:ext>
                  </a:extLst>
                </p:cNvPr>
                <p:cNvSpPr/>
                <p:nvPr/>
              </p:nvSpPr>
              <p:spPr>
                <a:xfrm>
                  <a:off x="3557491"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41" name="Straight Connector 40">
                  <a:extLst>
                    <a:ext uri="{FF2B5EF4-FFF2-40B4-BE49-F238E27FC236}">
                      <a16:creationId xmlns:a16="http://schemas.microsoft.com/office/drawing/2014/main" id="{D2DD47D9-2333-EE9A-A6EF-1F5182246169}"/>
                    </a:ext>
                  </a:extLst>
                </p:cNvPr>
                <p:cNvCxnSpPr/>
                <p:nvPr/>
              </p:nvCxnSpPr>
              <p:spPr>
                <a:xfrm>
                  <a:off x="4135570" y="1411889"/>
                  <a:ext cx="825500" cy="0"/>
                </a:xfrm>
                <a:prstGeom prst="line">
                  <a:avLst/>
                </a:prstGeom>
                <a:ln>
                  <a:solidFill>
                    <a:srgbClr val="168489"/>
                  </a:solidFill>
                </a:ln>
              </p:spPr>
              <p:style>
                <a:lnRef idx="1">
                  <a:schemeClr val="accent1"/>
                </a:lnRef>
                <a:fillRef idx="0">
                  <a:schemeClr val="accent1"/>
                </a:fillRef>
                <a:effectRef idx="0">
                  <a:schemeClr val="accent1"/>
                </a:effectRef>
                <a:fontRef idx="minor">
                  <a:schemeClr val="tx1"/>
                </a:fontRef>
              </p:style>
            </p:cxnSp>
            <p:sp>
              <p:nvSpPr>
                <p:cNvPr id="42" name="TextBox 1072">
                  <a:extLst>
                    <a:ext uri="{FF2B5EF4-FFF2-40B4-BE49-F238E27FC236}">
                      <a16:creationId xmlns:a16="http://schemas.microsoft.com/office/drawing/2014/main" id="{6C09BC31-3992-8BCF-97CA-2148F0FEC09B}"/>
                    </a:ext>
                  </a:extLst>
                </p:cNvPr>
                <p:cNvSpPr txBox="1"/>
                <p:nvPr/>
              </p:nvSpPr>
              <p:spPr>
                <a:xfrm>
                  <a:off x="3796812" y="1504461"/>
                  <a:ext cx="1453626" cy="1225035"/>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التمييز بين التحديات التقنية والتكيفية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9" name="Oval 38">
                <a:extLst>
                  <a:ext uri="{FF2B5EF4-FFF2-40B4-BE49-F238E27FC236}">
                    <a16:creationId xmlns:a16="http://schemas.microsoft.com/office/drawing/2014/main" id="{734A60BF-63CE-5316-E2F7-9CD4D98F8453}"/>
                  </a:ext>
                </a:extLst>
              </p:cNvPr>
              <p:cNvSpPr/>
              <p:nvPr/>
            </p:nvSpPr>
            <p:spPr>
              <a:xfrm>
                <a:off x="4191478" y="0"/>
                <a:ext cx="713684" cy="71368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7" name="Graphic 3134" descr="List with solid fill">
              <a:extLst>
                <a:ext uri="{FF2B5EF4-FFF2-40B4-BE49-F238E27FC236}">
                  <a16:creationId xmlns:a16="http://schemas.microsoft.com/office/drawing/2014/main" id="{BF82ECEE-209E-9858-DD41-E28850E5101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388985" y="2876607"/>
              <a:ext cx="962269" cy="962224"/>
            </a:xfrm>
            <a:prstGeom prst="rect">
              <a:avLst/>
            </a:prstGeom>
          </p:spPr>
        </p:pic>
      </p:grpSp>
    </p:spTree>
    <p:extLst>
      <p:ext uri="{BB962C8B-B14F-4D97-AF65-F5344CB8AC3E}">
        <p14:creationId xmlns:p14="http://schemas.microsoft.com/office/powerpoint/2010/main" val="1501320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6AF2C-573E-DCB4-F12A-E7735AF4104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8A70847-2646-B34D-839A-226C46E434B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0FD948E-F6AA-66FD-51B5-D43E0E0A03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9E8CEF70-A7F1-1182-83EC-AF33CC94BC3A}"/>
              </a:ext>
            </a:extLst>
          </p:cNvPr>
          <p:cNvSpPr/>
          <p:nvPr/>
        </p:nvSpPr>
        <p:spPr>
          <a:xfrm rot="1800000">
            <a:off x="-11078825"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FCC78D0-B3B3-FADC-B18E-435083E4AFC9}"/>
              </a:ext>
            </a:extLst>
          </p:cNvPr>
          <p:cNvSpPr txBox="1"/>
          <p:nvPr/>
        </p:nvSpPr>
        <p:spPr>
          <a:xfrm>
            <a:off x="4851384" y="949414"/>
            <a:ext cx="6364661" cy="41088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نحو نموذج يعتمد على: </a:t>
            </a:r>
            <a:endParaRPr lang="en-US"/>
          </a:p>
        </p:txBody>
      </p:sp>
      <p:grpSp>
        <p:nvGrpSpPr>
          <p:cNvPr id="32" name="Group 31">
            <a:extLst>
              <a:ext uri="{FF2B5EF4-FFF2-40B4-BE49-F238E27FC236}">
                <a16:creationId xmlns:a16="http://schemas.microsoft.com/office/drawing/2014/main" id="{209D1683-FF01-C9AE-70F2-DFE557A1D9F4}"/>
              </a:ext>
            </a:extLst>
          </p:cNvPr>
          <p:cNvGrpSpPr/>
          <p:nvPr/>
        </p:nvGrpSpPr>
        <p:grpSpPr>
          <a:xfrm>
            <a:off x="8033714" y="1640223"/>
            <a:ext cx="3175792" cy="4686302"/>
            <a:chOff x="7358709" y="1640223"/>
            <a:chExt cx="3175792" cy="4686302"/>
          </a:xfrm>
        </p:grpSpPr>
        <p:grpSp>
          <p:nvGrpSpPr>
            <p:cNvPr id="15" name="Group 14">
              <a:extLst>
                <a:ext uri="{FF2B5EF4-FFF2-40B4-BE49-F238E27FC236}">
                  <a16:creationId xmlns:a16="http://schemas.microsoft.com/office/drawing/2014/main" id="{D07696B2-A9F7-1C17-37C1-3217C23C07EA}"/>
                </a:ext>
              </a:extLst>
            </p:cNvPr>
            <p:cNvGrpSpPr/>
            <p:nvPr/>
          </p:nvGrpSpPr>
          <p:grpSpPr>
            <a:xfrm>
              <a:off x="7358709" y="1640223"/>
              <a:ext cx="3175792" cy="4686302"/>
              <a:chOff x="3557491" y="0"/>
              <a:chExt cx="1981659" cy="2924337"/>
            </a:xfrm>
          </p:grpSpPr>
          <p:grpSp>
            <p:nvGrpSpPr>
              <p:cNvPr id="16" name="Group 15">
                <a:extLst>
                  <a:ext uri="{FF2B5EF4-FFF2-40B4-BE49-F238E27FC236}">
                    <a16:creationId xmlns:a16="http://schemas.microsoft.com/office/drawing/2014/main" id="{0DD0E59A-161E-CE23-7D07-84BE517C52BB}"/>
                  </a:ext>
                </a:extLst>
              </p:cNvPr>
              <p:cNvGrpSpPr/>
              <p:nvPr/>
            </p:nvGrpSpPr>
            <p:grpSpPr>
              <a:xfrm>
                <a:off x="3557491" y="356842"/>
                <a:ext cx="1981659" cy="2567495"/>
                <a:chOff x="3557491" y="356842"/>
                <a:chExt cx="1981659" cy="2567495"/>
              </a:xfrm>
            </p:grpSpPr>
            <p:sp>
              <p:nvSpPr>
                <p:cNvPr id="18" name="Rectangle: Rounded Corners 3113">
                  <a:extLst>
                    <a:ext uri="{FF2B5EF4-FFF2-40B4-BE49-F238E27FC236}">
                      <a16:creationId xmlns:a16="http://schemas.microsoft.com/office/drawing/2014/main" id="{0C77028B-9017-7A18-6DB2-269BBE767A84}"/>
                    </a:ext>
                  </a:extLst>
                </p:cNvPr>
                <p:cNvSpPr/>
                <p:nvPr/>
              </p:nvSpPr>
              <p:spPr>
                <a:xfrm>
                  <a:off x="3557491"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19" name="Straight Connector 18">
                  <a:extLst>
                    <a:ext uri="{FF2B5EF4-FFF2-40B4-BE49-F238E27FC236}">
                      <a16:creationId xmlns:a16="http://schemas.microsoft.com/office/drawing/2014/main" id="{076C6F72-D635-13EF-0DF4-F1B91609E916}"/>
                    </a:ext>
                  </a:extLst>
                </p:cNvPr>
                <p:cNvCxnSpPr/>
                <p:nvPr/>
              </p:nvCxnSpPr>
              <p:spPr>
                <a:xfrm>
                  <a:off x="4135570" y="1411889"/>
                  <a:ext cx="825500" cy="0"/>
                </a:xfrm>
                <a:prstGeom prst="line">
                  <a:avLst/>
                </a:prstGeom>
                <a:ln>
                  <a:solidFill>
                    <a:srgbClr val="168489"/>
                  </a:solidFill>
                </a:ln>
              </p:spPr>
              <p:style>
                <a:lnRef idx="1">
                  <a:schemeClr val="accent1"/>
                </a:lnRef>
                <a:fillRef idx="0">
                  <a:schemeClr val="accent1"/>
                </a:fillRef>
                <a:effectRef idx="0">
                  <a:schemeClr val="accent1"/>
                </a:effectRef>
                <a:fontRef idx="minor">
                  <a:schemeClr val="tx1"/>
                </a:fontRef>
              </p:style>
            </p:cxnSp>
            <p:sp>
              <p:nvSpPr>
                <p:cNvPr id="20" name="TextBox 1072">
                  <a:extLst>
                    <a:ext uri="{FF2B5EF4-FFF2-40B4-BE49-F238E27FC236}">
                      <a16:creationId xmlns:a16="http://schemas.microsoft.com/office/drawing/2014/main" id="{495BD23D-2B84-5C04-D1FC-0CF202B430D2}"/>
                    </a:ext>
                  </a:extLst>
                </p:cNvPr>
                <p:cNvSpPr txBox="1"/>
                <p:nvPr/>
              </p:nvSpPr>
              <p:spPr>
                <a:xfrm>
                  <a:off x="3796812" y="1504461"/>
                  <a:ext cx="1453626" cy="1225035"/>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التمييز بين التحديات التقنية والتكيفية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Oval 16">
                <a:extLst>
                  <a:ext uri="{FF2B5EF4-FFF2-40B4-BE49-F238E27FC236}">
                    <a16:creationId xmlns:a16="http://schemas.microsoft.com/office/drawing/2014/main" id="{72E7B574-EF08-6042-D6EB-C655D45D7BDA}"/>
                  </a:ext>
                </a:extLst>
              </p:cNvPr>
              <p:cNvSpPr/>
              <p:nvPr/>
            </p:nvSpPr>
            <p:spPr>
              <a:xfrm>
                <a:off x="4191478" y="0"/>
                <a:ext cx="713684" cy="71368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3134" descr="List with solid fill">
              <a:extLst>
                <a:ext uri="{FF2B5EF4-FFF2-40B4-BE49-F238E27FC236}">
                  <a16:creationId xmlns:a16="http://schemas.microsoft.com/office/drawing/2014/main" id="{C5F23DE9-F6D9-83E2-8C54-79B245BD987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8985" y="2876607"/>
              <a:ext cx="962269" cy="962224"/>
            </a:xfrm>
            <a:prstGeom prst="rect">
              <a:avLst/>
            </a:prstGeom>
          </p:spPr>
        </p:pic>
      </p:grpSp>
      <p:sp>
        <p:nvSpPr>
          <p:cNvPr id="5" name="TextBox 4">
            <a:extLst>
              <a:ext uri="{FF2B5EF4-FFF2-40B4-BE49-F238E27FC236}">
                <a16:creationId xmlns:a16="http://schemas.microsoft.com/office/drawing/2014/main" id="{AE4CC27D-CCA1-5FF1-2CF9-A7BE97D78813}"/>
              </a:ext>
            </a:extLst>
          </p:cNvPr>
          <p:cNvSpPr txBox="1"/>
          <p:nvPr/>
        </p:nvSpPr>
        <p:spPr>
          <a:xfrm>
            <a:off x="771748" y="212338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التحديات التقنية: مشكلات معروفة ومحددة تحتاج إلى تطبيق معرفة موجودة وحلول جاهزة</a:t>
            </a:r>
            <a:endParaRPr lang="en-US" dirty="0"/>
          </a:p>
        </p:txBody>
      </p:sp>
      <p:sp>
        <p:nvSpPr>
          <p:cNvPr id="7" name="TextBox 6">
            <a:extLst>
              <a:ext uri="{FF2B5EF4-FFF2-40B4-BE49-F238E27FC236}">
                <a16:creationId xmlns:a16="http://schemas.microsoft.com/office/drawing/2014/main" id="{3264AD68-47E3-CFF2-0276-C9340A33619E}"/>
              </a:ext>
            </a:extLst>
          </p:cNvPr>
          <p:cNvSpPr txBox="1"/>
          <p:nvPr/>
        </p:nvSpPr>
        <p:spPr>
          <a:xfrm>
            <a:off x="771748" y="438596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التحديات التكيفية: مشكلات معقدة وغير واضحة المعالم، تتطلب تغييراً في المعتقدات والقيم والسلوكيات</a:t>
            </a:r>
            <a:endParaRPr lang="en-US" dirty="0"/>
          </a:p>
        </p:txBody>
      </p:sp>
      <p:grpSp>
        <p:nvGrpSpPr>
          <p:cNvPr id="25" name="Group 24">
            <a:extLst>
              <a:ext uri="{FF2B5EF4-FFF2-40B4-BE49-F238E27FC236}">
                <a16:creationId xmlns:a16="http://schemas.microsoft.com/office/drawing/2014/main" id="{5803F707-AFE1-D99D-913D-F7CF3E7F467E}"/>
              </a:ext>
            </a:extLst>
          </p:cNvPr>
          <p:cNvGrpSpPr/>
          <p:nvPr/>
        </p:nvGrpSpPr>
        <p:grpSpPr>
          <a:xfrm>
            <a:off x="13896198" y="1640223"/>
            <a:ext cx="3175792" cy="4686302"/>
            <a:chOff x="4508105" y="1640223"/>
            <a:chExt cx="3175792" cy="4686302"/>
          </a:xfrm>
        </p:grpSpPr>
        <p:grpSp>
          <p:nvGrpSpPr>
            <p:cNvPr id="35" name="Group 34">
              <a:extLst>
                <a:ext uri="{FF2B5EF4-FFF2-40B4-BE49-F238E27FC236}">
                  <a16:creationId xmlns:a16="http://schemas.microsoft.com/office/drawing/2014/main" id="{F3D12316-A7AA-98F4-CFA5-B43E64B1D5AF}"/>
                </a:ext>
              </a:extLst>
            </p:cNvPr>
            <p:cNvGrpSpPr/>
            <p:nvPr/>
          </p:nvGrpSpPr>
          <p:grpSpPr>
            <a:xfrm flipV="1">
              <a:off x="4508105" y="1640223"/>
              <a:ext cx="3175792" cy="4686302"/>
              <a:chOff x="1778746" y="0"/>
              <a:chExt cx="1981659" cy="2924337"/>
            </a:xfrm>
          </p:grpSpPr>
          <p:grpSp>
            <p:nvGrpSpPr>
              <p:cNvPr id="37" name="Group 36">
                <a:extLst>
                  <a:ext uri="{FF2B5EF4-FFF2-40B4-BE49-F238E27FC236}">
                    <a16:creationId xmlns:a16="http://schemas.microsoft.com/office/drawing/2014/main" id="{C5F0E58D-FA5D-547F-DDDD-01922BD44F1A}"/>
                  </a:ext>
                </a:extLst>
              </p:cNvPr>
              <p:cNvGrpSpPr/>
              <p:nvPr/>
            </p:nvGrpSpPr>
            <p:grpSpPr>
              <a:xfrm>
                <a:off x="1778746" y="356842"/>
                <a:ext cx="1981659" cy="2567495"/>
                <a:chOff x="1778746" y="356842"/>
                <a:chExt cx="1981659" cy="2567495"/>
              </a:xfrm>
            </p:grpSpPr>
            <p:sp>
              <p:nvSpPr>
                <p:cNvPr id="39" name="Rectangle: Rounded Corners 3113">
                  <a:extLst>
                    <a:ext uri="{FF2B5EF4-FFF2-40B4-BE49-F238E27FC236}">
                      <a16:creationId xmlns:a16="http://schemas.microsoft.com/office/drawing/2014/main" id="{5D5D683F-8076-5FC3-D962-9B601D33C9B2}"/>
                    </a:ext>
                  </a:extLst>
                </p:cNvPr>
                <p:cNvSpPr/>
                <p:nvPr/>
              </p:nvSpPr>
              <p:spPr>
                <a:xfrm>
                  <a:off x="1778746"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40" name="Straight Connector 39">
                  <a:extLst>
                    <a:ext uri="{FF2B5EF4-FFF2-40B4-BE49-F238E27FC236}">
                      <a16:creationId xmlns:a16="http://schemas.microsoft.com/office/drawing/2014/main" id="{476EC0C8-185C-2CEA-7CE9-845E4EECE5D7}"/>
                    </a:ext>
                  </a:extLst>
                </p:cNvPr>
                <p:cNvCxnSpPr/>
                <p:nvPr/>
              </p:nvCxnSpPr>
              <p:spPr>
                <a:xfrm>
                  <a:off x="2356825" y="1482699"/>
                  <a:ext cx="825500" cy="0"/>
                </a:xfrm>
                <a:prstGeom prst="line">
                  <a:avLst/>
                </a:prstGeom>
                <a:ln>
                  <a:solidFill>
                    <a:srgbClr val="2E75B6"/>
                  </a:solidFill>
                </a:ln>
              </p:spPr>
              <p:style>
                <a:lnRef idx="1">
                  <a:schemeClr val="accent1"/>
                </a:lnRef>
                <a:fillRef idx="0">
                  <a:schemeClr val="accent1"/>
                </a:fillRef>
                <a:effectRef idx="0">
                  <a:schemeClr val="accent1"/>
                </a:effectRef>
                <a:fontRef idx="minor">
                  <a:schemeClr val="tx1"/>
                </a:fontRef>
              </p:style>
            </p:cxnSp>
            <p:sp>
              <p:nvSpPr>
                <p:cNvPr id="41" name="TextBox 1072">
                  <a:extLst>
                    <a:ext uri="{FF2B5EF4-FFF2-40B4-BE49-F238E27FC236}">
                      <a16:creationId xmlns:a16="http://schemas.microsoft.com/office/drawing/2014/main" id="{A8C7EA38-C938-16B1-33D1-0686B0A7EE69}"/>
                    </a:ext>
                  </a:extLst>
                </p:cNvPr>
                <p:cNvSpPr txBox="1"/>
                <p:nvPr/>
              </p:nvSpPr>
              <p:spPr>
                <a:xfrm flipV="1">
                  <a:off x="2147239" y="1504462"/>
                  <a:ext cx="1195281" cy="902867"/>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توزيع المسؤولية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8" name="Oval 37">
                <a:extLst>
                  <a:ext uri="{FF2B5EF4-FFF2-40B4-BE49-F238E27FC236}">
                    <a16:creationId xmlns:a16="http://schemas.microsoft.com/office/drawing/2014/main" id="{B19FC5CA-96F4-94C5-AF37-6F76EE86A070}"/>
                  </a:ext>
                </a:extLst>
              </p:cNvPr>
              <p:cNvSpPr/>
              <p:nvPr/>
            </p:nvSpPr>
            <p:spPr>
              <a:xfrm flipV="1">
                <a:off x="2412733" y="0"/>
                <a:ext cx="713684" cy="71368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Freeform 77">
              <a:extLst>
                <a:ext uri="{FF2B5EF4-FFF2-40B4-BE49-F238E27FC236}">
                  <a16:creationId xmlns:a16="http://schemas.microsoft.com/office/drawing/2014/main" id="{4EDAF062-0469-877B-5593-F0E7CC0FAC6D}"/>
                </a:ext>
              </a:extLst>
            </p:cNvPr>
            <p:cNvSpPr/>
            <p:nvPr/>
          </p:nvSpPr>
          <p:spPr>
            <a:xfrm>
              <a:off x="5598339" y="4051148"/>
              <a:ext cx="995321" cy="926848"/>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US" sz="3200"/>
            </a:p>
          </p:txBody>
        </p:sp>
      </p:grpSp>
    </p:spTree>
    <p:extLst>
      <p:ext uri="{BB962C8B-B14F-4D97-AF65-F5344CB8AC3E}">
        <p14:creationId xmlns:p14="http://schemas.microsoft.com/office/powerpoint/2010/main" val="2853249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838DC-614F-A6B4-E1C8-81130058D60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BC62233-E177-BA0D-35DB-67874185698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33C586C-B7D1-FF69-0B75-B7F6DE5490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BCF8BAE8-8475-A803-9735-BF59F85392DD}"/>
              </a:ext>
            </a:extLst>
          </p:cNvPr>
          <p:cNvSpPr/>
          <p:nvPr/>
        </p:nvSpPr>
        <p:spPr>
          <a:xfrm rot="1800000">
            <a:off x="-11078825"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465366D-3988-5142-FA9A-E0E0624CABF9}"/>
              </a:ext>
            </a:extLst>
          </p:cNvPr>
          <p:cNvSpPr txBox="1"/>
          <p:nvPr/>
        </p:nvSpPr>
        <p:spPr>
          <a:xfrm>
            <a:off x="4851384" y="949414"/>
            <a:ext cx="6364661" cy="41088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نحو نموذج يعتمد على: </a:t>
            </a:r>
            <a:endParaRPr lang="en-US"/>
          </a:p>
        </p:txBody>
      </p:sp>
      <p:grpSp>
        <p:nvGrpSpPr>
          <p:cNvPr id="33" name="Group 32">
            <a:extLst>
              <a:ext uri="{FF2B5EF4-FFF2-40B4-BE49-F238E27FC236}">
                <a16:creationId xmlns:a16="http://schemas.microsoft.com/office/drawing/2014/main" id="{C405CC3D-EFFB-1EB4-9C11-5E7BCC05DF16}"/>
              </a:ext>
            </a:extLst>
          </p:cNvPr>
          <p:cNvGrpSpPr/>
          <p:nvPr/>
        </p:nvGrpSpPr>
        <p:grpSpPr>
          <a:xfrm>
            <a:off x="8203321" y="1640223"/>
            <a:ext cx="3175792" cy="4686302"/>
            <a:chOff x="4508105" y="1640223"/>
            <a:chExt cx="3175792" cy="4686302"/>
          </a:xfrm>
        </p:grpSpPr>
        <p:grpSp>
          <p:nvGrpSpPr>
            <p:cNvPr id="14" name="Group 13">
              <a:extLst>
                <a:ext uri="{FF2B5EF4-FFF2-40B4-BE49-F238E27FC236}">
                  <a16:creationId xmlns:a16="http://schemas.microsoft.com/office/drawing/2014/main" id="{B7BF3675-3349-81CA-916B-FEB0559D624F}"/>
                </a:ext>
              </a:extLst>
            </p:cNvPr>
            <p:cNvGrpSpPr/>
            <p:nvPr/>
          </p:nvGrpSpPr>
          <p:grpSpPr>
            <a:xfrm flipV="1">
              <a:off x="4508105" y="1640223"/>
              <a:ext cx="3175792" cy="4686302"/>
              <a:chOff x="1778746" y="0"/>
              <a:chExt cx="1981659" cy="2924337"/>
            </a:xfrm>
          </p:grpSpPr>
          <p:grpSp>
            <p:nvGrpSpPr>
              <p:cNvPr id="21" name="Group 20">
                <a:extLst>
                  <a:ext uri="{FF2B5EF4-FFF2-40B4-BE49-F238E27FC236}">
                    <a16:creationId xmlns:a16="http://schemas.microsoft.com/office/drawing/2014/main" id="{40414827-CCCF-DAB6-25F3-E3A58F44F43E}"/>
                  </a:ext>
                </a:extLst>
              </p:cNvPr>
              <p:cNvGrpSpPr/>
              <p:nvPr/>
            </p:nvGrpSpPr>
            <p:grpSpPr>
              <a:xfrm>
                <a:off x="1778746" y="356842"/>
                <a:ext cx="1981659" cy="2567495"/>
                <a:chOff x="1778746" y="356842"/>
                <a:chExt cx="1981659" cy="2567495"/>
              </a:xfrm>
            </p:grpSpPr>
            <p:sp>
              <p:nvSpPr>
                <p:cNvPr id="23" name="Rectangle: Rounded Corners 3113">
                  <a:extLst>
                    <a:ext uri="{FF2B5EF4-FFF2-40B4-BE49-F238E27FC236}">
                      <a16:creationId xmlns:a16="http://schemas.microsoft.com/office/drawing/2014/main" id="{4742590E-6171-0600-0122-037236DCCE5C}"/>
                    </a:ext>
                  </a:extLst>
                </p:cNvPr>
                <p:cNvSpPr/>
                <p:nvPr/>
              </p:nvSpPr>
              <p:spPr>
                <a:xfrm>
                  <a:off x="1778746"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24" name="Straight Connector 23">
                  <a:extLst>
                    <a:ext uri="{FF2B5EF4-FFF2-40B4-BE49-F238E27FC236}">
                      <a16:creationId xmlns:a16="http://schemas.microsoft.com/office/drawing/2014/main" id="{FB7E9064-B47E-A710-14DB-A480974EF44F}"/>
                    </a:ext>
                  </a:extLst>
                </p:cNvPr>
                <p:cNvCxnSpPr/>
                <p:nvPr/>
              </p:nvCxnSpPr>
              <p:spPr>
                <a:xfrm>
                  <a:off x="2356825" y="1482699"/>
                  <a:ext cx="825500" cy="0"/>
                </a:xfrm>
                <a:prstGeom prst="line">
                  <a:avLst/>
                </a:prstGeom>
                <a:ln>
                  <a:solidFill>
                    <a:srgbClr val="2E75B6"/>
                  </a:solidFill>
                </a:ln>
              </p:spPr>
              <p:style>
                <a:lnRef idx="1">
                  <a:schemeClr val="accent1"/>
                </a:lnRef>
                <a:fillRef idx="0">
                  <a:schemeClr val="accent1"/>
                </a:fillRef>
                <a:effectRef idx="0">
                  <a:schemeClr val="accent1"/>
                </a:effectRef>
                <a:fontRef idx="minor">
                  <a:schemeClr val="tx1"/>
                </a:fontRef>
              </p:style>
            </p:cxnSp>
            <p:sp>
              <p:nvSpPr>
                <p:cNvPr id="26" name="TextBox 1072">
                  <a:extLst>
                    <a:ext uri="{FF2B5EF4-FFF2-40B4-BE49-F238E27FC236}">
                      <a16:creationId xmlns:a16="http://schemas.microsoft.com/office/drawing/2014/main" id="{FD3B08A7-F983-EA9A-BA6B-59AA1211C407}"/>
                    </a:ext>
                  </a:extLst>
                </p:cNvPr>
                <p:cNvSpPr txBox="1"/>
                <p:nvPr/>
              </p:nvSpPr>
              <p:spPr>
                <a:xfrm flipV="1">
                  <a:off x="2147239" y="1504462"/>
                  <a:ext cx="1195281" cy="902867"/>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توزيع المسؤولية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Oval 21">
                <a:extLst>
                  <a:ext uri="{FF2B5EF4-FFF2-40B4-BE49-F238E27FC236}">
                    <a16:creationId xmlns:a16="http://schemas.microsoft.com/office/drawing/2014/main" id="{69553736-6874-7177-9A6C-F28CB64AB4C5}"/>
                  </a:ext>
                </a:extLst>
              </p:cNvPr>
              <p:cNvSpPr/>
              <p:nvPr/>
            </p:nvSpPr>
            <p:spPr>
              <a:xfrm flipV="1">
                <a:off x="2412733" y="0"/>
                <a:ext cx="713684" cy="71368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Freeform 77">
              <a:extLst>
                <a:ext uri="{FF2B5EF4-FFF2-40B4-BE49-F238E27FC236}">
                  <a16:creationId xmlns:a16="http://schemas.microsoft.com/office/drawing/2014/main" id="{C3239934-FDC2-69A9-B309-6272461DA712}"/>
                </a:ext>
              </a:extLst>
            </p:cNvPr>
            <p:cNvSpPr/>
            <p:nvPr/>
          </p:nvSpPr>
          <p:spPr>
            <a:xfrm>
              <a:off x="5598339" y="4051148"/>
              <a:ext cx="995321" cy="926848"/>
            </a:xfrm>
            <a:custGeom>
              <a:avLst/>
              <a:gdLst/>
              <a:ahLst/>
              <a:cxnLst/>
              <a:rect l="l" t="t" r="r" b="b"/>
              <a:pathLst>
                <a:path w="1495137" h="1392346">
                  <a:moveTo>
                    <a:pt x="0" y="0"/>
                  </a:moveTo>
                  <a:lnTo>
                    <a:pt x="1495137" y="0"/>
                  </a:lnTo>
                  <a:lnTo>
                    <a:pt x="1495137" y="1392346"/>
                  </a:lnTo>
                  <a:lnTo>
                    <a:pt x="0" y="139234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sz="3200"/>
            </a:p>
          </p:txBody>
        </p:sp>
      </p:grpSp>
      <p:sp>
        <p:nvSpPr>
          <p:cNvPr id="3" name="TextBox 2">
            <a:extLst>
              <a:ext uri="{FF2B5EF4-FFF2-40B4-BE49-F238E27FC236}">
                <a16:creationId xmlns:a16="http://schemas.microsoft.com/office/drawing/2014/main" id="{E06AAEDA-F875-0FD5-19FA-B7DF2FAFFDF4}"/>
              </a:ext>
            </a:extLst>
          </p:cNvPr>
          <p:cNvSpPr txBox="1"/>
          <p:nvPr/>
        </p:nvSpPr>
        <p:spPr>
          <a:xfrm>
            <a:off x="771748" y="212338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تمكين الأفراد والفرق من المشاركة في حل المشكلات بدلاً من اعتماد نهج "القائد يعرف كل شيء".</a:t>
            </a:r>
            <a:endParaRPr lang="en-US" dirty="0"/>
          </a:p>
        </p:txBody>
      </p:sp>
      <p:sp>
        <p:nvSpPr>
          <p:cNvPr id="5" name="TextBox 4">
            <a:extLst>
              <a:ext uri="{FF2B5EF4-FFF2-40B4-BE49-F238E27FC236}">
                <a16:creationId xmlns:a16="http://schemas.microsoft.com/office/drawing/2014/main" id="{F836CF2E-4882-80BE-B3C0-91E3C0CA3664}"/>
              </a:ext>
            </a:extLst>
          </p:cNvPr>
          <p:cNvSpPr txBox="1"/>
          <p:nvPr/>
        </p:nvSpPr>
        <p:spPr>
          <a:xfrm>
            <a:off x="771748" y="43859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قدرات جماعية للتعلّم والتكيّف</a:t>
            </a:r>
            <a:endParaRPr lang="en-US" dirty="0"/>
          </a:p>
        </p:txBody>
      </p:sp>
      <p:grpSp>
        <p:nvGrpSpPr>
          <p:cNvPr id="6" name="Group 5">
            <a:extLst>
              <a:ext uri="{FF2B5EF4-FFF2-40B4-BE49-F238E27FC236}">
                <a16:creationId xmlns:a16="http://schemas.microsoft.com/office/drawing/2014/main" id="{C0F2A4FD-3BF8-F8FD-8FA1-C3C04382AA25}"/>
              </a:ext>
            </a:extLst>
          </p:cNvPr>
          <p:cNvGrpSpPr/>
          <p:nvPr/>
        </p:nvGrpSpPr>
        <p:grpSpPr>
          <a:xfrm>
            <a:off x="13545793" y="1640223"/>
            <a:ext cx="3175792" cy="4686302"/>
            <a:chOff x="1657500" y="1640223"/>
            <a:chExt cx="3175792" cy="4686302"/>
          </a:xfrm>
        </p:grpSpPr>
        <p:grpSp>
          <p:nvGrpSpPr>
            <p:cNvPr id="7" name="Group 6">
              <a:extLst>
                <a:ext uri="{FF2B5EF4-FFF2-40B4-BE49-F238E27FC236}">
                  <a16:creationId xmlns:a16="http://schemas.microsoft.com/office/drawing/2014/main" id="{3A50FE28-AD24-F16F-17AF-A92C80122BB2}"/>
                </a:ext>
              </a:extLst>
            </p:cNvPr>
            <p:cNvGrpSpPr/>
            <p:nvPr/>
          </p:nvGrpSpPr>
          <p:grpSpPr>
            <a:xfrm>
              <a:off x="1657500" y="1640223"/>
              <a:ext cx="3175792" cy="4686302"/>
              <a:chOff x="0" y="0"/>
              <a:chExt cx="1981659" cy="2924337"/>
            </a:xfrm>
          </p:grpSpPr>
          <p:grpSp>
            <p:nvGrpSpPr>
              <p:cNvPr id="35" name="Group 34">
                <a:extLst>
                  <a:ext uri="{FF2B5EF4-FFF2-40B4-BE49-F238E27FC236}">
                    <a16:creationId xmlns:a16="http://schemas.microsoft.com/office/drawing/2014/main" id="{86227B1B-2965-A65A-C027-C254F610A192}"/>
                  </a:ext>
                </a:extLst>
              </p:cNvPr>
              <p:cNvGrpSpPr/>
              <p:nvPr/>
            </p:nvGrpSpPr>
            <p:grpSpPr>
              <a:xfrm>
                <a:off x="0" y="356842"/>
                <a:ext cx="1981659" cy="2567495"/>
                <a:chOff x="0" y="356842"/>
                <a:chExt cx="1981659" cy="2567495"/>
              </a:xfrm>
            </p:grpSpPr>
            <p:sp>
              <p:nvSpPr>
                <p:cNvPr id="37" name="Rectangle: Rounded Corners 3113">
                  <a:extLst>
                    <a:ext uri="{FF2B5EF4-FFF2-40B4-BE49-F238E27FC236}">
                      <a16:creationId xmlns:a16="http://schemas.microsoft.com/office/drawing/2014/main" id="{B624F321-835F-628F-EF67-937D3E0297B6}"/>
                    </a:ext>
                  </a:extLst>
                </p:cNvPr>
                <p:cNvSpPr/>
                <p:nvPr/>
              </p:nvSpPr>
              <p:spPr>
                <a:xfrm>
                  <a:off x="0"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38" name="Straight Connector 37">
                  <a:extLst>
                    <a:ext uri="{FF2B5EF4-FFF2-40B4-BE49-F238E27FC236}">
                      <a16:creationId xmlns:a16="http://schemas.microsoft.com/office/drawing/2014/main" id="{4BE0B88F-84FA-AB4D-A606-C49F01DBFA71}"/>
                    </a:ext>
                  </a:extLst>
                </p:cNvPr>
                <p:cNvCxnSpPr/>
                <p:nvPr/>
              </p:nvCxnSpPr>
              <p:spPr>
                <a:xfrm>
                  <a:off x="578079" y="1411889"/>
                  <a:ext cx="825500" cy="0"/>
                </a:xfrm>
                <a:prstGeom prst="line">
                  <a:avLst/>
                </a:prstGeom>
                <a:ln>
                  <a:solidFill>
                    <a:srgbClr val="FFD366"/>
                  </a:solidFill>
                </a:ln>
              </p:spPr>
              <p:style>
                <a:lnRef idx="1">
                  <a:schemeClr val="accent1"/>
                </a:lnRef>
                <a:fillRef idx="0">
                  <a:schemeClr val="accent1"/>
                </a:fillRef>
                <a:effectRef idx="0">
                  <a:schemeClr val="accent1"/>
                </a:effectRef>
                <a:fontRef idx="minor">
                  <a:schemeClr val="tx1"/>
                </a:fontRef>
              </p:style>
            </p:cxnSp>
            <p:sp>
              <p:nvSpPr>
                <p:cNvPr id="39" name="TextBox 1072">
                  <a:extLst>
                    <a:ext uri="{FF2B5EF4-FFF2-40B4-BE49-F238E27FC236}">
                      <a16:creationId xmlns:a16="http://schemas.microsoft.com/office/drawing/2014/main" id="{5F3320BB-D0DA-6136-7B1D-B4E5451293FD}"/>
                    </a:ext>
                  </a:extLst>
                </p:cNvPr>
                <p:cNvSpPr txBox="1"/>
                <p:nvPr/>
              </p:nvSpPr>
              <p:spPr>
                <a:xfrm>
                  <a:off x="368493" y="1504462"/>
                  <a:ext cx="1195281" cy="1225034"/>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خلق مساحة آمنة للتعلّم والتجريب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6" name="Oval 35">
                <a:extLst>
                  <a:ext uri="{FF2B5EF4-FFF2-40B4-BE49-F238E27FC236}">
                    <a16:creationId xmlns:a16="http://schemas.microsoft.com/office/drawing/2014/main" id="{6421C7A9-B85C-D760-D613-A6D61FBFBBB0}"/>
                  </a:ext>
                </a:extLst>
              </p:cNvPr>
              <p:cNvSpPr/>
              <p:nvPr/>
            </p:nvSpPr>
            <p:spPr>
              <a:xfrm>
                <a:off x="633987" y="0"/>
                <a:ext cx="713684" cy="71368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5" name="Graphic 7" descr="Books on shelf with solid fill">
              <a:extLst>
                <a:ext uri="{FF2B5EF4-FFF2-40B4-BE49-F238E27FC236}">
                  <a16:creationId xmlns:a16="http://schemas.microsoft.com/office/drawing/2014/main" id="{64CFBD0A-6768-BCC1-8D44-305A3416769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36014" y="2864771"/>
              <a:ext cx="1029645" cy="1029597"/>
            </a:xfrm>
            <a:prstGeom prst="rect">
              <a:avLst/>
            </a:prstGeom>
          </p:spPr>
        </p:pic>
      </p:grpSp>
    </p:spTree>
    <p:extLst>
      <p:ext uri="{BB962C8B-B14F-4D97-AF65-F5344CB8AC3E}">
        <p14:creationId xmlns:p14="http://schemas.microsoft.com/office/powerpoint/2010/main" val="1035139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BBA67-4569-C434-AF72-CCE75928E7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4BDBEE9-D19E-7EDB-FB5E-9E959B48A5CB}"/>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القيادة التكيفية والمرنة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1EB380A-9397-F04B-A341-D0C479E456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E2138E56-130A-A428-F0FF-8AB05FA20E43}"/>
              </a:ext>
            </a:extLst>
          </p:cNvPr>
          <p:cNvSpPr/>
          <p:nvPr/>
        </p:nvSpPr>
        <p:spPr>
          <a:xfrm rot="1800000">
            <a:off x="-11078825"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A2610D1-34B3-D7E2-7542-15FB2BCC7D4E}"/>
              </a:ext>
            </a:extLst>
          </p:cNvPr>
          <p:cNvSpPr txBox="1"/>
          <p:nvPr/>
        </p:nvSpPr>
        <p:spPr>
          <a:xfrm>
            <a:off x="4851384" y="949414"/>
            <a:ext cx="6364661" cy="41088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نحو نموذج يعتمد على: </a:t>
            </a:r>
            <a:endParaRPr lang="en-US" dirty="0"/>
          </a:p>
        </p:txBody>
      </p:sp>
      <p:grpSp>
        <p:nvGrpSpPr>
          <p:cNvPr id="34" name="Group 33">
            <a:extLst>
              <a:ext uri="{FF2B5EF4-FFF2-40B4-BE49-F238E27FC236}">
                <a16:creationId xmlns:a16="http://schemas.microsoft.com/office/drawing/2014/main" id="{3A7DE749-B234-A9C0-637B-FB58FA2E033B}"/>
              </a:ext>
            </a:extLst>
          </p:cNvPr>
          <p:cNvGrpSpPr/>
          <p:nvPr/>
        </p:nvGrpSpPr>
        <p:grpSpPr>
          <a:xfrm>
            <a:off x="8413354" y="1640223"/>
            <a:ext cx="3175792" cy="4686302"/>
            <a:chOff x="1657500" y="1640223"/>
            <a:chExt cx="3175792" cy="4686302"/>
          </a:xfrm>
        </p:grpSpPr>
        <p:grpSp>
          <p:nvGrpSpPr>
            <p:cNvPr id="13" name="Group 12">
              <a:extLst>
                <a:ext uri="{FF2B5EF4-FFF2-40B4-BE49-F238E27FC236}">
                  <a16:creationId xmlns:a16="http://schemas.microsoft.com/office/drawing/2014/main" id="{D05337CB-ED80-B238-C865-F682723CA542}"/>
                </a:ext>
              </a:extLst>
            </p:cNvPr>
            <p:cNvGrpSpPr/>
            <p:nvPr/>
          </p:nvGrpSpPr>
          <p:grpSpPr>
            <a:xfrm>
              <a:off x="1657500" y="1640223"/>
              <a:ext cx="3175792" cy="4686302"/>
              <a:chOff x="0" y="0"/>
              <a:chExt cx="1981659" cy="2924337"/>
            </a:xfrm>
          </p:grpSpPr>
          <p:grpSp>
            <p:nvGrpSpPr>
              <p:cNvPr id="27" name="Group 26">
                <a:extLst>
                  <a:ext uri="{FF2B5EF4-FFF2-40B4-BE49-F238E27FC236}">
                    <a16:creationId xmlns:a16="http://schemas.microsoft.com/office/drawing/2014/main" id="{529FF520-5405-C11A-4DDF-C5B904ED20FD}"/>
                  </a:ext>
                </a:extLst>
              </p:cNvPr>
              <p:cNvGrpSpPr/>
              <p:nvPr/>
            </p:nvGrpSpPr>
            <p:grpSpPr>
              <a:xfrm>
                <a:off x="0" y="356842"/>
                <a:ext cx="1981659" cy="2567495"/>
                <a:chOff x="0" y="356842"/>
                <a:chExt cx="1981659" cy="2567495"/>
              </a:xfrm>
            </p:grpSpPr>
            <p:sp>
              <p:nvSpPr>
                <p:cNvPr id="29" name="Rectangle: Rounded Corners 3113">
                  <a:extLst>
                    <a:ext uri="{FF2B5EF4-FFF2-40B4-BE49-F238E27FC236}">
                      <a16:creationId xmlns:a16="http://schemas.microsoft.com/office/drawing/2014/main" id="{83DFCF5A-754E-5CAD-651F-CAC27B37C62E}"/>
                    </a:ext>
                  </a:extLst>
                </p:cNvPr>
                <p:cNvSpPr/>
                <p:nvPr/>
              </p:nvSpPr>
              <p:spPr>
                <a:xfrm>
                  <a:off x="0" y="356842"/>
                  <a:ext cx="1981659" cy="2567495"/>
                </a:xfrm>
                <a:custGeom>
                  <a:avLst/>
                  <a:gdLst>
                    <a:gd name="connsiteX0" fmla="*/ 0 w 1981659"/>
                    <a:gd name="connsiteY0" fmla="*/ 330283 h 2542095"/>
                    <a:gd name="connsiteX1" fmla="*/ 330283 w 1981659"/>
                    <a:gd name="connsiteY1" fmla="*/ 0 h 2542095"/>
                    <a:gd name="connsiteX2" fmla="*/ 1651376 w 1981659"/>
                    <a:gd name="connsiteY2" fmla="*/ 0 h 2542095"/>
                    <a:gd name="connsiteX3" fmla="*/ 1981659 w 1981659"/>
                    <a:gd name="connsiteY3" fmla="*/ 330283 h 2542095"/>
                    <a:gd name="connsiteX4" fmla="*/ 1981659 w 1981659"/>
                    <a:gd name="connsiteY4" fmla="*/ 2211812 h 2542095"/>
                    <a:gd name="connsiteX5" fmla="*/ 1651376 w 1981659"/>
                    <a:gd name="connsiteY5" fmla="*/ 2542095 h 2542095"/>
                    <a:gd name="connsiteX6" fmla="*/ 330283 w 1981659"/>
                    <a:gd name="connsiteY6" fmla="*/ 2542095 h 2542095"/>
                    <a:gd name="connsiteX7" fmla="*/ 0 w 1981659"/>
                    <a:gd name="connsiteY7" fmla="*/ 2211812 h 2542095"/>
                    <a:gd name="connsiteX8" fmla="*/ 0 w 1981659"/>
                    <a:gd name="connsiteY8" fmla="*/ 330283 h 2542095"/>
                    <a:gd name="connsiteX0" fmla="*/ 0 w 1981659"/>
                    <a:gd name="connsiteY0" fmla="*/ 355683 h 2567495"/>
                    <a:gd name="connsiteX1" fmla="*/ 330283 w 1981659"/>
                    <a:gd name="connsiteY1" fmla="*/ 2540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0 w 1981659"/>
                    <a:gd name="connsiteY0" fmla="*/ 3556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0 w 1981659"/>
                    <a:gd name="connsiteY8" fmla="*/ 355683 h 2567495"/>
                    <a:gd name="connsiteX0" fmla="*/ 241300 w 1981659"/>
                    <a:gd name="connsiteY0" fmla="*/ 342983 h 2567495"/>
                    <a:gd name="connsiteX1" fmla="*/ 825583 w 1981659"/>
                    <a:gd name="connsiteY1" fmla="*/ 0 h 2567495"/>
                    <a:gd name="connsiteX2" fmla="*/ 1029076 w 1981659"/>
                    <a:gd name="connsiteY2" fmla="*/ 0 h 2567495"/>
                    <a:gd name="connsiteX3" fmla="*/ 1981659 w 1981659"/>
                    <a:gd name="connsiteY3" fmla="*/ 3556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 name="connsiteX0" fmla="*/ 241300 w 1981659"/>
                    <a:gd name="connsiteY0" fmla="*/ 342983 h 2567495"/>
                    <a:gd name="connsiteX1" fmla="*/ 825583 w 1981659"/>
                    <a:gd name="connsiteY1" fmla="*/ 0 h 2567495"/>
                    <a:gd name="connsiteX2" fmla="*/ 1029076 w 1981659"/>
                    <a:gd name="connsiteY2" fmla="*/ 0 h 2567495"/>
                    <a:gd name="connsiteX3" fmla="*/ 1676859 w 1981659"/>
                    <a:gd name="connsiteY3" fmla="*/ 330283 h 2567495"/>
                    <a:gd name="connsiteX4" fmla="*/ 1981659 w 1981659"/>
                    <a:gd name="connsiteY4" fmla="*/ 2237212 h 2567495"/>
                    <a:gd name="connsiteX5" fmla="*/ 1651376 w 1981659"/>
                    <a:gd name="connsiteY5" fmla="*/ 2567495 h 2567495"/>
                    <a:gd name="connsiteX6" fmla="*/ 330283 w 1981659"/>
                    <a:gd name="connsiteY6" fmla="*/ 2567495 h 2567495"/>
                    <a:gd name="connsiteX7" fmla="*/ 0 w 1981659"/>
                    <a:gd name="connsiteY7" fmla="*/ 2237212 h 2567495"/>
                    <a:gd name="connsiteX8" fmla="*/ 241300 w 1981659"/>
                    <a:gd name="connsiteY8" fmla="*/ 342983 h 256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1659" h="2567495">
                      <a:moveTo>
                        <a:pt x="241300" y="342983"/>
                      </a:moveTo>
                      <a:cubicBezTo>
                        <a:pt x="241300" y="160573"/>
                        <a:pt x="643173" y="0"/>
                        <a:pt x="825583" y="0"/>
                      </a:cubicBezTo>
                      <a:lnTo>
                        <a:pt x="1029076" y="0"/>
                      </a:lnTo>
                      <a:cubicBezTo>
                        <a:pt x="1211486" y="0"/>
                        <a:pt x="1676859" y="147873"/>
                        <a:pt x="1676859" y="330283"/>
                      </a:cubicBezTo>
                      <a:lnTo>
                        <a:pt x="1981659" y="2237212"/>
                      </a:lnTo>
                      <a:cubicBezTo>
                        <a:pt x="1981659" y="2419622"/>
                        <a:pt x="1833786" y="2567495"/>
                        <a:pt x="1651376" y="2567495"/>
                      </a:cubicBezTo>
                      <a:lnTo>
                        <a:pt x="330283" y="2567495"/>
                      </a:lnTo>
                      <a:cubicBezTo>
                        <a:pt x="147873" y="2567495"/>
                        <a:pt x="0" y="2419622"/>
                        <a:pt x="0" y="2237212"/>
                      </a:cubicBezTo>
                      <a:lnTo>
                        <a:pt x="241300" y="342983"/>
                      </a:lnTo>
                      <a:close/>
                    </a:path>
                  </a:pathLst>
                </a:cu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30" name="Straight Connector 29">
                  <a:extLst>
                    <a:ext uri="{FF2B5EF4-FFF2-40B4-BE49-F238E27FC236}">
                      <a16:creationId xmlns:a16="http://schemas.microsoft.com/office/drawing/2014/main" id="{C044CD75-4DB0-A4C0-C591-E8A949D548DC}"/>
                    </a:ext>
                  </a:extLst>
                </p:cNvPr>
                <p:cNvCxnSpPr/>
                <p:nvPr/>
              </p:nvCxnSpPr>
              <p:spPr>
                <a:xfrm>
                  <a:off x="578079" y="1411889"/>
                  <a:ext cx="825500" cy="0"/>
                </a:xfrm>
                <a:prstGeom prst="line">
                  <a:avLst/>
                </a:prstGeom>
                <a:ln>
                  <a:solidFill>
                    <a:srgbClr val="FFD366"/>
                  </a:solidFill>
                </a:ln>
              </p:spPr>
              <p:style>
                <a:lnRef idx="1">
                  <a:schemeClr val="accent1"/>
                </a:lnRef>
                <a:fillRef idx="0">
                  <a:schemeClr val="accent1"/>
                </a:fillRef>
                <a:effectRef idx="0">
                  <a:schemeClr val="accent1"/>
                </a:effectRef>
                <a:fontRef idx="minor">
                  <a:schemeClr val="tx1"/>
                </a:fontRef>
              </p:style>
            </p:cxnSp>
            <p:sp>
              <p:nvSpPr>
                <p:cNvPr id="31" name="TextBox 1072">
                  <a:extLst>
                    <a:ext uri="{FF2B5EF4-FFF2-40B4-BE49-F238E27FC236}">
                      <a16:creationId xmlns:a16="http://schemas.microsoft.com/office/drawing/2014/main" id="{645680D2-B897-1AD1-97FA-DC63A1D6C8CB}"/>
                    </a:ext>
                  </a:extLst>
                </p:cNvPr>
                <p:cNvSpPr txBox="1"/>
                <p:nvPr/>
              </p:nvSpPr>
              <p:spPr>
                <a:xfrm>
                  <a:off x="368493" y="1504462"/>
                  <a:ext cx="1195281" cy="1225034"/>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خلق مساحة آمنة للتعلّم والتجريب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Oval 27">
                <a:extLst>
                  <a:ext uri="{FF2B5EF4-FFF2-40B4-BE49-F238E27FC236}">
                    <a16:creationId xmlns:a16="http://schemas.microsoft.com/office/drawing/2014/main" id="{8111E329-B311-725F-12D8-358A61C52766}"/>
                  </a:ext>
                </a:extLst>
              </p:cNvPr>
              <p:cNvSpPr/>
              <p:nvPr/>
            </p:nvSpPr>
            <p:spPr>
              <a:xfrm>
                <a:off x="633987" y="0"/>
                <a:ext cx="713684" cy="71368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Graphic 7" descr="Books on shelf with solid fill">
              <a:extLst>
                <a:ext uri="{FF2B5EF4-FFF2-40B4-BE49-F238E27FC236}">
                  <a16:creationId xmlns:a16="http://schemas.microsoft.com/office/drawing/2014/main" id="{ED57EE14-A118-233D-DD91-F3FA1102482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36014" y="2864771"/>
              <a:ext cx="1029645" cy="1029597"/>
            </a:xfrm>
            <a:prstGeom prst="rect">
              <a:avLst/>
            </a:prstGeom>
          </p:spPr>
        </p:pic>
      </p:grpSp>
      <p:sp>
        <p:nvSpPr>
          <p:cNvPr id="3" name="TextBox 2">
            <a:extLst>
              <a:ext uri="{FF2B5EF4-FFF2-40B4-BE49-F238E27FC236}">
                <a16:creationId xmlns:a16="http://schemas.microsoft.com/office/drawing/2014/main" id="{06B83FF9-CCA1-7979-CFA8-1E7000AC3446}"/>
              </a:ext>
            </a:extLst>
          </p:cNvPr>
          <p:cNvSpPr txBox="1"/>
          <p:nvPr/>
        </p:nvSpPr>
        <p:spPr>
          <a:xfrm>
            <a:off x="771748" y="212338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تشجيع الابتكار والمخاطرة المحسوبة</a:t>
            </a:r>
            <a:endParaRPr lang="en-US" dirty="0"/>
          </a:p>
        </p:txBody>
      </p:sp>
      <p:sp>
        <p:nvSpPr>
          <p:cNvPr id="5" name="TextBox 4">
            <a:extLst>
              <a:ext uri="{FF2B5EF4-FFF2-40B4-BE49-F238E27FC236}">
                <a16:creationId xmlns:a16="http://schemas.microsoft.com/office/drawing/2014/main" id="{1E304BC6-292E-D121-B695-6C157B037007}"/>
              </a:ext>
            </a:extLst>
          </p:cNvPr>
          <p:cNvSpPr txBox="1"/>
          <p:nvPr/>
        </p:nvSpPr>
        <p:spPr>
          <a:xfrm>
            <a:off x="771748" y="438596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ثقافة التعلّم من الفشل وليس معاقبة المخطئين</a:t>
            </a:r>
            <a:endParaRPr lang="en-US" dirty="0"/>
          </a:p>
        </p:txBody>
      </p:sp>
    </p:spTree>
    <p:extLst>
      <p:ext uri="{BB962C8B-B14F-4D97-AF65-F5344CB8AC3E}">
        <p14:creationId xmlns:p14="http://schemas.microsoft.com/office/powerpoint/2010/main" val="25525119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1564C-19B8-0894-10E1-2D2E5F0AAEE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7BB364-A0AB-39E0-19AD-6BB88486217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التحوّلات العالمية المؤثرة في القيادة وصنع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D774D25-B4D6-CFAD-5121-FCEFB2106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EF62AEDD-5A5B-2735-0877-2A2A17D0D961}"/>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التحوّلات التكنولوجية </a:t>
            </a:r>
            <a:endParaRPr lang="en-US"/>
          </a:p>
        </p:txBody>
      </p:sp>
      <p:pic>
        <p:nvPicPr>
          <p:cNvPr id="3" name="Picture 2" descr="Robotic hand ">
            <a:extLst>
              <a:ext uri="{FF2B5EF4-FFF2-40B4-BE49-F238E27FC236}">
                <a16:creationId xmlns:a16="http://schemas.microsoft.com/office/drawing/2014/main" id="{C5D0C234-FCF1-F965-170E-1A38FD9FCB2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1454" y="2088870"/>
            <a:ext cx="3888105" cy="3888105"/>
          </a:xfrm>
          <a:prstGeom prst="rect">
            <a:avLst/>
          </a:prstGeom>
          <a:noFill/>
          <a:ln>
            <a:noFill/>
          </a:ln>
        </p:spPr>
      </p:pic>
      <p:grpSp>
        <p:nvGrpSpPr>
          <p:cNvPr id="4" name="Group 3">
            <a:extLst>
              <a:ext uri="{FF2B5EF4-FFF2-40B4-BE49-F238E27FC236}">
                <a16:creationId xmlns:a16="http://schemas.microsoft.com/office/drawing/2014/main" id="{E70D97A8-332D-68A6-3F3D-61702AE4364A}"/>
              </a:ext>
            </a:extLst>
          </p:cNvPr>
          <p:cNvGrpSpPr/>
          <p:nvPr/>
        </p:nvGrpSpPr>
        <p:grpSpPr>
          <a:xfrm>
            <a:off x="5295900" y="2596427"/>
            <a:ext cx="6214646" cy="1498705"/>
            <a:chOff x="5645566" y="3517159"/>
            <a:chExt cx="6214646" cy="1498705"/>
          </a:xfrm>
        </p:grpSpPr>
        <p:grpSp>
          <p:nvGrpSpPr>
            <p:cNvPr id="5" name="Group 4">
              <a:extLst>
                <a:ext uri="{FF2B5EF4-FFF2-40B4-BE49-F238E27FC236}">
                  <a16:creationId xmlns:a16="http://schemas.microsoft.com/office/drawing/2014/main" id="{2F3F2049-A970-B6B0-0CE4-2A062E4D6DF3}"/>
                </a:ext>
              </a:extLst>
            </p:cNvPr>
            <p:cNvGrpSpPr/>
            <p:nvPr/>
          </p:nvGrpSpPr>
          <p:grpSpPr>
            <a:xfrm>
              <a:off x="11319013" y="3517159"/>
              <a:ext cx="541199" cy="619558"/>
              <a:chOff x="11329877" y="3322540"/>
              <a:chExt cx="541199" cy="619558"/>
            </a:xfrm>
          </p:grpSpPr>
          <p:sp>
            <p:nvSpPr>
              <p:cNvPr id="11" name="Oval 10">
                <a:extLst>
                  <a:ext uri="{FF2B5EF4-FFF2-40B4-BE49-F238E27FC236}">
                    <a16:creationId xmlns:a16="http://schemas.microsoft.com/office/drawing/2014/main" id="{41C319D2-D276-3D3A-F4BE-59D40F97AE56}"/>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921F985-1531-8695-DAFB-4CF8EE7DD336}"/>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0" name="TextBox 9">
              <a:extLst>
                <a:ext uri="{FF2B5EF4-FFF2-40B4-BE49-F238E27FC236}">
                  <a16:creationId xmlns:a16="http://schemas.microsoft.com/office/drawing/2014/main" id="{DED8D9AD-F460-CAD5-964D-6D9F79F6FA52}"/>
                </a:ext>
              </a:extLst>
            </p:cNvPr>
            <p:cNvSpPr txBox="1"/>
            <p:nvPr/>
          </p:nvSpPr>
          <p:spPr>
            <a:xfrm>
              <a:off x="5645566" y="3540460"/>
              <a:ext cx="5625643"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تسارع الثورة الرقمية: </a:t>
              </a:r>
              <a:r>
                <a:rPr lang="ar-SA" dirty="0"/>
                <a:t>الذكاء الاصطناعي، والأتمتة، وإنترنت الأشياء، والبيانات الضخمة، والحوسبة السحابية، وتقنيات الواقع الافتراضي والمعزّز</a:t>
              </a:r>
              <a:endParaRPr lang="en-US" dirty="0"/>
            </a:p>
          </p:txBody>
        </p:sp>
      </p:grpSp>
      <p:grpSp>
        <p:nvGrpSpPr>
          <p:cNvPr id="13" name="Group 12">
            <a:extLst>
              <a:ext uri="{FF2B5EF4-FFF2-40B4-BE49-F238E27FC236}">
                <a16:creationId xmlns:a16="http://schemas.microsoft.com/office/drawing/2014/main" id="{A7E7E8A1-C4D4-FC2A-841C-E86E5792A5B4}"/>
              </a:ext>
            </a:extLst>
          </p:cNvPr>
          <p:cNvGrpSpPr/>
          <p:nvPr/>
        </p:nvGrpSpPr>
        <p:grpSpPr>
          <a:xfrm>
            <a:off x="5295900" y="4949885"/>
            <a:ext cx="6214646" cy="1037681"/>
            <a:chOff x="5645566" y="3517159"/>
            <a:chExt cx="6214646" cy="1037681"/>
          </a:xfrm>
        </p:grpSpPr>
        <p:grpSp>
          <p:nvGrpSpPr>
            <p:cNvPr id="14" name="Group 13">
              <a:extLst>
                <a:ext uri="{FF2B5EF4-FFF2-40B4-BE49-F238E27FC236}">
                  <a16:creationId xmlns:a16="http://schemas.microsoft.com/office/drawing/2014/main" id="{464922C9-17A9-0DFA-C406-A80E9DF5009F}"/>
                </a:ext>
              </a:extLst>
            </p:cNvPr>
            <p:cNvGrpSpPr/>
            <p:nvPr/>
          </p:nvGrpSpPr>
          <p:grpSpPr>
            <a:xfrm>
              <a:off x="11319013" y="3517159"/>
              <a:ext cx="541199" cy="619558"/>
              <a:chOff x="11329877" y="3322540"/>
              <a:chExt cx="541199" cy="619558"/>
            </a:xfrm>
          </p:grpSpPr>
          <p:sp>
            <p:nvSpPr>
              <p:cNvPr id="16" name="Oval 15">
                <a:extLst>
                  <a:ext uri="{FF2B5EF4-FFF2-40B4-BE49-F238E27FC236}">
                    <a16:creationId xmlns:a16="http://schemas.microsoft.com/office/drawing/2014/main" id="{5C2FCB6C-580C-C42C-0C46-3380552F641B}"/>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15F1322C-37C1-635A-C3ED-CB7A72860CC7}"/>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5" name="TextBox 14">
              <a:extLst>
                <a:ext uri="{FF2B5EF4-FFF2-40B4-BE49-F238E27FC236}">
                  <a16:creationId xmlns:a16="http://schemas.microsoft.com/office/drawing/2014/main" id="{153CC289-D6D3-7B69-5F7A-2834C5C09745}"/>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التحوّل نحو اقتصاد المنصّات: </a:t>
              </a:r>
              <a:r>
                <a:rPr lang="ar-SA" dirty="0"/>
                <a:t>تغيير نماذج الأعمال التقليدية وظهور منصّات رقمية تربط المنتجين بالمستهلكين</a:t>
              </a:r>
              <a:endParaRPr lang="en-US" dirty="0"/>
            </a:p>
          </p:txBody>
        </p:sp>
      </p:grpSp>
      <p:pic>
        <p:nvPicPr>
          <p:cNvPr id="20" name="Picture 19" descr="Virtual reality ">
            <a:extLst>
              <a:ext uri="{FF2B5EF4-FFF2-40B4-BE49-F238E27FC236}">
                <a16:creationId xmlns:a16="http://schemas.microsoft.com/office/drawing/2014/main" id="{367526BA-CA17-73C9-DD74-0D584029526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78070" y="2099461"/>
            <a:ext cx="3888105" cy="3888105"/>
          </a:xfrm>
          <a:prstGeom prst="rect">
            <a:avLst/>
          </a:prstGeom>
          <a:noFill/>
          <a:ln>
            <a:noFill/>
          </a:ln>
        </p:spPr>
      </p:pic>
    </p:spTree>
    <p:extLst>
      <p:ext uri="{BB962C8B-B14F-4D97-AF65-F5344CB8AC3E}">
        <p14:creationId xmlns:p14="http://schemas.microsoft.com/office/powerpoint/2010/main" val="1354385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73AD9-1AC7-A7DD-8B93-A3A7AAD1E1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C7D122B-5CB3-BA48-4F83-10C433AE12DA}"/>
              </a:ext>
            </a:extLst>
          </p:cNvPr>
          <p:cNvSpPr txBox="1"/>
          <p:nvPr/>
        </p:nvSpPr>
        <p:spPr>
          <a:xfrm>
            <a:off x="2190750" y="-139154"/>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43D69D-BDD2-2663-E0A4-F74DEC6DD5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C75F69DC-67EC-1DFF-7E3B-204DC826D8CA}"/>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066E04B-C583-993B-271B-C1E722621007}"/>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زارا واستخدام البيانات لسلسلة توريد مرنة</a:t>
            </a:r>
            <a:endParaRPr lang="en-US"/>
          </a:p>
        </p:txBody>
      </p:sp>
      <p:sp>
        <p:nvSpPr>
          <p:cNvPr id="6" name="TextBox 5">
            <a:extLst>
              <a:ext uri="{FF2B5EF4-FFF2-40B4-BE49-F238E27FC236}">
                <a16:creationId xmlns:a16="http://schemas.microsoft.com/office/drawing/2014/main" id="{DDF0BDFE-9F9F-58A1-FD90-24E5B4752469}"/>
              </a:ext>
            </a:extLst>
          </p:cNvPr>
          <p:cNvSpPr txBox="1"/>
          <p:nvPr/>
        </p:nvSpPr>
        <p:spPr>
          <a:xfrm>
            <a:off x="5351490" y="2643247"/>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ساتيا ناديلا في مايكروسوفت التي تحوّلت من شركة برمجيات تقليدية إلى شركة تعتمد على السحابة والخدمات. قاد ناديلا تغييراً ثقافياً عميقاً نحو "عقلية النمو" بدلاً من "عقلية الثبات"، وشجّع على التعلم المستمر والانفتاح على الأفكار الجديدة. نتيجة لذلك، ازدهرت الشركة وتضاعفت قيمتها السوقية</a:t>
            </a:r>
            <a:endParaRPr lang="en-US"/>
          </a:p>
        </p:txBody>
      </p:sp>
      <p:pic>
        <p:nvPicPr>
          <p:cNvPr id="3" name="Picture 2" descr="Microsoft ">
            <a:extLst>
              <a:ext uri="{FF2B5EF4-FFF2-40B4-BE49-F238E27FC236}">
                <a16:creationId xmlns:a16="http://schemas.microsoft.com/office/drawing/2014/main" id="{74BEEAF4-5278-577C-3114-97AFBEF29D8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2886" y="1024584"/>
            <a:ext cx="3213299" cy="3213299"/>
          </a:xfrm>
          <a:prstGeom prst="rect">
            <a:avLst/>
          </a:prstGeom>
          <a:noFill/>
          <a:ln>
            <a:noFill/>
          </a:ln>
        </p:spPr>
      </p:pic>
    </p:spTree>
    <p:extLst>
      <p:ext uri="{BB962C8B-B14F-4D97-AF65-F5344CB8AC3E}">
        <p14:creationId xmlns:p14="http://schemas.microsoft.com/office/powerpoint/2010/main" val="4071154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3642C-F629-F5A4-8E83-F9CC7D783C0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CCB8747-A717-AC2A-416A-A4EEAF45C629}"/>
              </a:ext>
            </a:extLst>
          </p:cNvPr>
          <p:cNvSpPr txBox="1"/>
          <p:nvPr/>
        </p:nvSpPr>
        <p:spPr>
          <a:xfrm>
            <a:off x="2190750" y="-13915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التعامل مع التغيير السريع وعدم الاستقرار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D0D0B9-2B67-58C7-9470-87B562C97F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D9960006-FB9F-5B6B-DB80-1281E330264F}"/>
              </a:ext>
            </a:extLst>
          </p:cNvPr>
          <p:cNvSpPr/>
          <p:nvPr/>
        </p:nvSpPr>
        <p:spPr>
          <a:xfrm rot="4768334">
            <a:off x="-515825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Microsoft ">
            <a:extLst>
              <a:ext uri="{FF2B5EF4-FFF2-40B4-BE49-F238E27FC236}">
                <a16:creationId xmlns:a16="http://schemas.microsoft.com/office/drawing/2014/main" id="{42CF43EA-E148-7ED2-4F1D-7E19FE9A212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82134" y="1024584"/>
            <a:ext cx="3213299" cy="3213299"/>
          </a:xfrm>
          <a:prstGeom prst="rect">
            <a:avLst/>
          </a:prstGeom>
          <a:noFill/>
          <a:ln>
            <a:noFill/>
          </a:ln>
        </p:spPr>
      </p:pic>
      <p:sp>
        <p:nvSpPr>
          <p:cNvPr id="5" name="Rectangle: Rounded Corners 4">
            <a:extLst>
              <a:ext uri="{FF2B5EF4-FFF2-40B4-BE49-F238E27FC236}">
                <a16:creationId xmlns:a16="http://schemas.microsoft.com/office/drawing/2014/main" id="{E91E6D71-2053-5DC9-F263-1604C7A7E8D8}"/>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ABF7F00-5323-7B34-EF7E-9937BAF47C18}"/>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عصر الذكاء الاصطناعي، تواجه المؤسسات معدلات تغيير غير مسبوقة. وفقاً لدراسة أجرتها شركة ماكينزي عام 2023، فإن 85% من المديرين التنفيذيين يعتقدون أن وتيرة التغيير التكنولوجي ستتسارع خلال السنوات الخمس القادمة</a:t>
            </a:r>
            <a:endParaRPr lang="en-US" dirty="0"/>
          </a:p>
        </p:txBody>
      </p:sp>
      <p:pic>
        <p:nvPicPr>
          <p:cNvPr id="10" name="Picture 9" descr="Rapid ">
            <a:extLst>
              <a:ext uri="{FF2B5EF4-FFF2-40B4-BE49-F238E27FC236}">
                <a16:creationId xmlns:a16="http://schemas.microsoft.com/office/drawing/2014/main" id="{6D37F781-C380-7D62-09CA-F5A80F9A747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6746" y="1885045"/>
            <a:ext cx="4040505" cy="4040505"/>
          </a:xfrm>
          <a:prstGeom prst="rect">
            <a:avLst/>
          </a:prstGeom>
          <a:noFill/>
          <a:ln>
            <a:noFill/>
          </a:ln>
        </p:spPr>
      </p:pic>
    </p:spTree>
    <p:extLst>
      <p:ext uri="{BB962C8B-B14F-4D97-AF65-F5344CB8AC3E}">
        <p14:creationId xmlns:p14="http://schemas.microsoft.com/office/powerpoint/2010/main" val="34957508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64A11F-05F3-15C5-96B6-3F671B758BF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63F1D1-74B6-B81A-B8E0-8A16BA8C9CAC}"/>
              </a:ext>
            </a:extLst>
          </p:cNvPr>
          <p:cNvSpPr txBox="1"/>
          <p:nvPr/>
        </p:nvSpPr>
        <p:spPr>
          <a:xfrm>
            <a:off x="2190750" y="-13915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التعامل مع التغيير السريع وعدم الاستقرار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8C689D3-3B50-F473-0C6C-BBFE0D9AAA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Rectangle: Rounded Corners 4">
            <a:extLst>
              <a:ext uri="{FF2B5EF4-FFF2-40B4-BE49-F238E27FC236}">
                <a16:creationId xmlns:a16="http://schemas.microsoft.com/office/drawing/2014/main" id="{37C134DA-850A-B0D6-3D82-74553EC13219}"/>
              </a:ext>
            </a:extLst>
          </p:cNvPr>
          <p:cNvSpPr/>
          <p:nvPr/>
        </p:nvSpPr>
        <p:spPr>
          <a:xfrm rot="1800000">
            <a:off x="-15311214"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67A1EAA-D785-0C13-55F1-D49EE479477A}"/>
              </a:ext>
            </a:extLst>
          </p:cNvPr>
          <p:cNvSpPr txBox="1"/>
          <p:nvPr/>
        </p:nvSpPr>
        <p:spPr>
          <a:xfrm>
            <a:off x="17564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في عصر الذكاء الاصطناعي، تواجه المؤسسات معدلات تغيير غير مسبوقة. وفقاً لدراسة أجرتها شركة ماكينزي عام 2023، فإن 85% من المديرين التنفيذيين يعتقدون أن وتيرة التغيير التكنولوجي ستتسارع خلال السنوات الخمس القادمة</a:t>
            </a:r>
            <a:endParaRPr lang="en-US" dirty="0"/>
          </a:p>
        </p:txBody>
      </p:sp>
      <p:pic>
        <p:nvPicPr>
          <p:cNvPr id="10" name="Picture 9" descr="Rapid ">
            <a:extLst>
              <a:ext uri="{FF2B5EF4-FFF2-40B4-BE49-F238E27FC236}">
                <a16:creationId xmlns:a16="http://schemas.microsoft.com/office/drawing/2014/main" id="{6BA4D7B9-3105-9AAC-1651-94FCC5E850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482597" y="1885045"/>
            <a:ext cx="4040505" cy="4040505"/>
          </a:xfrm>
          <a:prstGeom prst="rect">
            <a:avLst/>
          </a:prstGeom>
          <a:noFill/>
          <a:ln>
            <a:noFill/>
          </a:ln>
        </p:spPr>
      </p:pic>
      <p:sp>
        <p:nvSpPr>
          <p:cNvPr id="4" name="TextBox 3">
            <a:extLst>
              <a:ext uri="{FF2B5EF4-FFF2-40B4-BE49-F238E27FC236}">
                <a16:creationId xmlns:a16="http://schemas.microsoft.com/office/drawing/2014/main" id="{2747BFF4-C3A2-1F09-C727-F8E482D5BF28}"/>
              </a:ext>
            </a:extLst>
          </p:cNvPr>
          <p:cNvSpPr txBox="1"/>
          <p:nvPr/>
        </p:nvSpPr>
        <p:spPr>
          <a:xfrm>
            <a:off x="4851384" y="949414"/>
            <a:ext cx="6364661" cy="410882"/>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للتعامل مع هذه البيئة المتقلبة، يحتاج القادة إلى: </a:t>
            </a:r>
            <a:endParaRPr lang="en-US"/>
          </a:p>
        </p:txBody>
      </p:sp>
      <p:grpSp>
        <p:nvGrpSpPr>
          <p:cNvPr id="11" name="Group 10">
            <a:extLst>
              <a:ext uri="{FF2B5EF4-FFF2-40B4-BE49-F238E27FC236}">
                <a16:creationId xmlns:a16="http://schemas.microsoft.com/office/drawing/2014/main" id="{B1D390C1-CE9F-CFAC-0024-1BACEAC32D9D}"/>
              </a:ext>
            </a:extLst>
          </p:cNvPr>
          <p:cNvGrpSpPr/>
          <p:nvPr/>
        </p:nvGrpSpPr>
        <p:grpSpPr>
          <a:xfrm>
            <a:off x="691754" y="2247900"/>
            <a:ext cx="2599627" cy="3848100"/>
            <a:chOff x="0" y="0"/>
            <a:chExt cx="1357308" cy="2009553"/>
          </a:xfrm>
        </p:grpSpPr>
        <p:sp>
          <p:nvSpPr>
            <p:cNvPr id="26" name="Freeform: Shape 25">
              <a:extLst>
                <a:ext uri="{FF2B5EF4-FFF2-40B4-BE49-F238E27FC236}">
                  <a16:creationId xmlns:a16="http://schemas.microsoft.com/office/drawing/2014/main" id="{4BCA5D70-2284-B443-F815-ABAFF460ABCB}"/>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7" name="TextBox 6">
              <a:extLst>
                <a:ext uri="{FF2B5EF4-FFF2-40B4-BE49-F238E27FC236}">
                  <a16:creationId xmlns:a16="http://schemas.microsoft.com/office/drawing/2014/main" id="{5C640DC6-4C9E-6077-C5D6-61D08717AC36}"/>
                </a:ext>
              </a:extLst>
            </p:cNvPr>
            <p:cNvSpPr txBox="1"/>
            <p:nvPr/>
          </p:nvSpPr>
          <p:spPr>
            <a:xfrm>
              <a:off x="406251" y="0"/>
              <a:ext cx="638764" cy="740750"/>
            </a:xfrm>
            <a:prstGeom prst="rect">
              <a:avLst/>
            </a:prstGeom>
            <a:noFill/>
          </p:spPr>
          <p:txBody>
            <a:bodyPr wrap="none" rtlCol="0">
              <a:spAutoFit/>
            </a:bodyPr>
            <a:lstStyle/>
            <a:p>
              <a:pPr algn="ctr" rtl="1">
                <a:lnSpc>
                  <a:spcPct val="115000"/>
                </a:lnSpc>
              </a:pPr>
              <a:r>
                <a:rPr lang="en-US" sz="8000" b="1" kern="1200">
                  <a:solidFill>
                    <a:srgbClr val="2E74B5"/>
                  </a:solidFill>
                  <a:effectLst/>
                  <a:latin typeface="Calibri" panose="020F0502020204030204" pitchFamily="34" charset="0"/>
                  <a:ea typeface="Calibri" panose="020F0502020204030204" pitchFamily="34" charset="0"/>
                  <a:cs typeface="Activist Light"/>
                </a:rPr>
                <a:t>04</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مربع نص 18">
              <a:extLst>
                <a:ext uri="{FF2B5EF4-FFF2-40B4-BE49-F238E27FC236}">
                  <a16:creationId xmlns:a16="http://schemas.microsoft.com/office/drawing/2014/main" id="{4E94908F-DEA8-BF4F-C0E8-830CA4406929}"/>
                </a:ext>
              </a:extLst>
            </p:cNvPr>
            <p:cNvSpPr txBox="1"/>
            <p:nvPr/>
          </p:nvSpPr>
          <p:spPr>
            <a:xfrm>
              <a:off x="0" y="1187337"/>
              <a:ext cx="1357308" cy="82221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تسريع دورة التعلّم التنظيمي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1F303B56-D76D-3AE8-49EB-925E3D24AFEF}"/>
              </a:ext>
            </a:extLst>
          </p:cNvPr>
          <p:cNvGrpSpPr/>
          <p:nvPr/>
        </p:nvGrpSpPr>
        <p:grpSpPr>
          <a:xfrm>
            <a:off x="5985124" y="2247900"/>
            <a:ext cx="2915594" cy="3725937"/>
            <a:chOff x="2763756" y="0"/>
            <a:chExt cx="1522280" cy="1945757"/>
          </a:xfrm>
        </p:grpSpPr>
        <p:sp>
          <p:nvSpPr>
            <p:cNvPr id="23" name="Freeform: Shape 22">
              <a:extLst>
                <a:ext uri="{FF2B5EF4-FFF2-40B4-BE49-F238E27FC236}">
                  <a16:creationId xmlns:a16="http://schemas.microsoft.com/office/drawing/2014/main" id="{3FA0054B-DF3C-4855-92F1-B1FED8BC532D}"/>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4" name="TextBox 6">
              <a:extLst>
                <a:ext uri="{FF2B5EF4-FFF2-40B4-BE49-F238E27FC236}">
                  <a16:creationId xmlns:a16="http://schemas.microsoft.com/office/drawing/2014/main" id="{4C57306D-3F29-2DB2-EF83-E6956A0BB746}"/>
                </a:ext>
              </a:extLst>
            </p:cNvPr>
            <p:cNvSpPr txBox="1"/>
            <p:nvPr/>
          </p:nvSpPr>
          <p:spPr>
            <a:xfrm>
              <a:off x="3252493" y="0"/>
              <a:ext cx="638764" cy="740750"/>
            </a:xfrm>
            <a:prstGeom prst="rect">
              <a:avLst/>
            </a:prstGeom>
            <a:noFill/>
          </p:spPr>
          <p:txBody>
            <a:bodyPr wrap="none" rtlCol="0">
              <a:spAutoFit/>
            </a:bodyPr>
            <a:lstStyle/>
            <a:p>
              <a:pPr algn="ctr" rtl="0">
                <a:lnSpc>
                  <a:spcPct val="115000"/>
                </a:lnSpc>
              </a:pPr>
              <a:r>
                <a:rPr lang="en-GB" sz="8000" b="1" kern="1200">
                  <a:solidFill>
                    <a:srgbClr val="808080"/>
                  </a:solidFill>
                  <a:effectLst/>
                  <a:latin typeface="Calibri" panose="020F0502020204030204" pitchFamily="34" charset="0"/>
                  <a:ea typeface="Calibri" panose="020F0502020204030204" pitchFamily="34" charset="0"/>
                  <a:cs typeface="Activist Light"/>
                </a:rPr>
                <a:t>02</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مربع نص 18">
              <a:extLst>
                <a:ext uri="{FF2B5EF4-FFF2-40B4-BE49-F238E27FC236}">
                  <a16:creationId xmlns:a16="http://schemas.microsoft.com/office/drawing/2014/main" id="{BA21741F-8D5E-BD8F-AFC7-52B0CDC98883}"/>
                </a:ext>
              </a:extLst>
            </p:cNvPr>
            <p:cNvSpPr txBox="1"/>
            <p:nvPr/>
          </p:nvSpPr>
          <p:spPr>
            <a:xfrm>
              <a:off x="2763756" y="1187438"/>
              <a:ext cx="1522280" cy="75831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مهارات الاستشعار المبكّر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60D51EB5-6B74-52E7-DFA7-152EE51E30FC}"/>
              </a:ext>
            </a:extLst>
          </p:cNvPr>
          <p:cNvGrpSpPr/>
          <p:nvPr/>
        </p:nvGrpSpPr>
        <p:grpSpPr>
          <a:xfrm>
            <a:off x="9021753" y="2247900"/>
            <a:ext cx="2448710" cy="3725937"/>
            <a:chOff x="4349230" y="0"/>
            <a:chExt cx="1278512" cy="1945757"/>
          </a:xfrm>
        </p:grpSpPr>
        <p:sp>
          <p:nvSpPr>
            <p:cNvPr id="20" name="Freeform: Shape 19">
              <a:extLst>
                <a:ext uri="{FF2B5EF4-FFF2-40B4-BE49-F238E27FC236}">
                  <a16:creationId xmlns:a16="http://schemas.microsoft.com/office/drawing/2014/main" id="{3CC90F4E-64C4-DB3E-98CF-F71D578BACDC}"/>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1" name="TextBox 6">
              <a:extLst>
                <a:ext uri="{FF2B5EF4-FFF2-40B4-BE49-F238E27FC236}">
                  <a16:creationId xmlns:a16="http://schemas.microsoft.com/office/drawing/2014/main" id="{8C5495E4-7B60-D6CD-1B79-75C35ABBBC83}"/>
                </a:ext>
              </a:extLst>
            </p:cNvPr>
            <p:cNvSpPr txBox="1"/>
            <p:nvPr/>
          </p:nvSpPr>
          <p:spPr>
            <a:xfrm>
              <a:off x="4603250" y="0"/>
              <a:ext cx="785495" cy="740750"/>
            </a:xfrm>
            <a:prstGeom prst="rect">
              <a:avLst/>
            </a:prstGeom>
            <a:noFill/>
          </p:spPr>
          <p:txBody>
            <a:bodyPr wrap="square" rtlCol="0">
              <a:spAutoFit/>
            </a:bodyPr>
            <a:lstStyle/>
            <a:p>
              <a:pPr algn="ctr" rtl="0">
                <a:lnSpc>
                  <a:spcPct val="115000"/>
                </a:lnSpc>
              </a:pPr>
              <a:r>
                <a:rPr lang="en-GB" sz="8000" b="1" kern="1200">
                  <a:solidFill>
                    <a:srgbClr val="168489"/>
                  </a:solidFill>
                  <a:effectLst/>
                  <a:latin typeface="Calibri" panose="020F0502020204030204" pitchFamily="34" charset="0"/>
                  <a:ea typeface="Calibri" panose="020F0502020204030204" pitchFamily="34" charset="0"/>
                  <a:cs typeface="Activist Light"/>
                </a:rPr>
                <a:t>01</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مربع نص 18">
              <a:extLst>
                <a:ext uri="{FF2B5EF4-FFF2-40B4-BE49-F238E27FC236}">
                  <a16:creationId xmlns:a16="http://schemas.microsoft.com/office/drawing/2014/main" id="{218463AE-BDFD-8F2B-F340-7E36FAD1CE40}"/>
                </a:ext>
              </a:extLst>
            </p:cNvPr>
            <p:cNvSpPr txBox="1"/>
            <p:nvPr/>
          </p:nvSpPr>
          <p:spPr>
            <a:xfrm>
              <a:off x="4349230" y="1187438"/>
              <a:ext cx="1230817" cy="758319"/>
            </a:xfrm>
            <a:prstGeom prst="rect">
              <a:avLst/>
            </a:prstGeom>
            <a:noFill/>
          </p:spPr>
          <p:txBody>
            <a:bodyPr wrap="square" rtlCol="1">
              <a:noAutofit/>
            </a:bodyPr>
            <a:lstStyle/>
            <a:p>
              <a:pPr algn="ctr" rtl="1">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تبني عقلية "</a:t>
              </a:r>
              <a:r>
                <a:rPr lang="en-US"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VUCA</a:t>
              </a:r>
              <a:r>
                <a:rPr lang="ar-SY" sz="3200" b="1" kern="1200" dirty="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B7F97598-57AE-E167-2F0F-0EA48A903A9E}"/>
              </a:ext>
            </a:extLst>
          </p:cNvPr>
          <p:cNvGrpSpPr/>
          <p:nvPr/>
        </p:nvGrpSpPr>
        <p:grpSpPr>
          <a:xfrm>
            <a:off x="3180488" y="2247900"/>
            <a:ext cx="3029917" cy="3725357"/>
            <a:chOff x="1299409" y="0"/>
            <a:chExt cx="1581970" cy="1945454"/>
          </a:xfrm>
        </p:grpSpPr>
        <p:sp>
          <p:nvSpPr>
            <p:cNvPr id="17" name="Freeform: Shape 16">
              <a:extLst>
                <a:ext uri="{FF2B5EF4-FFF2-40B4-BE49-F238E27FC236}">
                  <a16:creationId xmlns:a16="http://schemas.microsoft.com/office/drawing/2014/main" id="{BAECF83A-0E58-DFF5-C929-24B711AC2D00}"/>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8" name="TextBox 6">
              <a:extLst>
                <a:ext uri="{FF2B5EF4-FFF2-40B4-BE49-F238E27FC236}">
                  <a16:creationId xmlns:a16="http://schemas.microsoft.com/office/drawing/2014/main" id="{24201C89-8525-4F9D-A1F6-A6B268DED92F}"/>
                </a:ext>
              </a:extLst>
            </p:cNvPr>
            <p:cNvSpPr txBox="1"/>
            <p:nvPr/>
          </p:nvSpPr>
          <p:spPr>
            <a:xfrm>
              <a:off x="1818060" y="0"/>
              <a:ext cx="638764" cy="740750"/>
            </a:xfrm>
            <a:prstGeom prst="rect">
              <a:avLst/>
            </a:prstGeom>
            <a:noFill/>
          </p:spPr>
          <p:txBody>
            <a:bodyPr wrap="none" rtlCol="0">
              <a:spAutoFit/>
            </a:bodyPr>
            <a:lstStyle/>
            <a:p>
              <a:pPr algn="ctr" rtl="0">
                <a:lnSpc>
                  <a:spcPct val="115000"/>
                </a:lnSpc>
              </a:pPr>
              <a:r>
                <a:rPr lang="en-GB" sz="8000" b="1" kern="1200">
                  <a:solidFill>
                    <a:srgbClr val="FFD366"/>
                  </a:solidFill>
                  <a:effectLst/>
                  <a:latin typeface="Calibri" panose="020F0502020204030204" pitchFamily="34" charset="0"/>
                  <a:ea typeface="Calibri" panose="020F0502020204030204" pitchFamily="34" charset="0"/>
                  <a:cs typeface="Activist Light"/>
                </a:rPr>
                <a:t>03</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مربع نص 18">
              <a:extLst>
                <a:ext uri="{FF2B5EF4-FFF2-40B4-BE49-F238E27FC236}">
                  <a16:creationId xmlns:a16="http://schemas.microsoft.com/office/drawing/2014/main" id="{6483C980-2F92-D2F2-E7B1-73F2B5830D51}"/>
                </a:ext>
              </a:extLst>
            </p:cNvPr>
            <p:cNvSpPr txBox="1"/>
            <p:nvPr/>
          </p:nvSpPr>
          <p:spPr>
            <a:xfrm>
              <a:off x="1299409" y="1187135"/>
              <a:ext cx="1581970" cy="75831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تبني نهج "تخطيط السيناريو"</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897428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24FB3-772E-E5CC-35F3-D7C262A2EBF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4ED8200-AFF3-1D14-6EAE-1275B479DD38}"/>
              </a:ext>
            </a:extLst>
          </p:cNvPr>
          <p:cNvSpPr txBox="1"/>
          <p:nvPr/>
        </p:nvSpPr>
        <p:spPr>
          <a:xfrm>
            <a:off x="2190750" y="-139154"/>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EFD77E2-4A40-17A4-E837-55E0C10B8A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302AB1CB-1CBD-CBB2-E480-85496DDCA87E}"/>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77C171E-4E74-4445-86C1-335C227189AA}"/>
              </a:ext>
            </a:extLst>
          </p:cNvPr>
          <p:cNvSpPr txBox="1"/>
          <p:nvPr/>
        </p:nvSpPr>
        <p:spPr>
          <a:xfrm>
            <a:off x="5351490" y="1193933"/>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نتفلكس التي تحوّلت من شركة تأجير أقراص </a:t>
            </a:r>
            <a:r>
              <a:rPr lang="en-US"/>
              <a:t>DVD</a:t>
            </a:r>
            <a:r>
              <a:rPr lang="ar-SA"/>
              <a:t> بالبريد إلى منصة بث عالمية. تعاملت قيادة الشركة مع التغيير السريع من خلال:</a:t>
            </a:r>
            <a:endParaRPr lang="en-US"/>
          </a:p>
        </p:txBody>
      </p:sp>
      <p:pic>
        <p:nvPicPr>
          <p:cNvPr id="5" name="Picture 4" descr="Netflix Logo PNG Vector (EPS) Free Download">
            <a:extLst>
              <a:ext uri="{FF2B5EF4-FFF2-40B4-BE49-F238E27FC236}">
                <a16:creationId xmlns:a16="http://schemas.microsoft.com/office/drawing/2014/main" id="{0D249729-BCD5-DF2E-FBDD-9529E6B99AC8}"/>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08288" y="845015"/>
            <a:ext cx="3498386" cy="3498386"/>
          </a:xfrm>
          <a:prstGeom prst="rect">
            <a:avLst/>
          </a:prstGeom>
          <a:noFill/>
          <a:ln>
            <a:noFill/>
          </a:ln>
        </p:spPr>
      </p:pic>
      <p:sp>
        <p:nvSpPr>
          <p:cNvPr id="7" name="TextBox 6">
            <a:extLst>
              <a:ext uri="{FF2B5EF4-FFF2-40B4-BE49-F238E27FC236}">
                <a16:creationId xmlns:a16="http://schemas.microsoft.com/office/drawing/2014/main" id="{9CE5B79D-168B-31AE-4175-A72706C31F33}"/>
              </a:ext>
            </a:extLst>
          </p:cNvPr>
          <p:cNvSpPr txBox="1"/>
          <p:nvPr/>
        </p:nvSpPr>
        <p:spPr>
          <a:xfrm>
            <a:off x="5104006" y="293519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التجربة المستمرة وقبول الفشل كجزء من عملية التعلّم</a:t>
            </a:r>
            <a:endParaRPr lang="en-US" dirty="0"/>
          </a:p>
        </p:txBody>
      </p:sp>
      <p:sp>
        <p:nvSpPr>
          <p:cNvPr id="10" name="TextBox 9">
            <a:extLst>
              <a:ext uri="{FF2B5EF4-FFF2-40B4-BE49-F238E27FC236}">
                <a16:creationId xmlns:a16="http://schemas.microsoft.com/office/drawing/2014/main" id="{4F8F3E50-B2E0-ED97-4138-48BAAA7CD5E7}"/>
              </a:ext>
            </a:extLst>
          </p:cNvPr>
          <p:cNvSpPr txBox="1"/>
          <p:nvPr/>
        </p:nvSpPr>
        <p:spPr>
          <a:xfrm>
            <a:off x="5104006" y="384481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الاستثمار في تحليلات البيانات للتنبؤ بتفضيلات المستخدمين</a:t>
            </a:r>
            <a:endParaRPr lang="en-US" dirty="0"/>
          </a:p>
        </p:txBody>
      </p:sp>
      <p:sp>
        <p:nvSpPr>
          <p:cNvPr id="11" name="TextBox 10">
            <a:extLst>
              <a:ext uri="{FF2B5EF4-FFF2-40B4-BE49-F238E27FC236}">
                <a16:creationId xmlns:a16="http://schemas.microsoft.com/office/drawing/2014/main" id="{94FCA1D1-F93C-0E90-2760-008DAEF484AD}"/>
              </a:ext>
            </a:extLst>
          </p:cNvPr>
          <p:cNvSpPr txBox="1"/>
          <p:nvPr/>
        </p:nvSpPr>
        <p:spPr>
          <a:xfrm>
            <a:off x="5104006" y="475444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تمكين الفرق من اتخاذ قرارات سريعة دون بيروقراطية</a:t>
            </a:r>
            <a:endParaRPr lang="en-US" dirty="0"/>
          </a:p>
        </p:txBody>
      </p:sp>
      <p:sp>
        <p:nvSpPr>
          <p:cNvPr id="12" name="TextBox 11">
            <a:extLst>
              <a:ext uri="{FF2B5EF4-FFF2-40B4-BE49-F238E27FC236}">
                <a16:creationId xmlns:a16="http://schemas.microsoft.com/office/drawing/2014/main" id="{45A2F42C-F61A-87C2-C9C1-BE2DCBC040D7}"/>
              </a:ext>
            </a:extLst>
          </p:cNvPr>
          <p:cNvSpPr txBox="1"/>
          <p:nvPr/>
        </p:nvSpPr>
        <p:spPr>
          <a:xfrm>
            <a:off x="5104006" y="566406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التحول الاستباقي نحو إنتاج المحتوى الأصلي قبل تشبع سوق البث</a:t>
            </a:r>
            <a:endParaRPr lang="en-US" dirty="0"/>
          </a:p>
        </p:txBody>
      </p:sp>
    </p:spTree>
    <p:extLst>
      <p:ext uri="{BB962C8B-B14F-4D97-AF65-F5344CB8AC3E}">
        <p14:creationId xmlns:p14="http://schemas.microsoft.com/office/powerpoint/2010/main" val="3386626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P spid="1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7704B-0A44-DAD3-CE09-CDF6DE1841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7DEA96-F143-3AED-F21E-F476771A78BC}"/>
              </a:ext>
            </a:extLst>
          </p:cNvPr>
          <p:cNvSpPr txBox="1"/>
          <p:nvPr/>
        </p:nvSpPr>
        <p:spPr>
          <a:xfrm>
            <a:off x="2190750" y="-139154"/>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القائد في بناء المرونة المؤسسية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1C6610D-C601-DEDD-5307-B50A364C8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C92B4329-3009-FDA9-FE1C-7DEB2E1F5F06}"/>
              </a:ext>
            </a:extLst>
          </p:cNvPr>
          <p:cNvSpPr/>
          <p:nvPr/>
        </p:nvSpPr>
        <p:spPr>
          <a:xfrm rot="4768334">
            <a:off x="-651510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Netflix Logo PNG Vector (EPS) Free Download">
            <a:extLst>
              <a:ext uri="{FF2B5EF4-FFF2-40B4-BE49-F238E27FC236}">
                <a16:creationId xmlns:a16="http://schemas.microsoft.com/office/drawing/2014/main" id="{29209900-BF7E-8B6A-8D04-B6CF898A5AC9}"/>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043582" y="845015"/>
            <a:ext cx="3498386" cy="3498386"/>
          </a:xfrm>
          <a:prstGeom prst="rect">
            <a:avLst/>
          </a:prstGeom>
          <a:noFill/>
          <a:ln>
            <a:noFill/>
          </a:ln>
        </p:spPr>
      </p:pic>
      <p:sp>
        <p:nvSpPr>
          <p:cNvPr id="3" name="Rectangle: Rounded Corners 2">
            <a:extLst>
              <a:ext uri="{FF2B5EF4-FFF2-40B4-BE49-F238E27FC236}">
                <a16:creationId xmlns:a16="http://schemas.microsoft.com/office/drawing/2014/main" id="{F9251A88-DAE5-35B5-56AB-57CCD3E6989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6A9017B-10E4-871C-9D3F-7F4802DB795F}"/>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المرونة المؤسسية هي قدرة المؤسسة على التكيّف والصمود والازدهار رغم الصدمات والتغييرات الجذرية. وفقاً لتقرير معهد ديلويت للأبحاث، فإن المؤسسات المرنة تتفوق في الأداء المالي بنسبة 30% على مثيلاتها خلال فترات الاضطراب</a:t>
            </a:r>
            <a:endParaRPr lang="en-US" dirty="0"/>
          </a:p>
        </p:txBody>
      </p:sp>
      <p:pic>
        <p:nvPicPr>
          <p:cNvPr id="13" name="Picture 12" descr="Leader ">
            <a:extLst>
              <a:ext uri="{FF2B5EF4-FFF2-40B4-BE49-F238E27FC236}">
                <a16:creationId xmlns:a16="http://schemas.microsoft.com/office/drawing/2014/main" id="{9FF98B88-77A4-51F4-C1C9-F639F0A62FC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0786" y="1772466"/>
            <a:ext cx="3920762" cy="3920762"/>
          </a:xfrm>
          <a:prstGeom prst="rect">
            <a:avLst/>
          </a:prstGeom>
          <a:noFill/>
          <a:ln>
            <a:noFill/>
          </a:ln>
        </p:spPr>
      </p:pic>
    </p:spTree>
    <p:extLst>
      <p:ext uri="{BB962C8B-B14F-4D97-AF65-F5344CB8AC3E}">
        <p14:creationId xmlns:p14="http://schemas.microsoft.com/office/powerpoint/2010/main" val="1048085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2CAF1-9949-4A74-253E-41498266DED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54065B-473A-949D-7F17-87C80F563B35}"/>
              </a:ext>
            </a:extLst>
          </p:cNvPr>
          <p:cNvSpPr txBox="1"/>
          <p:nvPr/>
        </p:nvSpPr>
        <p:spPr>
          <a:xfrm>
            <a:off x="2190750" y="-139154"/>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القائد في بناء المرونة المؤسسية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2BA065E-4D03-E182-5B5A-E84172FE6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10F74EAB-04A9-F8D5-17E5-05967CC36E20}"/>
              </a:ext>
            </a:extLst>
          </p:cNvPr>
          <p:cNvSpPr/>
          <p:nvPr/>
        </p:nvSpPr>
        <p:spPr>
          <a:xfrm rot="1800000">
            <a:off x="-8815187"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8DE17BA-F2D8-D831-969C-FFFF7BC419FA}"/>
              </a:ext>
            </a:extLst>
          </p:cNvPr>
          <p:cNvSpPr txBox="1"/>
          <p:nvPr/>
        </p:nvSpPr>
        <p:spPr>
          <a:xfrm>
            <a:off x="15283375"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المرونة المؤسسية هي قدرة المؤسسة على التكيّف والصمود والازدهار رغم الصدمات والتغييرات الجذرية. وفقاً لتقرير معهد </a:t>
            </a:r>
            <a:r>
              <a:rPr lang="ar-SA" dirty="0" err="1"/>
              <a:t>ديلويت</a:t>
            </a:r>
            <a:r>
              <a:rPr lang="ar-SA" dirty="0"/>
              <a:t> للأبحاث، فإن المؤسسات المرنة تتفوق في الأداء المالي بنسبة 30% على مثيلاتها خلال فترات الاضطراب</a:t>
            </a:r>
            <a:endParaRPr lang="en-US" dirty="0"/>
          </a:p>
        </p:txBody>
      </p:sp>
      <p:pic>
        <p:nvPicPr>
          <p:cNvPr id="13" name="Picture 12" descr="Leader ">
            <a:extLst>
              <a:ext uri="{FF2B5EF4-FFF2-40B4-BE49-F238E27FC236}">
                <a16:creationId xmlns:a16="http://schemas.microsoft.com/office/drawing/2014/main" id="{9D97524C-8713-A2A4-C174-2B66A8A3EA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52530" y="1772466"/>
            <a:ext cx="3920762" cy="3920762"/>
          </a:xfrm>
          <a:prstGeom prst="rect">
            <a:avLst/>
          </a:prstGeom>
          <a:noFill/>
          <a:ln>
            <a:noFill/>
          </a:ln>
        </p:spPr>
      </p:pic>
      <p:sp>
        <p:nvSpPr>
          <p:cNvPr id="6" name="TextBox 5">
            <a:extLst>
              <a:ext uri="{FF2B5EF4-FFF2-40B4-BE49-F238E27FC236}">
                <a16:creationId xmlns:a16="http://schemas.microsoft.com/office/drawing/2014/main" id="{FF92F59D-F4CD-C2A5-4CBA-298F59184318}"/>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يلعب القائد دوراً محورياً في بناء هذه المرونة من خلال:</a:t>
            </a:r>
            <a:endParaRPr lang="en-US"/>
          </a:p>
        </p:txBody>
      </p:sp>
      <p:grpSp>
        <p:nvGrpSpPr>
          <p:cNvPr id="55" name="Group 54">
            <a:extLst>
              <a:ext uri="{FF2B5EF4-FFF2-40B4-BE49-F238E27FC236}">
                <a16:creationId xmlns:a16="http://schemas.microsoft.com/office/drawing/2014/main" id="{8B83B1A0-E82C-EDCF-6D5A-CB2DB0A01229}"/>
              </a:ext>
            </a:extLst>
          </p:cNvPr>
          <p:cNvGrpSpPr/>
          <p:nvPr/>
        </p:nvGrpSpPr>
        <p:grpSpPr>
          <a:xfrm>
            <a:off x="541720" y="2169743"/>
            <a:ext cx="2532396" cy="3724535"/>
            <a:chOff x="541720" y="2169743"/>
            <a:chExt cx="2532396" cy="3724535"/>
          </a:xfrm>
        </p:grpSpPr>
        <p:sp>
          <p:nvSpPr>
            <p:cNvPr id="51" name="Freeform 4">
              <a:extLst>
                <a:ext uri="{FF2B5EF4-FFF2-40B4-BE49-F238E27FC236}">
                  <a16:creationId xmlns:a16="http://schemas.microsoft.com/office/drawing/2014/main" id="{CA01AB22-D80C-BEC8-2EE2-83099168CF72}"/>
                </a:ext>
              </a:extLst>
            </p:cNvPr>
            <p:cNvSpPr/>
            <p:nvPr/>
          </p:nvSpPr>
          <p:spPr>
            <a:xfrm>
              <a:off x="541720" y="3645371"/>
              <a:ext cx="2531030" cy="224890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chemeClr val="bg1">
                <a:lumMod val="50000"/>
              </a:schemeClr>
            </a:solidFill>
          </p:spPr>
          <p:txBody>
            <a:bodyPr/>
            <a:lstStyle/>
            <a:p>
              <a:endParaRPr lang="en-US" sz="3200"/>
            </a:p>
          </p:txBody>
        </p:sp>
        <p:sp>
          <p:nvSpPr>
            <p:cNvPr id="50" name="Freeform 6">
              <a:extLst>
                <a:ext uri="{FF2B5EF4-FFF2-40B4-BE49-F238E27FC236}">
                  <a16:creationId xmlns:a16="http://schemas.microsoft.com/office/drawing/2014/main" id="{62A80B6A-FD17-FDDA-36E0-740288E59DE5}"/>
                </a:ext>
              </a:extLst>
            </p:cNvPr>
            <p:cNvSpPr/>
            <p:nvPr/>
          </p:nvSpPr>
          <p:spPr>
            <a:xfrm rot="10800000">
              <a:off x="541720" y="2169743"/>
              <a:ext cx="2532396" cy="1483755"/>
            </a:xfrm>
            <a:custGeom>
              <a:avLst/>
              <a:gdLst/>
              <a:ahLst/>
              <a:cxnLst/>
              <a:rect l="l" t="t" r="r" b="b"/>
              <a:pathLst>
                <a:path w="2215278" h="1297940">
                  <a:moveTo>
                    <a:pt x="0" y="0"/>
                  </a:moveTo>
                  <a:lnTo>
                    <a:pt x="1107639" y="1297940"/>
                  </a:lnTo>
                  <a:lnTo>
                    <a:pt x="2215278" y="0"/>
                  </a:lnTo>
                  <a:close/>
                </a:path>
              </a:pathLst>
            </a:custGeom>
            <a:solidFill>
              <a:schemeClr val="bg1">
                <a:lumMod val="50000"/>
              </a:schemeClr>
            </a:solidFill>
          </p:spPr>
          <p:txBody>
            <a:bodyPr/>
            <a:lstStyle/>
            <a:p>
              <a:endParaRPr lang="en-US" sz="3200"/>
            </a:p>
          </p:txBody>
        </p:sp>
        <p:sp>
          <p:nvSpPr>
            <p:cNvPr id="49" name="Freeform 8">
              <a:extLst>
                <a:ext uri="{FF2B5EF4-FFF2-40B4-BE49-F238E27FC236}">
                  <a16:creationId xmlns:a16="http://schemas.microsoft.com/office/drawing/2014/main" id="{540B9378-F3C5-2F6D-8B6E-7A7E2AD7B221}"/>
                </a:ext>
              </a:extLst>
            </p:cNvPr>
            <p:cNvSpPr/>
            <p:nvPr/>
          </p:nvSpPr>
          <p:spPr>
            <a:xfrm>
              <a:off x="1046098" y="2169743"/>
              <a:ext cx="761821" cy="446359"/>
            </a:xfrm>
            <a:custGeom>
              <a:avLst/>
              <a:gdLst/>
              <a:ahLst/>
              <a:cxnLst/>
              <a:rect l="l" t="t" r="r" b="b"/>
              <a:pathLst>
                <a:path w="2215278" h="1297940">
                  <a:moveTo>
                    <a:pt x="0" y="0"/>
                  </a:moveTo>
                  <a:lnTo>
                    <a:pt x="1107639" y="1297940"/>
                  </a:lnTo>
                  <a:lnTo>
                    <a:pt x="2215278" y="0"/>
                  </a:lnTo>
                  <a:close/>
                </a:path>
              </a:pathLst>
            </a:custGeom>
            <a:solidFill>
              <a:srgbClr val="BCBCBC"/>
            </a:solidFill>
          </p:spPr>
          <p:txBody>
            <a:bodyPr/>
            <a:lstStyle/>
            <a:p>
              <a:endParaRPr lang="en-US" sz="3200"/>
            </a:p>
          </p:txBody>
        </p:sp>
        <p:sp>
          <p:nvSpPr>
            <p:cNvPr id="48" name="Freeform 34">
              <a:extLst>
                <a:ext uri="{FF2B5EF4-FFF2-40B4-BE49-F238E27FC236}">
                  <a16:creationId xmlns:a16="http://schemas.microsoft.com/office/drawing/2014/main" id="{367B18F4-ABAD-76BB-2641-3910A6CB90FE}"/>
                </a:ext>
              </a:extLst>
            </p:cNvPr>
            <p:cNvSpPr/>
            <p:nvPr/>
          </p:nvSpPr>
          <p:spPr>
            <a:xfrm>
              <a:off x="1239756" y="2898632"/>
              <a:ext cx="1129595" cy="1129606"/>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sp>
          <p:nvSpPr>
            <p:cNvPr id="15" name="TextBox 40">
              <a:extLst>
                <a:ext uri="{FF2B5EF4-FFF2-40B4-BE49-F238E27FC236}">
                  <a16:creationId xmlns:a16="http://schemas.microsoft.com/office/drawing/2014/main" id="{DCE42B82-5ADB-AA33-F971-E84A8B131AA6}"/>
                </a:ext>
              </a:extLst>
            </p:cNvPr>
            <p:cNvSpPr txBox="1"/>
            <p:nvPr/>
          </p:nvSpPr>
          <p:spPr>
            <a:xfrm>
              <a:off x="838080" y="4320146"/>
              <a:ext cx="1933349" cy="1114150"/>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بناء احتياطيات للمرونة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4150">
              <a:extLst>
                <a:ext uri="{FF2B5EF4-FFF2-40B4-BE49-F238E27FC236}">
                  <a16:creationId xmlns:a16="http://schemas.microsoft.com/office/drawing/2014/main" id="{A8BF05F7-0755-9ACC-E665-2F9308C04F18}"/>
                </a:ext>
              </a:extLst>
            </p:cNvPr>
            <p:cNvSpPr txBox="1"/>
            <p:nvPr/>
          </p:nvSpPr>
          <p:spPr>
            <a:xfrm>
              <a:off x="1345339" y="3033188"/>
              <a:ext cx="964258"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3" name="Group 52">
            <a:extLst>
              <a:ext uri="{FF2B5EF4-FFF2-40B4-BE49-F238E27FC236}">
                <a16:creationId xmlns:a16="http://schemas.microsoft.com/office/drawing/2014/main" id="{3BD7F2F9-F4D8-8407-F62E-9968C9BFAF75}"/>
              </a:ext>
            </a:extLst>
          </p:cNvPr>
          <p:cNvGrpSpPr/>
          <p:nvPr/>
        </p:nvGrpSpPr>
        <p:grpSpPr>
          <a:xfrm>
            <a:off x="6259164" y="2169743"/>
            <a:ext cx="2532396" cy="3724535"/>
            <a:chOff x="6259164" y="2169743"/>
            <a:chExt cx="2532396" cy="3724535"/>
          </a:xfrm>
        </p:grpSpPr>
        <p:grpSp>
          <p:nvGrpSpPr>
            <p:cNvPr id="18" name="Group 17">
              <a:extLst>
                <a:ext uri="{FF2B5EF4-FFF2-40B4-BE49-F238E27FC236}">
                  <a16:creationId xmlns:a16="http://schemas.microsoft.com/office/drawing/2014/main" id="{86A5E8DA-C45C-9B59-C8D2-862DEB8F2231}"/>
                </a:ext>
              </a:extLst>
            </p:cNvPr>
            <p:cNvGrpSpPr/>
            <p:nvPr/>
          </p:nvGrpSpPr>
          <p:grpSpPr>
            <a:xfrm>
              <a:off x="6259164" y="3645371"/>
              <a:ext cx="2531030" cy="2248907"/>
              <a:chOff x="3004591" y="779725"/>
              <a:chExt cx="2353310" cy="2090977"/>
            </a:xfrm>
          </p:grpSpPr>
          <p:sp>
            <p:nvSpPr>
              <p:cNvPr id="47" name="Freeform 16">
                <a:extLst>
                  <a:ext uri="{FF2B5EF4-FFF2-40B4-BE49-F238E27FC236}">
                    <a16:creationId xmlns:a16="http://schemas.microsoft.com/office/drawing/2014/main" id="{23AD3905-2A8A-ED1D-67B6-9FF2FD50F783}"/>
                  </a:ext>
                </a:extLst>
              </p:cNvPr>
              <p:cNvSpPr/>
              <p:nvPr/>
            </p:nvSpPr>
            <p:spPr>
              <a:xfrm>
                <a:off x="3004591"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2E75B6"/>
              </a:solidFill>
            </p:spPr>
            <p:txBody>
              <a:bodyPr/>
              <a:lstStyle/>
              <a:p>
                <a:endParaRPr lang="en-US" sz="3200"/>
              </a:p>
            </p:txBody>
          </p:sp>
        </p:grpSp>
        <p:grpSp>
          <p:nvGrpSpPr>
            <p:cNvPr id="19" name="Group 18">
              <a:extLst>
                <a:ext uri="{FF2B5EF4-FFF2-40B4-BE49-F238E27FC236}">
                  <a16:creationId xmlns:a16="http://schemas.microsoft.com/office/drawing/2014/main" id="{B68FB4C4-25C3-4013-AC8E-6F8D9754FBAE}"/>
                </a:ext>
              </a:extLst>
            </p:cNvPr>
            <p:cNvGrpSpPr/>
            <p:nvPr/>
          </p:nvGrpSpPr>
          <p:grpSpPr>
            <a:xfrm rot="10800000">
              <a:off x="6259164" y="2169743"/>
              <a:ext cx="2532396" cy="1483755"/>
              <a:chOff x="3004591" y="4271"/>
              <a:chExt cx="2215278" cy="1297940"/>
            </a:xfrm>
          </p:grpSpPr>
          <p:sp>
            <p:nvSpPr>
              <p:cNvPr id="46" name="Freeform 18">
                <a:extLst>
                  <a:ext uri="{FF2B5EF4-FFF2-40B4-BE49-F238E27FC236}">
                    <a16:creationId xmlns:a16="http://schemas.microsoft.com/office/drawing/2014/main" id="{6C5FB2C4-D3AB-F2F2-9989-E3FA1D977F0B}"/>
                  </a:ext>
                </a:extLst>
              </p:cNvPr>
              <p:cNvSpPr/>
              <p:nvPr/>
            </p:nvSpPr>
            <p:spPr>
              <a:xfrm>
                <a:off x="3004591" y="4271"/>
                <a:ext cx="2215278" cy="1297940"/>
              </a:xfrm>
              <a:custGeom>
                <a:avLst/>
                <a:gdLst/>
                <a:ahLst/>
                <a:cxnLst/>
                <a:rect l="l" t="t" r="r" b="b"/>
                <a:pathLst>
                  <a:path w="2215278" h="1297940">
                    <a:moveTo>
                      <a:pt x="0" y="0"/>
                    </a:moveTo>
                    <a:lnTo>
                      <a:pt x="1107639" y="1297940"/>
                    </a:lnTo>
                    <a:lnTo>
                      <a:pt x="2215278" y="0"/>
                    </a:lnTo>
                    <a:close/>
                  </a:path>
                </a:pathLst>
              </a:custGeom>
              <a:solidFill>
                <a:srgbClr val="2E75B6"/>
              </a:solidFill>
            </p:spPr>
            <p:txBody>
              <a:bodyPr/>
              <a:lstStyle/>
              <a:p>
                <a:endParaRPr lang="en-US" sz="3200"/>
              </a:p>
            </p:txBody>
          </p:sp>
        </p:grpSp>
        <p:grpSp>
          <p:nvGrpSpPr>
            <p:cNvPr id="20" name="Group 19">
              <a:extLst>
                <a:ext uri="{FF2B5EF4-FFF2-40B4-BE49-F238E27FC236}">
                  <a16:creationId xmlns:a16="http://schemas.microsoft.com/office/drawing/2014/main" id="{8C880921-6BD3-8B49-2210-F5CDA9DBE513}"/>
                </a:ext>
              </a:extLst>
            </p:cNvPr>
            <p:cNvGrpSpPr/>
            <p:nvPr/>
          </p:nvGrpSpPr>
          <p:grpSpPr>
            <a:xfrm>
              <a:off x="6763540" y="2169743"/>
              <a:ext cx="761821" cy="446359"/>
              <a:chOff x="3269647" y="4271"/>
              <a:chExt cx="2215278" cy="1297940"/>
            </a:xfrm>
          </p:grpSpPr>
          <p:sp>
            <p:nvSpPr>
              <p:cNvPr id="45" name="Freeform 20">
                <a:extLst>
                  <a:ext uri="{FF2B5EF4-FFF2-40B4-BE49-F238E27FC236}">
                    <a16:creationId xmlns:a16="http://schemas.microsoft.com/office/drawing/2014/main" id="{A6B86574-7CDA-815E-7454-3E53A36FC8D8}"/>
                  </a:ext>
                </a:extLst>
              </p:cNvPr>
              <p:cNvSpPr/>
              <p:nvPr/>
            </p:nvSpPr>
            <p:spPr>
              <a:xfrm>
                <a:off x="3269647" y="4271"/>
                <a:ext cx="2215278" cy="1297940"/>
              </a:xfrm>
              <a:custGeom>
                <a:avLst/>
                <a:gdLst/>
                <a:ahLst/>
                <a:cxnLst/>
                <a:rect l="l" t="t" r="r" b="b"/>
                <a:pathLst>
                  <a:path w="2215278" h="1297940">
                    <a:moveTo>
                      <a:pt x="0" y="0"/>
                    </a:moveTo>
                    <a:lnTo>
                      <a:pt x="1107639" y="1297940"/>
                    </a:lnTo>
                    <a:lnTo>
                      <a:pt x="2215278" y="0"/>
                    </a:lnTo>
                    <a:close/>
                  </a:path>
                </a:pathLst>
              </a:custGeom>
              <a:solidFill>
                <a:schemeClr val="accent3">
                  <a:lumMod val="20000"/>
                  <a:lumOff val="80000"/>
                </a:schemeClr>
              </a:solidFill>
            </p:spPr>
            <p:txBody>
              <a:bodyPr/>
              <a:lstStyle/>
              <a:p>
                <a:endParaRPr lang="en-US" sz="3200"/>
              </a:p>
            </p:txBody>
          </p:sp>
        </p:grpSp>
        <p:grpSp>
          <p:nvGrpSpPr>
            <p:cNvPr id="21" name="Group 20">
              <a:extLst>
                <a:ext uri="{FF2B5EF4-FFF2-40B4-BE49-F238E27FC236}">
                  <a16:creationId xmlns:a16="http://schemas.microsoft.com/office/drawing/2014/main" id="{14CF8F30-8888-F67E-0A48-DC921830952E}"/>
                </a:ext>
              </a:extLst>
            </p:cNvPr>
            <p:cNvGrpSpPr/>
            <p:nvPr/>
          </p:nvGrpSpPr>
          <p:grpSpPr>
            <a:xfrm>
              <a:off x="6960565" y="2898632"/>
              <a:ext cx="1129595" cy="1129606"/>
              <a:chOff x="3373186" y="387308"/>
              <a:chExt cx="6350000" cy="6350000"/>
            </a:xfrm>
          </p:grpSpPr>
          <p:sp>
            <p:nvSpPr>
              <p:cNvPr id="44" name="Freeform 30">
                <a:extLst>
                  <a:ext uri="{FF2B5EF4-FFF2-40B4-BE49-F238E27FC236}">
                    <a16:creationId xmlns:a16="http://schemas.microsoft.com/office/drawing/2014/main" id="{F2C187E7-9F71-CE30-47A0-FD500537C7C9}"/>
                  </a:ext>
                </a:extLst>
              </p:cNvPr>
              <p:cNvSpPr/>
              <p:nvPr/>
            </p:nvSpPr>
            <p:spPr>
              <a:xfrm>
                <a:off x="3373186"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22" name="TextBox 40">
              <a:extLst>
                <a:ext uri="{FF2B5EF4-FFF2-40B4-BE49-F238E27FC236}">
                  <a16:creationId xmlns:a16="http://schemas.microsoft.com/office/drawing/2014/main" id="{780C4C41-06C4-B78F-525A-4B212771920E}"/>
                </a:ext>
              </a:extLst>
            </p:cNvPr>
            <p:cNvSpPr txBox="1"/>
            <p:nvPr/>
          </p:nvSpPr>
          <p:spPr>
            <a:xfrm>
              <a:off x="6557941" y="4320867"/>
              <a:ext cx="1933349" cy="1114150"/>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تعزيز الترابط والتواصل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TextBox 4148">
              <a:extLst>
                <a:ext uri="{FF2B5EF4-FFF2-40B4-BE49-F238E27FC236}">
                  <a16:creationId xmlns:a16="http://schemas.microsoft.com/office/drawing/2014/main" id="{C4DEB593-97A5-46EF-853B-007FE45A62E1}"/>
                </a:ext>
              </a:extLst>
            </p:cNvPr>
            <p:cNvSpPr txBox="1"/>
            <p:nvPr/>
          </p:nvSpPr>
          <p:spPr>
            <a:xfrm>
              <a:off x="7036510" y="3033188"/>
              <a:ext cx="964258" cy="622799"/>
            </a:xfrm>
            <a:prstGeom prst="rect">
              <a:avLst/>
            </a:prstGeom>
            <a:noFill/>
          </p:spPr>
          <p:txBody>
            <a:bodyPr wrap="square" rtlCol="0">
              <a:spAutoFit/>
            </a:bodyPr>
            <a:lstStyle/>
            <a:p>
              <a:pPr algn="ctr" rtl="0">
                <a:lnSpc>
                  <a:spcPct val="115000"/>
                </a:lnSpc>
              </a:pPr>
              <a:r>
                <a:rPr lang="en-GB" sz="3200" kern="1200">
                  <a:solidFill>
                    <a:srgbClr val="000000"/>
                  </a:solidFill>
                  <a:effectLst/>
                  <a:latin typeface="SST Arabic Bold"/>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2" name="Group 51">
            <a:extLst>
              <a:ext uri="{FF2B5EF4-FFF2-40B4-BE49-F238E27FC236}">
                <a16:creationId xmlns:a16="http://schemas.microsoft.com/office/drawing/2014/main" id="{E8E974C9-B64B-A3E9-9DDF-3EFE57066F59}"/>
              </a:ext>
            </a:extLst>
          </p:cNvPr>
          <p:cNvGrpSpPr/>
          <p:nvPr/>
        </p:nvGrpSpPr>
        <p:grpSpPr>
          <a:xfrm>
            <a:off x="9117886" y="2161616"/>
            <a:ext cx="2532396" cy="3732662"/>
            <a:chOff x="9117886" y="2161616"/>
            <a:chExt cx="2532396" cy="3732662"/>
          </a:xfrm>
        </p:grpSpPr>
        <p:grpSp>
          <p:nvGrpSpPr>
            <p:cNvPr id="27" name="Group 26">
              <a:extLst>
                <a:ext uri="{FF2B5EF4-FFF2-40B4-BE49-F238E27FC236}">
                  <a16:creationId xmlns:a16="http://schemas.microsoft.com/office/drawing/2014/main" id="{1654F520-EF09-2A6F-5758-26D87FC3E83D}"/>
                </a:ext>
              </a:extLst>
            </p:cNvPr>
            <p:cNvGrpSpPr/>
            <p:nvPr/>
          </p:nvGrpSpPr>
          <p:grpSpPr>
            <a:xfrm>
              <a:off x="9117886" y="3645371"/>
              <a:ext cx="2531030" cy="2248907"/>
              <a:chOff x="4506886" y="779725"/>
              <a:chExt cx="2353310" cy="2090977"/>
            </a:xfrm>
          </p:grpSpPr>
          <p:sp>
            <p:nvSpPr>
              <p:cNvPr id="40" name="Freeform 22">
                <a:extLst>
                  <a:ext uri="{FF2B5EF4-FFF2-40B4-BE49-F238E27FC236}">
                    <a16:creationId xmlns:a16="http://schemas.microsoft.com/office/drawing/2014/main" id="{904804CF-3FC0-2B34-37C8-7AC659879E93}"/>
                  </a:ext>
                </a:extLst>
              </p:cNvPr>
              <p:cNvSpPr/>
              <p:nvPr/>
            </p:nvSpPr>
            <p:spPr>
              <a:xfrm>
                <a:off x="4506886"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168489"/>
              </a:solidFill>
            </p:spPr>
            <p:txBody>
              <a:bodyPr/>
              <a:lstStyle/>
              <a:p>
                <a:endParaRPr lang="en-US" sz="3200"/>
              </a:p>
            </p:txBody>
          </p:sp>
        </p:grpSp>
        <p:grpSp>
          <p:nvGrpSpPr>
            <p:cNvPr id="28" name="Group 27">
              <a:extLst>
                <a:ext uri="{FF2B5EF4-FFF2-40B4-BE49-F238E27FC236}">
                  <a16:creationId xmlns:a16="http://schemas.microsoft.com/office/drawing/2014/main" id="{D822B5C9-509D-978C-A9AA-E7E46CCF8422}"/>
                </a:ext>
              </a:extLst>
            </p:cNvPr>
            <p:cNvGrpSpPr/>
            <p:nvPr/>
          </p:nvGrpSpPr>
          <p:grpSpPr>
            <a:xfrm rot="10800000">
              <a:off x="9117886" y="2169743"/>
              <a:ext cx="2532396" cy="1483755"/>
              <a:chOff x="4506886" y="4271"/>
              <a:chExt cx="2215278" cy="1297940"/>
            </a:xfrm>
          </p:grpSpPr>
          <p:sp>
            <p:nvSpPr>
              <p:cNvPr id="39" name="Freeform 24">
                <a:extLst>
                  <a:ext uri="{FF2B5EF4-FFF2-40B4-BE49-F238E27FC236}">
                    <a16:creationId xmlns:a16="http://schemas.microsoft.com/office/drawing/2014/main" id="{3620EDA2-24CD-964D-E9BF-491052BFC870}"/>
                  </a:ext>
                </a:extLst>
              </p:cNvPr>
              <p:cNvSpPr/>
              <p:nvPr/>
            </p:nvSpPr>
            <p:spPr>
              <a:xfrm>
                <a:off x="4506886" y="4271"/>
                <a:ext cx="2215278" cy="1297940"/>
              </a:xfrm>
              <a:custGeom>
                <a:avLst/>
                <a:gdLst/>
                <a:ahLst/>
                <a:cxnLst/>
                <a:rect l="l" t="t" r="r" b="b"/>
                <a:pathLst>
                  <a:path w="2215278" h="1297940">
                    <a:moveTo>
                      <a:pt x="0" y="0"/>
                    </a:moveTo>
                    <a:lnTo>
                      <a:pt x="1107639" y="1297940"/>
                    </a:lnTo>
                    <a:lnTo>
                      <a:pt x="2215278" y="0"/>
                    </a:lnTo>
                    <a:close/>
                  </a:path>
                </a:pathLst>
              </a:custGeom>
              <a:solidFill>
                <a:srgbClr val="168489"/>
              </a:solidFill>
            </p:spPr>
            <p:txBody>
              <a:bodyPr/>
              <a:lstStyle/>
              <a:p>
                <a:endParaRPr lang="en-US" sz="3200"/>
              </a:p>
            </p:txBody>
          </p:sp>
        </p:grpSp>
        <p:grpSp>
          <p:nvGrpSpPr>
            <p:cNvPr id="29" name="Group 28">
              <a:extLst>
                <a:ext uri="{FF2B5EF4-FFF2-40B4-BE49-F238E27FC236}">
                  <a16:creationId xmlns:a16="http://schemas.microsoft.com/office/drawing/2014/main" id="{CE0D22E7-AC6F-CB23-46AE-0874A0125179}"/>
                </a:ext>
              </a:extLst>
            </p:cNvPr>
            <p:cNvGrpSpPr/>
            <p:nvPr/>
          </p:nvGrpSpPr>
          <p:grpSpPr>
            <a:xfrm>
              <a:off x="9622263" y="2161616"/>
              <a:ext cx="761821" cy="446359"/>
              <a:chOff x="4771943" y="0"/>
              <a:chExt cx="2215278" cy="1297940"/>
            </a:xfrm>
          </p:grpSpPr>
          <p:sp>
            <p:nvSpPr>
              <p:cNvPr id="38" name="Freeform 26">
                <a:extLst>
                  <a:ext uri="{FF2B5EF4-FFF2-40B4-BE49-F238E27FC236}">
                    <a16:creationId xmlns:a16="http://schemas.microsoft.com/office/drawing/2014/main" id="{B270AF73-888A-962B-35C0-2070048EA1A1}"/>
                  </a:ext>
                </a:extLst>
              </p:cNvPr>
              <p:cNvSpPr/>
              <p:nvPr/>
            </p:nvSpPr>
            <p:spPr>
              <a:xfrm>
                <a:off x="4771943" y="0"/>
                <a:ext cx="2215278" cy="1297940"/>
              </a:xfrm>
              <a:custGeom>
                <a:avLst/>
                <a:gdLst/>
                <a:ahLst/>
                <a:cxnLst/>
                <a:rect l="l" t="t" r="r" b="b"/>
                <a:pathLst>
                  <a:path w="2215278" h="1297940">
                    <a:moveTo>
                      <a:pt x="0" y="0"/>
                    </a:moveTo>
                    <a:lnTo>
                      <a:pt x="1107639" y="1297940"/>
                    </a:lnTo>
                    <a:lnTo>
                      <a:pt x="2215278" y="0"/>
                    </a:lnTo>
                    <a:close/>
                  </a:path>
                </a:pathLst>
              </a:custGeom>
              <a:solidFill>
                <a:srgbClr val="7CD4D2"/>
              </a:solidFill>
            </p:spPr>
            <p:txBody>
              <a:bodyPr/>
              <a:lstStyle/>
              <a:p>
                <a:endParaRPr lang="en-US" sz="3200"/>
              </a:p>
            </p:txBody>
          </p:sp>
        </p:grpSp>
        <p:grpSp>
          <p:nvGrpSpPr>
            <p:cNvPr id="30" name="Group 29">
              <a:extLst>
                <a:ext uri="{FF2B5EF4-FFF2-40B4-BE49-F238E27FC236}">
                  <a16:creationId xmlns:a16="http://schemas.microsoft.com/office/drawing/2014/main" id="{34B0E16E-D3D5-85E8-7DC4-DC05C64907A7}"/>
                </a:ext>
              </a:extLst>
            </p:cNvPr>
            <p:cNvGrpSpPr/>
            <p:nvPr/>
          </p:nvGrpSpPr>
          <p:grpSpPr>
            <a:xfrm>
              <a:off x="9819286" y="2925180"/>
              <a:ext cx="1129595" cy="1129606"/>
              <a:chOff x="4875481" y="401259"/>
              <a:chExt cx="6350000" cy="6350000"/>
            </a:xfrm>
          </p:grpSpPr>
          <p:sp>
            <p:nvSpPr>
              <p:cNvPr id="37" name="Freeform 28">
                <a:extLst>
                  <a:ext uri="{FF2B5EF4-FFF2-40B4-BE49-F238E27FC236}">
                    <a16:creationId xmlns:a16="http://schemas.microsoft.com/office/drawing/2014/main" id="{0C426EF9-A626-F534-E3D6-D3C95DDBE98C}"/>
                  </a:ext>
                </a:extLst>
              </p:cNvPr>
              <p:cNvSpPr/>
              <p:nvPr/>
            </p:nvSpPr>
            <p:spPr>
              <a:xfrm>
                <a:off x="4875481" y="401259"/>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32" name="TextBox 40">
              <a:extLst>
                <a:ext uri="{FF2B5EF4-FFF2-40B4-BE49-F238E27FC236}">
                  <a16:creationId xmlns:a16="http://schemas.microsoft.com/office/drawing/2014/main" id="{9B89E631-FFA5-7719-5CE1-0A1D473EF759}"/>
                </a:ext>
              </a:extLst>
            </p:cNvPr>
            <p:cNvSpPr txBox="1"/>
            <p:nvPr/>
          </p:nvSpPr>
          <p:spPr>
            <a:xfrm>
              <a:off x="9416531" y="4320867"/>
              <a:ext cx="1932141" cy="1114150"/>
            </a:xfrm>
            <a:prstGeom prst="rect">
              <a:avLst/>
            </a:prstGeom>
          </p:spPr>
          <p:txBody>
            <a:bodyPr lIns="0" tIns="0" rIns="0" bIns="0" rtlCol="0" anchor="t">
              <a:sp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تنويع الموارد والقدرات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TextBox 4147">
              <a:extLst>
                <a:ext uri="{FF2B5EF4-FFF2-40B4-BE49-F238E27FC236}">
                  <a16:creationId xmlns:a16="http://schemas.microsoft.com/office/drawing/2014/main" id="{8AA35CF8-498E-E35F-912F-33214FFCE59E}"/>
                </a:ext>
              </a:extLst>
            </p:cNvPr>
            <p:cNvSpPr txBox="1"/>
            <p:nvPr/>
          </p:nvSpPr>
          <p:spPr>
            <a:xfrm>
              <a:off x="9938136" y="3033188"/>
              <a:ext cx="964258" cy="622799"/>
            </a:xfrm>
            <a:prstGeom prst="rect">
              <a:avLst/>
            </a:prstGeom>
            <a:noFill/>
          </p:spPr>
          <p:txBody>
            <a:bodyPr wrap="square" rtlCol="0">
              <a:spAutoFit/>
            </a:bodyPr>
            <a:lstStyle/>
            <a:p>
              <a:pPr algn="ctr" rtl="0">
                <a:lnSpc>
                  <a:spcPct val="115000"/>
                </a:lnSpc>
              </a:pPr>
              <a:r>
                <a:rPr lang="en-GB" sz="3200" kern="1200" dirty="0">
                  <a:solidFill>
                    <a:srgbClr val="000000"/>
                  </a:solidFill>
                  <a:effectLst/>
                  <a:latin typeface="SST Arabic Bold"/>
                  <a:ea typeface="Calibri" panose="020F0502020204030204" pitchFamily="34" charset="0"/>
                  <a:cs typeface="Arial" panose="020B0604020202020204" pitchFamily="34" charset="0"/>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54" name="Group 53">
            <a:extLst>
              <a:ext uri="{FF2B5EF4-FFF2-40B4-BE49-F238E27FC236}">
                <a16:creationId xmlns:a16="http://schemas.microsoft.com/office/drawing/2014/main" id="{FFA78DB1-E75A-3C9C-3F4F-932576880D20}"/>
              </a:ext>
            </a:extLst>
          </p:cNvPr>
          <p:cNvGrpSpPr/>
          <p:nvPr/>
        </p:nvGrpSpPr>
        <p:grpSpPr>
          <a:xfrm>
            <a:off x="3400441" y="2169743"/>
            <a:ext cx="2532396" cy="3724535"/>
            <a:chOff x="3400441" y="2169743"/>
            <a:chExt cx="2532396" cy="3724535"/>
          </a:xfrm>
        </p:grpSpPr>
        <p:grpSp>
          <p:nvGrpSpPr>
            <p:cNvPr id="24" name="Group 23">
              <a:extLst>
                <a:ext uri="{FF2B5EF4-FFF2-40B4-BE49-F238E27FC236}">
                  <a16:creationId xmlns:a16="http://schemas.microsoft.com/office/drawing/2014/main" id="{604DDB57-8CDE-55DD-5E0E-AC810FC35491}"/>
                </a:ext>
              </a:extLst>
            </p:cNvPr>
            <p:cNvGrpSpPr/>
            <p:nvPr/>
          </p:nvGrpSpPr>
          <p:grpSpPr>
            <a:xfrm>
              <a:off x="3400441" y="3645371"/>
              <a:ext cx="2531030" cy="2248907"/>
              <a:chOff x="1502295" y="779725"/>
              <a:chExt cx="2353310" cy="2090977"/>
            </a:xfrm>
          </p:grpSpPr>
          <p:sp>
            <p:nvSpPr>
              <p:cNvPr id="43" name="Freeform 10">
                <a:extLst>
                  <a:ext uri="{FF2B5EF4-FFF2-40B4-BE49-F238E27FC236}">
                    <a16:creationId xmlns:a16="http://schemas.microsoft.com/office/drawing/2014/main" id="{E83959A7-1C8A-55AA-3F34-09ACAE4F217E}"/>
                  </a:ext>
                </a:extLst>
              </p:cNvPr>
              <p:cNvSpPr/>
              <p:nvPr/>
            </p:nvSpPr>
            <p:spPr>
              <a:xfrm>
                <a:off x="1502295" y="779725"/>
                <a:ext cx="2353310" cy="2090977"/>
              </a:xfrm>
              <a:custGeom>
                <a:avLst/>
                <a:gdLst/>
                <a:ahLst/>
                <a:cxnLst/>
                <a:rect l="l" t="t" r="r" b="b"/>
                <a:pathLst>
                  <a:path w="2353310" h="2090977">
                    <a:moveTo>
                      <a:pt x="784860" y="2023667"/>
                    </a:moveTo>
                    <a:cubicBezTo>
                      <a:pt x="905510" y="2064307"/>
                      <a:pt x="1042670" y="2090977"/>
                      <a:pt x="1177290" y="2090977"/>
                    </a:cubicBezTo>
                    <a:cubicBezTo>
                      <a:pt x="1311910" y="2090977"/>
                      <a:pt x="1441450" y="2068117"/>
                      <a:pt x="1560830" y="2027477"/>
                    </a:cubicBezTo>
                    <a:cubicBezTo>
                      <a:pt x="1563370" y="2026207"/>
                      <a:pt x="1565910" y="2026207"/>
                      <a:pt x="1568450" y="2024937"/>
                    </a:cubicBezTo>
                    <a:cubicBezTo>
                      <a:pt x="2016760" y="1862377"/>
                      <a:pt x="2346960" y="1433117"/>
                      <a:pt x="2353310" y="933861"/>
                    </a:cubicBezTo>
                    <a:lnTo>
                      <a:pt x="2353310" y="0"/>
                    </a:lnTo>
                    <a:lnTo>
                      <a:pt x="0" y="0"/>
                    </a:lnTo>
                    <a:lnTo>
                      <a:pt x="0" y="933189"/>
                    </a:lnTo>
                    <a:cubicBezTo>
                      <a:pt x="6350" y="1435657"/>
                      <a:pt x="331470" y="1864917"/>
                      <a:pt x="784860" y="2023667"/>
                    </a:cubicBezTo>
                    <a:close/>
                  </a:path>
                </a:pathLst>
              </a:custGeom>
              <a:solidFill>
                <a:srgbClr val="FFD366"/>
              </a:solidFill>
            </p:spPr>
            <p:txBody>
              <a:bodyPr/>
              <a:lstStyle/>
              <a:p>
                <a:endParaRPr lang="en-US" sz="3200"/>
              </a:p>
            </p:txBody>
          </p:sp>
        </p:grpSp>
        <p:grpSp>
          <p:nvGrpSpPr>
            <p:cNvPr id="25" name="Group 24">
              <a:extLst>
                <a:ext uri="{FF2B5EF4-FFF2-40B4-BE49-F238E27FC236}">
                  <a16:creationId xmlns:a16="http://schemas.microsoft.com/office/drawing/2014/main" id="{3A204B68-73BD-62C1-443F-98B4A7CC8A62}"/>
                </a:ext>
              </a:extLst>
            </p:cNvPr>
            <p:cNvGrpSpPr/>
            <p:nvPr/>
          </p:nvGrpSpPr>
          <p:grpSpPr>
            <a:xfrm rot="10800000">
              <a:off x="3400441" y="2169743"/>
              <a:ext cx="2532396" cy="1483755"/>
              <a:chOff x="1502295" y="4271"/>
              <a:chExt cx="2215278" cy="1297940"/>
            </a:xfrm>
          </p:grpSpPr>
          <p:sp>
            <p:nvSpPr>
              <p:cNvPr id="42" name="Freeform 12">
                <a:extLst>
                  <a:ext uri="{FF2B5EF4-FFF2-40B4-BE49-F238E27FC236}">
                    <a16:creationId xmlns:a16="http://schemas.microsoft.com/office/drawing/2014/main" id="{F087C2E9-5BC4-5BFF-3231-A509B3C003C4}"/>
                  </a:ext>
                </a:extLst>
              </p:cNvPr>
              <p:cNvSpPr/>
              <p:nvPr/>
            </p:nvSpPr>
            <p:spPr>
              <a:xfrm>
                <a:off x="1502295" y="4271"/>
                <a:ext cx="2215278" cy="1297940"/>
              </a:xfrm>
              <a:custGeom>
                <a:avLst/>
                <a:gdLst/>
                <a:ahLst/>
                <a:cxnLst/>
                <a:rect l="l" t="t" r="r" b="b"/>
                <a:pathLst>
                  <a:path w="2215278" h="1297940">
                    <a:moveTo>
                      <a:pt x="0" y="0"/>
                    </a:moveTo>
                    <a:lnTo>
                      <a:pt x="1107639" y="1297940"/>
                    </a:lnTo>
                    <a:lnTo>
                      <a:pt x="2215278" y="0"/>
                    </a:lnTo>
                    <a:close/>
                  </a:path>
                </a:pathLst>
              </a:custGeom>
              <a:solidFill>
                <a:srgbClr val="FFD366"/>
              </a:solidFill>
            </p:spPr>
            <p:txBody>
              <a:bodyPr/>
              <a:lstStyle/>
              <a:p>
                <a:endParaRPr lang="en-US" sz="3200"/>
              </a:p>
            </p:txBody>
          </p:sp>
        </p:grpSp>
        <p:grpSp>
          <p:nvGrpSpPr>
            <p:cNvPr id="26" name="Group 25">
              <a:extLst>
                <a:ext uri="{FF2B5EF4-FFF2-40B4-BE49-F238E27FC236}">
                  <a16:creationId xmlns:a16="http://schemas.microsoft.com/office/drawing/2014/main" id="{F8CC41CF-B53B-E305-EA5F-93B6508EADE2}"/>
                </a:ext>
              </a:extLst>
            </p:cNvPr>
            <p:cNvGrpSpPr/>
            <p:nvPr/>
          </p:nvGrpSpPr>
          <p:grpSpPr>
            <a:xfrm>
              <a:off x="3904819" y="2169743"/>
              <a:ext cx="761821" cy="446359"/>
              <a:chOff x="1767352" y="4271"/>
              <a:chExt cx="2215278" cy="1297940"/>
            </a:xfrm>
          </p:grpSpPr>
          <p:sp>
            <p:nvSpPr>
              <p:cNvPr id="41" name="Freeform 14">
                <a:extLst>
                  <a:ext uri="{FF2B5EF4-FFF2-40B4-BE49-F238E27FC236}">
                    <a16:creationId xmlns:a16="http://schemas.microsoft.com/office/drawing/2014/main" id="{F6E4847C-CD2D-99E9-2F63-DFD18DC307AF}"/>
                  </a:ext>
                </a:extLst>
              </p:cNvPr>
              <p:cNvSpPr/>
              <p:nvPr/>
            </p:nvSpPr>
            <p:spPr>
              <a:xfrm>
                <a:off x="1767352" y="4271"/>
                <a:ext cx="2215278" cy="1297940"/>
              </a:xfrm>
              <a:custGeom>
                <a:avLst/>
                <a:gdLst/>
                <a:ahLst/>
                <a:cxnLst/>
                <a:rect l="l" t="t" r="r" b="b"/>
                <a:pathLst>
                  <a:path w="2215278" h="1297940">
                    <a:moveTo>
                      <a:pt x="0" y="0"/>
                    </a:moveTo>
                    <a:lnTo>
                      <a:pt x="1107639" y="1297940"/>
                    </a:lnTo>
                    <a:lnTo>
                      <a:pt x="2215278" y="0"/>
                    </a:lnTo>
                    <a:close/>
                  </a:path>
                </a:pathLst>
              </a:custGeom>
              <a:solidFill>
                <a:srgbClr val="FFFFCC"/>
              </a:solidFill>
            </p:spPr>
            <p:txBody>
              <a:bodyPr/>
              <a:lstStyle/>
              <a:p>
                <a:endParaRPr lang="en-US" sz="3200"/>
              </a:p>
            </p:txBody>
          </p:sp>
        </p:grpSp>
        <p:grpSp>
          <p:nvGrpSpPr>
            <p:cNvPr id="31" name="Group 30">
              <a:extLst>
                <a:ext uri="{FF2B5EF4-FFF2-40B4-BE49-F238E27FC236}">
                  <a16:creationId xmlns:a16="http://schemas.microsoft.com/office/drawing/2014/main" id="{511AC164-68FA-F0E8-0DD9-026BDF81E6AE}"/>
                </a:ext>
              </a:extLst>
            </p:cNvPr>
            <p:cNvGrpSpPr/>
            <p:nvPr/>
          </p:nvGrpSpPr>
          <p:grpSpPr>
            <a:xfrm>
              <a:off x="4098477" y="2898632"/>
              <a:ext cx="1129595" cy="1129606"/>
              <a:chOff x="1869122" y="387308"/>
              <a:chExt cx="6350000" cy="6350000"/>
            </a:xfrm>
          </p:grpSpPr>
          <p:sp>
            <p:nvSpPr>
              <p:cNvPr id="36" name="Freeform 32">
                <a:extLst>
                  <a:ext uri="{FF2B5EF4-FFF2-40B4-BE49-F238E27FC236}">
                    <a16:creationId xmlns:a16="http://schemas.microsoft.com/office/drawing/2014/main" id="{2C09128D-5EFE-64CD-EFE9-CB99B3FBC20A}"/>
                  </a:ext>
                </a:extLst>
              </p:cNvPr>
              <p:cNvSpPr/>
              <p:nvPr/>
            </p:nvSpPr>
            <p:spPr>
              <a:xfrm>
                <a:off x="1869122" y="387308"/>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solidFill>
            </p:spPr>
            <p:txBody>
              <a:bodyPr/>
              <a:lstStyle/>
              <a:p>
                <a:endParaRPr lang="en-US" sz="3200"/>
              </a:p>
            </p:txBody>
          </p:sp>
        </p:grpSp>
        <p:sp>
          <p:nvSpPr>
            <p:cNvPr id="33" name="TextBox 40">
              <a:extLst>
                <a:ext uri="{FF2B5EF4-FFF2-40B4-BE49-F238E27FC236}">
                  <a16:creationId xmlns:a16="http://schemas.microsoft.com/office/drawing/2014/main" id="{BD14B88A-4BB8-EF3F-F8B8-E0F41F77B1F6}"/>
                </a:ext>
              </a:extLst>
            </p:cNvPr>
            <p:cNvSpPr txBox="1"/>
            <p:nvPr/>
          </p:nvSpPr>
          <p:spPr>
            <a:xfrm>
              <a:off x="3696675" y="4036992"/>
              <a:ext cx="1933349" cy="1680459"/>
            </a:xfrm>
            <a:prstGeom prst="rect">
              <a:avLst/>
            </a:prstGeom>
          </p:spPr>
          <p:txBody>
            <a:bodyPr lIns="0" tIns="0" rIns="0" bIns="0" rtlCol="0" anchor="t">
              <a:spAutoFit/>
            </a:bodyPr>
            <a:lstStyle/>
            <a:p>
              <a:pPr algn="ctr" rtl="0">
                <a:lnSpc>
                  <a:spcPct val="115000"/>
                </a:lnSpc>
              </a:pPr>
              <a:r>
                <a:rPr lang="ar-EG"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تمكين اللامركزية مع الحفاظ على الانسجام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TextBox 4149">
              <a:extLst>
                <a:ext uri="{FF2B5EF4-FFF2-40B4-BE49-F238E27FC236}">
                  <a16:creationId xmlns:a16="http://schemas.microsoft.com/office/drawing/2014/main" id="{BD7F2CD9-FFAF-FA72-3EDC-8E2A61E91303}"/>
                </a:ext>
              </a:extLst>
            </p:cNvPr>
            <p:cNvSpPr txBox="1"/>
            <p:nvPr/>
          </p:nvSpPr>
          <p:spPr>
            <a:xfrm>
              <a:off x="4183699" y="3033188"/>
              <a:ext cx="964258" cy="622799"/>
            </a:xfrm>
            <a:prstGeom prst="rect">
              <a:avLst/>
            </a:prstGeom>
            <a:noFill/>
          </p:spPr>
          <p:txBody>
            <a:bodyPr wrap="square" rtlCol="0">
              <a:spAutoFit/>
            </a:bodyPr>
            <a:lstStyle/>
            <a:p>
              <a:pPr algn="ctr" rtl="0">
                <a:lnSpc>
                  <a:spcPct val="115000"/>
                </a:lnSpc>
              </a:pPr>
              <a:r>
                <a:rPr lang="en-GB" sz="3200" kern="1200" dirty="0">
                  <a:solidFill>
                    <a:srgbClr val="000000"/>
                  </a:solidFill>
                  <a:effectLst/>
                  <a:latin typeface="SST Arabic Bold"/>
                  <a:ea typeface="Calibri" panose="020F0502020204030204" pitchFamily="34" charset="0"/>
                  <a:cs typeface="Arial" panose="020B0604020202020204" pitchFamily="34" charset="0"/>
                </a:rPr>
                <a:t>03</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0778718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ppt_x"/>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ppt_x"/>
                                          </p:val>
                                        </p:tav>
                                        <p:tav tm="100000">
                                          <p:val>
                                            <p:strVal val="#ppt_x"/>
                                          </p:val>
                                        </p:tav>
                                      </p:tavLst>
                                    </p:anim>
                                    <p:anim calcmode="lin" valueType="num">
                                      <p:cBhvr additive="base">
                                        <p:cTn id="26"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D3B53-E1D4-956E-4E5D-216FD56FD4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11356D9-4077-4F9E-FE1E-A8F8BFFC6F99}"/>
              </a:ext>
            </a:extLst>
          </p:cNvPr>
          <p:cNvSpPr txBox="1"/>
          <p:nvPr/>
        </p:nvSpPr>
        <p:spPr>
          <a:xfrm>
            <a:off x="2190750" y="-95612"/>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CDD399F-6B81-2A0D-233E-DEAC81A7E9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6455C694-2F1D-634F-74CC-A84FDBE3D5F3}"/>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CBD1AC2-4DBE-756B-7BB3-C2829DA9AF83}"/>
              </a:ext>
            </a:extLst>
          </p:cNvPr>
          <p:cNvSpPr txBox="1"/>
          <p:nvPr/>
        </p:nvSpPr>
        <p:spPr>
          <a:xfrm>
            <a:off x="5351490" y="1063526"/>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تويوتا التي طوّرت نظام الإنتاج المرن (</a:t>
            </a:r>
            <a:r>
              <a:rPr lang="en-US"/>
              <a:t>Toyota Production System</a:t>
            </a:r>
            <a:r>
              <a:rPr lang="ar-SA"/>
              <a:t>) الذي يتضمن مبادئ مثل "جاست-إن-تايم" و"كايزن" (التحسين المستمر). عندما ضربت زلزال وتسونامي اليابان عام 2011 وتعطلت سلاسل التوريد، تمكّنت الشركة من استعادة الإنتاج بسرعة أكبر من منافسيها بفضل:</a:t>
            </a:r>
            <a:endParaRPr lang="en-US"/>
          </a:p>
        </p:txBody>
      </p:sp>
      <p:sp>
        <p:nvSpPr>
          <p:cNvPr id="7" name="TextBox 6">
            <a:extLst>
              <a:ext uri="{FF2B5EF4-FFF2-40B4-BE49-F238E27FC236}">
                <a16:creationId xmlns:a16="http://schemas.microsoft.com/office/drawing/2014/main" id="{40CB14A4-EDE7-4551-0388-B703855FA6B0}"/>
              </a:ext>
            </a:extLst>
          </p:cNvPr>
          <p:cNvSpPr txBox="1"/>
          <p:nvPr/>
        </p:nvSpPr>
        <p:spPr>
          <a:xfrm>
            <a:off x="5104006" y="411972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شبكة الموردين المتنوعة والمرنة</a:t>
            </a:r>
            <a:endParaRPr lang="en-US" dirty="0"/>
          </a:p>
        </p:txBody>
      </p:sp>
      <p:sp>
        <p:nvSpPr>
          <p:cNvPr id="10" name="TextBox 9">
            <a:extLst>
              <a:ext uri="{FF2B5EF4-FFF2-40B4-BE49-F238E27FC236}">
                <a16:creationId xmlns:a16="http://schemas.microsoft.com/office/drawing/2014/main" id="{EB55084E-A517-FE43-366C-D59F1A96731C}"/>
              </a:ext>
            </a:extLst>
          </p:cNvPr>
          <p:cNvSpPr txBox="1"/>
          <p:nvPr/>
        </p:nvSpPr>
        <p:spPr>
          <a:xfrm>
            <a:off x="5104006" y="505162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ثقافة حل المشكلات على مستوى جميع الموظفين</a:t>
            </a:r>
            <a:endParaRPr lang="en-US" dirty="0"/>
          </a:p>
        </p:txBody>
      </p:sp>
      <p:sp>
        <p:nvSpPr>
          <p:cNvPr id="12" name="TextBox 11">
            <a:extLst>
              <a:ext uri="{FF2B5EF4-FFF2-40B4-BE49-F238E27FC236}">
                <a16:creationId xmlns:a16="http://schemas.microsoft.com/office/drawing/2014/main" id="{F55050A4-10FC-097A-674B-1B5836DB99CB}"/>
              </a:ext>
            </a:extLst>
          </p:cNvPr>
          <p:cNvSpPr txBox="1"/>
          <p:nvPr/>
        </p:nvSpPr>
        <p:spPr>
          <a:xfrm>
            <a:off x="5104006" y="598352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التواصل الفعّالة التي مكّنت من الاستجابة السريعة للأزمة</a:t>
            </a:r>
            <a:endParaRPr lang="en-US" dirty="0"/>
          </a:p>
        </p:txBody>
      </p:sp>
      <p:pic>
        <p:nvPicPr>
          <p:cNvPr id="3" name="Picture 2" descr="Toyota Car Logo Png Brand Image Transparent HQ PNG Download | FreePNGimg">
            <a:extLst>
              <a:ext uri="{FF2B5EF4-FFF2-40B4-BE49-F238E27FC236}">
                <a16:creationId xmlns:a16="http://schemas.microsoft.com/office/drawing/2014/main" id="{366424FE-6F50-06B2-C807-1A8F1550903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1" t="-603" r="-371" b="27599"/>
          <a:stretch/>
        </p:blipFill>
        <p:spPr bwMode="auto">
          <a:xfrm>
            <a:off x="595087" y="1439816"/>
            <a:ext cx="3744096" cy="227822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805176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E8D95-9E82-5456-E49B-8B0007C04FE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039E69-7C99-1F83-A908-0A571FB609DE}"/>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E1237C-B339-8468-CD1F-9B4FBE4C03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1578A91E-CCE1-C04C-6111-31AF74596B49}"/>
              </a:ext>
            </a:extLst>
          </p:cNvPr>
          <p:cNvSpPr/>
          <p:nvPr/>
        </p:nvSpPr>
        <p:spPr>
          <a:xfrm rot="4768334">
            <a:off x="-5452171"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oyota Car Logo Png Brand Image Transparent HQ PNG Download | FreePNGimg">
            <a:extLst>
              <a:ext uri="{FF2B5EF4-FFF2-40B4-BE49-F238E27FC236}">
                <a16:creationId xmlns:a16="http://schemas.microsoft.com/office/drawing/2014/main" id="{754E79EA-06EE-3D5F-F244-CBBB4636A1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1" t="-603" r="-371" b="27599"/>
          <a:stretch/>
        </p:blipFill>
        <p:spPr bwMode="auto">
          <a:xfrm>
            <a:off x="-4093850" y="1439816"/>
            <a:ext cx="3744096" cy="2278223"/>
          </a:xfrm>
          <a:prstGeom prst="rect">
            <a:avLst/>
          </a:prstGeom>
          <a:noFill/>
          <a:ln>
            <a:noFill/>
          </a:ln>
          <a:extLst>
            <a:ext uri="{53640926-AAD7-44D8-BBD7-CCE9431645EC}">
              <a14:shadowObscured xmlns:a14="http://schemas.microsoft.com/office/drawing/2010/main"/>
            </a:ext>
          </a:extLst>
        </p:spPr>
      </p:pic>
      <p:grpSp>
        <p:nvGrpSpPr>
          <p:cNvPr id="47" name="Group 46">
            <a:extLst>
              <a:ext uri="{FF2B5EF4-FFF2-40B4-BE49-F238E27FC236}">
                <a16:creationId xmlns:a16="http://schemas.microsoft.com/office/drawing/2014/main" id="{4622DDED-03FC-BC4C-6AAF-32737CFD0C6F}"/>
              </a:ext>
            </a:extLst>
          </p:cNvPr>
          <p:cNvGrpSpPr/>
          <p:nvPr/>
        </p:nvGrpSpPr>
        <p:grpSpPr>
          <a:xfrm>
            <a:off x="9276569" y="2113536"/>
            <a:ext cx="2360555" cy="3209005"/>
            <a:chOff x="9276569" y="2431142"/>
            <a:chExt cx="2360555" cy="3209005"/>
          </a:xfrm>
        </p:grpSpPr>
        <p:grpSp>
          <p:nvGrpSpPr>
            <p:cNvPr id="18" name="Group 17">
              <a:extLst>
                <a:ext uri="{FF2B5EF4-FFF2-40B4-BE49-F238E27FC236}">
                  <a16:creationId xmlns:a16="http://schemas.microsoft.com/office/drawing/2014/main" id="{EF7C1F89-80D0-FE75-5517-5320BDD4C672}"/>
                </a:ext>
              </a:extLst>
            </p:cNvPr>
            <p:cNvGrpSpPr/>
            <p:nvPr/>
          </p:nvGrpSpPr>
          <p:grpSpPr>
            <a:xfrm>
              <a:off x="9276569" y="2431142"/>
              <a:ext cx="2360555" cy="3209005"/>
              <a:chOff x="4638592" y="0"/>
              <a:chExt cx="1797743" cy="2444234"/>
            </a:xfrm>
          </p:grpSpPr>
          <p:grpSp>
            <p:nvGrpSpPr>
              <p:cNvPr id="37" name="Group 36">
                <a:extLst>
                  <a:ext uri="{FF2B5EF4-FFF2-40B4-BE49-F238E27FC236}">
                    <a16:creationId xmlns:a16="http://schemas.microsoft.com/office/drawing/2014/main" id="{76BD8299-F1CC-089D-3AFA-61842D26822E}"/>
                  </a:ext>
                </a:extLst>
              </p:cNvPr>
              <p:cNvGrpSpPr/>
              <p:nvPr/>
            </p:nvGrpSpPr>
            <p:grpSpPr>
              <a:xfrm>
                <a:off x="4763598" y="221730"/>
                <a:ext cx="1547730" cy="2222504"/>
                <a:chOff x="4763598" y="221730"/>
                <a:chExt cx="1547730" cy="2222504"/>
              </a:xfrm>
            </p:grpSpPr>
            <p:sp>
              <p:nvSpPr>
                <p:cNvPr id="40" name="Rectangle: Rounded Corners 39">
                  <a:extLst>
                    <a:ext uri="{FF2B5EF4-FFF2-40B4-BE49-F238E27FC236}">
                      <a16:creationId xmlns:a16="http://schemas.microsoft.com/office/drawing/2014/main" id="{0326528E-8152-3508-7C3F-F63D2DEB8E80}"/>
                    </a:ext>
                  </a:extLst>
                </p:cNvPr>
                <p:cNvSpPr/>
                <p:nvPr/>
              </p:nvSpPr>
              <p:spPr>
                <a:xfrm rot="2700000">
                  <a:off x="4990258"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Rectangle: Rounded Corners 40">
                  <a:extLst>
                    <a:ext uri="{FF2B5EF4-FFF2-40B4-BE49-F238E27FC236}">
                      <a16:creationId xmlns:a16="http://schemas.microsoft.com/office/drawing/2014/main" id="{B40D7875-C20E-8B4F-60A0-811C86ED059E}"/>
                    </a:ext>
                  </a:extLst>
                </p:cNvPr>
                <p:cNvSpPr/>
                <p:nvPr/>
              </p:nvSpPr>
              <p:spPr>
                <a:xfrm>
                  <a:off x="4763598"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8" name="مربع نص 166">
                <a:extLst>
                  <a:ext uri="{FF2B5EF4-FFF2-40B4-BE49-F238E27FC236}">
                    <a16:creationId xmlns:a16="http://schemas.microsoft.com/office/drawing/2014/main" id="{78E84F2C-F82D-20CA-9C5C-9D606303D514}"/>
                  </a:ext>
                </a:extLst>
              </p:cNvPr>
              <p:cNvSpPr txBox="1"/>
              <p:nvPr/>
            </p:nvSpPr>
            <p:spPr>
              <a:xfrm>
                <a:off x="4638592" y="1378526"/>
                <a:ext cx="1797743" cy="938198"/>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 والاستراتيجي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مربع نص 166">
                <a:extLst>
                  <a:ext uri="{FF2B5EF4-FFF2-40B4-BE49-F238E27FC236}">
                    <a16:creationId xmlns:a16="http://schemas.microsoft.com/office/drawing/2014/main" id="{6E56FC77-1D3F-E7F6-DEF6-4DC655AA511E}"/>
                  </a:ext>
                </a:extLst>
              </p:cNvPr>
              <p:cNvSpPr txBox="1"/>
              <p:nvPr/>
            </p:nvSpPr>
            <p:spPr>
              <a:xfrm>
                <a:off x="4886626"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Strategic ">
              <a:extLst>
                <a:ext uri="{FF2B5EF4-FFF2-40B4-BE49-F238E27FC236}">
                  <a16:creationId xmlns:a16="http://schemas.microsoft.com/office/drawing/2014/main" id="{DC93CA19-26AF-5852-B550-DD3292024A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45087"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80F151E6-A0FB-DC75-DC0C-AA3DD2049BC6}"/>
              </a:ext>
            </a:extLst>
          </p:cNvPr>
          <p:cNvGrpSpPr/>
          <p:nvPr/>
        </p:nvGrpSpPr>
        <p:grpSpPr>
          <a:xfrm>
            <a:off x="7143440" y="2113538"/>
            <a:ext cx="2232623" cy="3209007"/>
            <a:chOff x="7143440" y="2431144"/>
            <a:chExt cx="2232623" cy="3209007"/>
          </a:xfrm>
        </p:grpSpPr>
        <p:grpSp>
          <p:nvGrpSpPr>
            <p:cNvPr id="17" name="Group 16">
              <a:extLst>
                <a:ext uri="{FF2B5EF4-FFF2-40B4-BE49-F238E27FC236}">
                  <a16:creationId xmlns:a16="http://schemas.microsoft.com/office/drawing/2014/main" id="{E54D4FC7-0EC3-7868-01CD-3BB12EC28258}"/>
                </a:ext>
              </a:extLst>
            </p:cNvPr>
            <p:cNvGrpSpPr/>
            <p:nvPr/>
          </p:nvGrpSpPr>
          <p:grpSpPr>
            <a:xfrm>
              <a:off x="7143440" y="2431144"/>
              <a:ext cx="2232623" cy="3209007"/>
              <a:chOff x="3503941" y="1"/>
              <a:chExt cx="1700314" cy="2444234"/>
            </a:xfrm>
          </p:grpSpPr>
          <p:grpSp>
            <p:nvGrpSpPr>
              <p:cNvPr id="42" name="Group 41">
                <a:extLst>
                  <a:ext uri="{FF2B5EF4-FFF2-40B4-BE49-F238E27FC236}">
                    <a16:creationId xmlns:a16="http://schemas.microsoft.com/office/drawing/2014/main" id="{B885858D-46B2-4111-2800-6D2C7E4AB64D}"/>
                  </a:ext>
                </a:extLst>
              </p:cNvPr>
              <p:cNvGrpSpPr/>
              <p:nvPr/>
            </p:nvGrpSpPr>
            <p:grpSpPr>
              <a:xfrm>
                <a:off x="3580750" y="221731"/>
                <a:ext cx="1547731" cy="2222504"/>
                <a:chOff x="3580750" y="221731"/>
                <a:chExt cx="1547730" cy="2222504"/>
              </a:xfrm>
            </p:grpSpPr>
            <p:sp>
              <p:nvSpPr>
                <p:cNvPr id="45" name="Rectangle: Rounded Corners 44">
                  <a:extLst>
                    <a:ext uri="{FF2B5EF4-FFF2-40B4-BE49-F238E27FC236}">
                      <a16:creationId xmlns:a16="http://schemas.microsoft.com/office/drawing/2014/main" id="{43AB8171-B6B4-8E94-7AF2-F2A2C98AB5DC}"/>
                    </a:ext>
                  </a:extLst>
                </p:cNvPr>
                <p:cNvSpPr/>
                <p:nvPr/>
              </p:nvSpPr>
              <p:spPr>
                <a:xfrm rot="2700000">
                  <a:off x="3807410"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Rectangle: Rounded Corners 45">
                  <a:extLst>
                    <a:ext uri="{FF2B5EF4-FFF2-40B4-BE49-F238E27FC236}">
                      <a16:creationId xmlns:a16="http://schemas.microsoft.com/office/drawing/2014/main" id="{E9F39B85-9CE7-04EA-69D6-AF5DBCBDBD66}"/>
                    </a:ext>
                  </a:extLst>
                </p:cNvPr>
                <p:cNvSpPr/>
                <p:nvPr/>
              </p:nvSpPr>
              <p:spPr>
                <a:xfrm>
                  <a:off x="3580750"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3" name="مربع نص 166">
                <a:extLst>
                  <a:ext uri="{FF2B5EF4-FFF2-40B4-BE49-F238E27FC236}">
                    <a16:creationId xmlns:a16="http://schemas.microsoft.com/office/drawing/2014/main" id="{095A63AE-F1A6-8172-8AB3-0DAC16491D55}"/>
                  </a:ext>
                </a:extLst>
              </p:cNvPr>
              <p:cNvSpPr txBox="1"/>
              <p:nvPr/>
            </p:nvSpPr>
            <p:spPr>
              <a:xfrm>
                <a:off x="3503941" y="1396383"/>
                <a:ext cx="1700314" cy="969878"/>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 المتطور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مربع نص 166">
                <a:extLst>
                  <a:ext uri="{FF2B5EF4-FFF2-40B4-BE49-F238E27FC236}">
                    <a16:creationId xmlns:a16="http://schemas.microsoft.com/office/drawing/2014/main" id="{A62CE69C-8D0A-1485-D6F1-4C7163B2B2A1}"/>
                  </a:ext>
                </a:extLst>
              </p:cNvPr>
              <p:cNvSpPr txBox="1"/>
              <p:nvPr/>
            </p:nvSpPr>
            <p:spPr>
              <a:xfrm>
                <a:off x="3703778" y="1"/>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Emotional ">
              <a:extLst>
                <a:ext uri="{FF2B5EF4-FFF2-40B4-BE49-F238E27FC236}">
                  <a16:creationId xmlns:a16="http://schemas.microsoft.com/office/drawing/2014/main" id="{38165D03-CFE2-DA23-D79F-EB34EC0870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3652"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655858BC-3E27-47DE-FE3B-39DB43593A7E}"/>
              </a:ext>
            </a:extLst>
          </p:cNvPr>
          <p:cNvGrpSpPr/>
          <p:nvPr/>
        </p:nvGrpSpPr>
        <p:grpSpPr>
          <a:xfrm>
            <a:off x="4983914" y="2113536"/>
            <a:ext cx="2160203" cy="3272972"/>
            <a:chOff x="4983914" y="2431142"/>
            <a:chExt cx="2160203" cy="3272972"/>
          </a:xfrm>
        </p:grpSpPr>
        <p:grpSp>
          <p:nvGrpSpPr>
            <p:cNvPr id="21" name="Group 20">
              <a:extLst>
                <a:ext uri="{FF2B5EF4-FFF2-40B4-BE49-F238E27FC236}">
                  <a16:creationId xmlns:a16="http://schemas.microsoft.com/office/drawing/2014/main" id="{6C924974-25D3-CAD4-3F80-2097574D8260}"/>
                </a:ext>
              </a:extLst>
            </p:cNvPr>
            <p:cNvGrpSpPr/>
            <p:nvPr/>
          </p:nvGrpSpPr>
          <p:grpSpPr>
            <a:xfrm>
              <a:off x="4983914" y="2431142"/>
              <a:ext cx="2160203" cy="3272972"/>
              <a:chOff x="2355563" y="0"/>
              <a:chExt cx="1645160" cy="2492954"/>
            </a:xfrm>
          </p:grpSpPr>
          <p:grpSp>
            <p:nvGrpSpPr>
              <p:cNvPr id="22" name="Group 21">
                <a:extLst>
                  <a:ext uri="{FF2B5EF4-FFF2-40B4-BE49-F238E27FC236}">
                    <a16:creationId xmlns:a16="http://schemas.microsoft.com/office/drawing/2014/main" id="{B2A04868-D6B5-81B1-1EF3-5B2E4B3EC124}"/>
                  </a:ext>
                </a:extLst>
              </p:cNvPr>
              <p:cNvGrpSpPr/>
              <p:nvPr/>
            </p:nvGrpSpPr>
            <p:grpSpPr>
              <a:xfrm>
                <a:off x="2404278" y="221730"/>
                <a:ext cx="1547730" cy="2222504"/>
                <a:chOff x="2404278" y="221730"/>
                <a:chExt cx="1547730" cy="2222504"/>
              </a:xfrm>
            </p:grpSpPr>
            <p:sp>
              <p:nvSpPr>
                <p:cNvPr id="25" name="Rectangle: Rounded Corners 24">
                  <a:extLst>
                    <a:ext uri="{FF2B5EF4-FFF2-40B4-BE49-F238E27FC236}">
                      <a16:creationId xmlns:a16="http://schemas.microsoft.com/office/drawing/2014/main" id="{FA7DD5CC-E6B3-D51F-DC4E-139CE441A328}"/>
                    </a:ext>
                  </a:extLst>
                </p:cNvPr>
                <p:cNvSpPr/>
                <p:nvPr/>
              </p:nvSpPr>
              <p:spPr>
                <a:xfrm rot="2700000">
                  <a:off x="2630938"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Rectangle: Rounded Corners 25">
                  <a:extLst>
                    <a:ext uri="{FF2B5EF4-FFF2-40B4-BE49-F238E27FC236}">
                      <a16:creationId xmlns:a16="http://schemas.microsoft.com/office/drawing/2014/main" id="{945FE598-BB53-D6D2-83E4-8CDF8A6B3C3E}"/>
                    </a:ext>
                  </a:extLst>
                </p:cNvPr>
                <p:cNvSpPr/>
                <p:nvPr/>
              </p:nvSpPr>
              <p:spPr>
                <a:xfrm>
                  <a:off x="2404278"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3" name="مربع نص 166">
                <a:extLst>
                  <a:ext uri="{FF2B5EF4-FFF2-40B4-BE49-F238E27FC236}">
                    <a16:creationId xmlns:a16="http://schemas.microsoft.com/office/drawing/2014/main" id="{673C27D4-0DBC-713C-1537-2D2F088D9DF6}"/>
                  </a:ext>
                </a:extLst>
              </p:cNvPr>
              <p:cNvSpPr txBox="1"/>
              <p:nvPr/>
            </p:nvSpPr>
            <p:spPr>
              <a:xfrm>
                <a:off x="2355563" y="1412171"/>
                <a:ext cx="1645160" cy="1080783"/>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صناعة القرار في ظل عدم اليقين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DECE6A8B-A735-16C6-89AA-992347BC12AA}"/>
                  </a:ext>
                </a:extLst>
              </p:cNvPr>
              <p:cNvSpPr txBox="1"/>
              <p:nvPr/>
            </p:nvSpPr>
            <p:spPr>
              <a:xfrm>
                <a:off x="2527306"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Think ">
              <a:extLst>
                <a:ext uri="{FF2B5EF4-FFF2-40B4-BE49-F238E27FC236}">
                  <a16:creationId xmlns:a16="http://schemas.microsoft.com/office/drawing/2014/main" id="{BE1927DC-6599-FC5F-590A-19CF5D1BFD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2215"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3081B9E1-03D4-2291-AEF0-88A3EFB314C2}"/>
              </a:ext>
            </a:extLst>
          </p:cNvPr>
          <p:cNvGrpSpPr/>
          <p:nvPr/>
        </p:nvGrpSpPr>
        <p:grpSpPr>
          <a:xfrm>
            <a:off x="2759741" y="2113536"/>
            <a:ext cx="2215719" cy="3209005"/>
            <a:chOff x="2759741" y="2431142"/>
            <a:chExt cx="2215719" cy="3209005"/>
          </a:xfrm>
        </p:grpSpPr>
        <p:grpSp>
          <p:nvGrpSpPr>
            <p:cNvPr id="20" name="Group 19">
              <a:extLst>
                <a:ext uri="{FF2B5EF4-FFF2-40B4-BE49-F238E27FC236}">
                  <a16:creationId xmlns:a16="http://schemas.microsoft.com/office/drawing/2014/main" id="{49A156D9-9607-D2AD-9E6D-647FCB0F18A2}"/>
                </a:ext>
              </a:extLst>
            </p:cNvPr>
            <p:cNvGrpSpPr/>
            <p:nvPr/>
          </p:nvGrpSpPr>
          <p:grpSpPr>
            <a:xfrm>
              <a:off x="2759741" y="2431142"/>
              <a:ext cx="2215719" cy="3209005"/>
              <a:chOff x="1172647" y="0"/>
              <a:chExt cx="1687440" cy="2444234"/>
            </a:xfrm>
          </p:grpSpPr>
          <p:grpSp>
            <p:nvGrpSpPr>
              <p:cNvPr id="27" name="Group 26">
                <a:extLst>
                  <a:ext uri="{FF2B5EF4-FFF2-40B4-BE49-F238E27FC236}">
                    <a16:creationId xmlns:a16="http://schemas.microsoft.com/office/drawing/2014/main" id="{5A6EC5BD-CB62-9A86-1B47-C36DDBEB9CA6}"/>
                  </a:ext>
                </a:extLst>
              </p:cNvPr>
              <p:cNvGrpSpPr/>
              <p:nvPr/>
            </p:nvGrpSpPr>
            <p:grpSpPr>
              <a:xfrm>
                <a:off x="1242502" y="221730"/>
                <a:ext cx="1547730" cy="2222504"/>
                <a:chOff x="1242502" y="221730"/>
                <a:chExt cx="1547730" cy="2222504"/>
              </a:xfrm>
            </p:grpSpPr>
            <p:sp>
              <p:nvSpPr>
                <p:cNvPr id="30" name="Rectangle: Rounded Corners 29">
                  <a:extLst>
                    <a:ext uri="{FF2B5EF4-FFF2-40B4-BE49-F238E27FC236}">
                      <a16:creationId xmlns:a16="http://schemas.microsoft.com/office/drawing/2014/main" id="{873CA8BB-8303-F925-2187-433AE5742D06}"/>
                    </a:ext>
                  </a:extLst>
                </p:cNvPr>
                <p:cNvSpPr/>
                <p:nvPr/>
              </p:nvSpPr>
              <p:spPr>
                <a:xfrm rot="2700000">
                  <a:off x="1469162"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Rounded Corners 30">
                  <a:extLst>
                    <a:ext uri="{FF2B5EF4-FFF2-40B4-BE49-F238E27FC236}">
                      <a16:creationId xmlns:a16="http://schemas.microsoft.com/office/drawing/2014/main" id="{B356F336-345E-A837-3E8F-F561F0ED7346}"/>
                    </a:ext>
                  </a:extLst>
                </p:cNvPr>
                <p:cNvSpPr/>
                <p:nvPr/>
              </p:nvSpPr>
              <p:spPr>
                <a:xfrm>
                  <a:off x="1242502"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F30F8AF2-5882-56E6-F6FB-C912ADBD2A2B}"/>
                  </a:ext>
                </a:extLst>
              </p:cNvPr>
              <p:cNvSpPr txBox="1"/>
              <p:nvPr/>
            </p:nvSpPr>
            <p:spPr>
              <a:xfrm>
                <a:off x="1172647" y="1368167"/>
                <a:ext cx="1687440" cy="998784"/>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التعلّم المستمر والفضول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C8EC89AF-79F7-8768-190D-0C2E53CC76A4}"/>
                  </a:ext>
                </a:extLst>
              </p:cNvPr>
              <p:cNvSpPr txBox="1"/>
              <p:nvPr/>
            </p:nvSpPr>
            <p:spPr>
              <a:xfrm>
                <a:off x="1365530"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Continuous learning ">
              <a:extLst>
                <a:ext uri="{FF2B5EF4-FFF2-40B4-BE49-F238E27FC236}">
                  <a16:creationId xmlns:a16="http://schemas.microsoft.com/office/drawing/2014/main" id="{FE30AD60-9C30-F981-BA7B-A823518C121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3454"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a:extLst>
              <a:ext uri="{FF2B5EF4-FFF2-40B4-BE49-F238E27FC236}">
                <a16:creationId xmlns:a16="http://schemas.microsoft.com/office/drawing/2014/main" id="{44F0A1E9-2B91-B1B7-6718-46B74180FAA9}"/>
              </a:ext>
            </a:extLst>
          </p:cNvPr>
          <p:cNvGrpSpPr/>
          <p:nvPr/>
        </p:nvGrpSpPr>
        <p:grpSpPr>
          <a:xfrm>
            <a:off x="554876" y="2113538"/>
            <a:ext cx="2232619" cy="3230150"/>
            <a:chOff x="554876" y="2431144"/>
            <a:chExt cx="2232619" cy="3230150"/>
          </a:xfrm>
        </p:grpSpPr>
        <p:grpSp>
          <p:nvGrpSpPr>
            <p:cNvPr id="19" name="Group 18">
              <a:extLst>
                <a:ext uri="{FF2B5EF4-FFF2-40B4-BE49-F238E27FC236}">
                  <a16:creationId xmlns:a16="http://schemas.microsoft.com/office/drawing/2014/main" id="{C67F7F2C-931C-C944-BFE6-DDD175A87DD4}"/>
                </a:ext>
              </a:extLst>
            </p:cNvPr>
            <p:cNvGrpSpPr/>
            <p:nvPr/>
          </p:nvGrpSpPr>
          <p:grpSpPr>
            <a:xfrm>
              <a:off x="554876" y="2431144"/>
              <a:ext cx="2232619" cy="3230150"/>
              <a:chOff x="0" y="1"/>
              <a:chExt cx="1700310" cy="2460339"/>
            </a:xfrm>
          </p:grpSpPr>
          <p:grpSp>
            <p:nvGrpSpPr>
              <p:cNvPr id="32" name="Group 31">
                <a:extLst>
                  <a:ext uri="{FF2B5EF4-FFF2-40B4-BE49-F238E27FC236}">
                    <a16:creationId xmlns:a16="http://schemas.microsoft.com/office/drawing/2014/main" id="{5323EF73-9419-E934-EFB8-3D15A9D1A162}"/>
                  </a:ext>
                </a:extLst>
              </p:cNvPr>
              <p:cNvGrpSpPr/>
              <p:nvPr/>
            </p:nvGrpSpPr>
            <p:grpSpPr>
              <a:xfrm>
                <a:off x="76290" y="221731"/>
                <a:ext cx="1547730" cy="2222504"/>
                <a:chOff x="76290" y="221731"/>
                <a:chExt cx="1547730" cy="2222504"/>
              </a:xfrm>
            </p:grpSpPr>
            <p:sp>
              <p:nvSpPr>
                <p:cNvPr id="35" name="Rectangle: Rounded Corners 34">
                  <a:extLst>
                    <a:ext uri="{FF2B5EF4-FFF2-40B4-BE49-F238E27FC236}">
                      <a16:creationId xmlns:a16="http://schemas.microsoft.com/office/drawing/2014/main" id="{40318114-BA04-F95C-28E7-6F53A0D04687}"/>
                    </a:ext>
                  </a:extLst>
                </p:cNvPr>
                <p:cNvSpPr/>
                <p:nvPr/>
              </p:nvSpPr>
              <p:spPr>
                <a:xfrm rot="2700000">
                  <a:off x="302950" y="221731"/>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Rectangle: Rounded Corners 35">
                  <a:extLst>
                    <a:ext uri="{FF2B5EF4-FFF2-40B4-BE49-F238E27FC236}">
                      <a16:creationId xmlns:a16="http://schemas.microsoft.com/office/drawing/2014/main" id="{D063D862-1D63-9F4D-1B30-CFAF250F1F48}"/>
                    </a:ext>
                  </a:extLst>
                </p:cNvPr>
                <p:cNvSpPr/>
                <p:nvPr/>
              </p:nvSpPr>
              <p:spPr>
                <a:xfrm>
                  <a:off x="76290" y="519601"/>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3" name="مربع نص 166">
                <a:extLst>
                  <a:ext uri="{FF2B5EF4-FFF2-40B4-BE49-F238E27FC236}">
                    <a16:creationId xmlns:a16="http://schemas.microsoft.com/office/drawing/2014/main" id="{7E23C41C-A970-BD4C-106C-8C01B4C66B11}"/>
                  </a:ext>
                </a:extLst>
              </p:cNvPr>
              <p:cNvSpPr txBox="1"/>
              <p:nvPr/>
            </p:nvSpPr>
            <p:spPr>
              <a:xfrm>
                <a:off x="0" y="1358142"/>
                <a:ext cx="1700310" cy="1102198"/>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الاتصال الفعّال وسط الغموض</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166">
                <a:extLst>
                  <a:ext uri="{FF2B5EF4-FFF2-40B4-BE49-F238E27FC236}">
                    <a16:creationId xmlns:a16="http://schemas.microsoft.com/office/drawing/2014/main" id="{2EAB25EC-4AA7-07AE-9735-E7A2165FA2CB}"/>
                  </a:ext>
                </a:extLst>
              </p:cNvPr>
              <p:cNvSpPr txBox="1"/>
              <p:nvPr/>
            </p:nvSpPr>
            <p:spPr>
              <a:xfrm>
                <a:off x="199318" y="1"/>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Communication ">
              <a:extLst>
                <a:ext uri="{FF2B5EF4-FFF2-40B4-BE49-F238E27FC236}">
                  <a16:creationId xmlns:a16="http://schemas.microsoft.com/office/drawing/2014/main" id="{0C5E19C9-F3FF-B15F-9F54-F18C81BD69A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8812"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25375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fill="hold"/>
                                        <p:tgtEl>
                                          <p:spTgt spid="50"/>
                                        </p:tgtEl>
                                        <p:attrNameLst>
                                          <p:attrName>ppt_x</p:attrName>
                                        </p:attrNameLst>
                                      </p:cBhvr>
                                      <p:tavLst>
                                        <p:tav tm="0">
                                          <p:val>
                                            <p:strVal val="#ppt_x"/>
                                          </p:val>
                                        </p:tav>
                                        <p:tav tm="100000">
                                          <p:val>
                                            <p:strVal val="#ppt_x"/>
                                          </p:val>
                                        </p:tav>
                                      </p:tavLst>
                                    </p:anim>
                                    <p:anim calcmode="lin" valueType="num">
                                      <p:cBhvr additive="base">
                                        <p:cTn id="2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75390-F696-16CA-5C70-F2F82845D3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213823-6A58-4A57-439D-A89A37C46CA6}"/>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2505375-E4E3-CC3A-24F1-0E560F1F5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30E02795-AD4D-FB45-107D-E215C452E461}"/>
              </a:ext>
            </a:extLst>
          </p:cNvPr>
          <p:cNvGrpSpPr/>
          <p:nvPr/>
        </p:nvGrpSpPr>
        <p:grpSpPr>
          <a:xfrm>
            <a:off x="9276569" y="2113536"/>
            <a:ext cx="2360555" cy="3209005"/>
            <a:chOff x="9276569" y="2431142"/>
            <a:chExt cx="2360555" cy="3209005"/>
          </a:xfrm>
        </p:grpSpPr>
        <p:grpSp>
          <p:nvGrpSpPr>
            <p:cNvPr id="18" name="Group 17">
              <a:extLst>
                <a:ext uri="{FF2B5EF4-FFF2-40B4-BE49-F238E27FC236}">
                  <a16:creationId xmlns:a16="http://schemas.microsoft.com/office/drawing/2014/main" id="{9EDBF6ED-B119-8D3D-CDF9-2078CD0AA4E6}"/>
                </a:ext>
              </a:extLst>
            </p:cNvPr>
            <p:cNvGrpSpPr/>
            <p:nvPr/>
          </p:nvGrpSpPr>
          <p:grpSpPr>
            <a:xfrm>
              <a:off x="9276569" y="2431142"/>
              <a:ext cx="2360555" cy="3209005"/>
              <a:chOff x="4638592" y="0"/>
              <a:chExt cx="1797743" cy="2444234"/>
            </a:xfrm>
          </p:grpSpPr>
          <p:grpSp>
            <p:nvGrpSpPr>
              <p:cNvPr id="37" name="Group 36">
                <a:extLst>
                  <a:ext uri="{FF2B5EF4-FFF2-40B4-BE49-F238E27FC236}">
                    <a16:creationId xmlns:a16="http://schemas.microsoft.com/office/drawing/2014/main" id="{40772A03-B6F4-036C-11D8-8EA68E34092A}"/>
                  </a:ext>
                </a:extLst>
              </p:cNvPr>
              <p:cNvGrpSpPr/>
              <p:nvPr/>
            </p:nvGrpSpPr>
            <p:grpSpPr>
              <a:xfrm>
                <a:off x="4763598" y="221730"/>
                <a:ext cx="1547730" cy="2222504"/>
                <a:chOff x="4763598" y="221730"/>
                <a:chExt cx="1547730" cy="2222504"/>
              </a:xfrm>
            </p:grpSpPr>
            <p:sp>
              <p:nvSpPr>
                <p:cNvPr id="40" name="Rectangle: Rounded Corners 39">
                  <a:extLst>
                    <a:ext uri="{FF2B5EF4-FFF2-40B4-BE49-F238E27FC236}">
                      <a16:creationId xmlns:a16="http://schemas.microsoft.com/office/drawing/2014/main" id="{BB046E8F-4DCB-628B-C422-AF05B4BAC6C4}"/>
                    </a:ext>
                  </a:extLst>
                </p:cNvPr>
                <p:cNvSpPr/>
                <p:nvPr/>
              </p:nvSpPr>
              <p:spPr>
                <a:xfrm rot="2700000">
                  <a:off x="4990258"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Rectangle: Rounded Corners 40">
                  <a:extLst>
                    <a:ext uri="{FF2B5EF4-FFF2-40B4-BE49-F238E27FC236}">
                      <a16:creationId xmlns:a16="http://schemas.microsoft.com/office/drawing/2014/main" id="{78E10373-C148-323D-115C-C03E90805645}"/>
                    </a:ext>
                  </a:extLst>
                </p:cNvPr>
                <p:cNvSpPr/>
                <p:nvPr/>
              </p:nvSpPr>
              <p:spPr>
                <a:xfrm>
                  <a:off x="4763598"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8" name="مربع نص 166">
                <a:extLst>
                  <a:ext uri="{FF2B5EF4-FFF2-40B4-BE49-F238E27FC236}">
                    <a16:creationId xmlns:a16="http://schemas.microsoft.com/office/drawing/2014/main" id="{01F463CF-3933-E392-39CD-15BE1D838D09}"/>
                  </a:ext>
                </a:extLst>
              </p:cNvPr>
              <p:cNvSpPr txBox="1"/>
              <p:nvPr/>
            </p:nvSpPr>
            <p:spPr>
              <a:xfrm>
                <a:off x="4638592" y="1378526"/>
                <a:ext cx="1797743" cy="938198"/>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 والاستراتيجي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مربع نص 166">
                <a:extLst>
                  <a:ext uri="{FF2B5EF4-FFF2-40B4-BE49-F238E27FC236}">
                    <a16:creationId xmlns:a16="http://schemas.microsoft.com/office/drawing/2014/main" id="{7541F036-079D-E8FA-04B8-4CD3B09B2917}"/>
                  </a:ext>
                </a:extLst>
              </p:cNvPr>
              <p:cNvSpPr txBox="1"/>
              <p:nvPr/>
            </p:nvSpPr>
            <p:spPr>
              <a:xfrm>
                <a:off x="4886626"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Strategic ">
              <a:extLst>
                <a:ext uri="{FF2B5EF4-FFF2-40B4-BE49-F238E27FC236}">
                  <a16:creationId xmlns:a16="http://schemas.microsoft.com/office/drawing/2014/main" id="{97E4F4B8-92FD-B406-95C4-8D73B43607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5087"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TextBox 3">
            <a:extLst>
              <a:ext uri="{FF2B5EF4-FFF2-40B4-BE49-F238E27FC236}">
                <a16:creationId xmlns:a16="http://schemas.microsoft.com/office/drawing/2014/main" id="{3D0A2D88-4C3E-3748-E88F-8190BEAB97DF}"/>
              </a:ext>
            </a:extLst>
          </p:cNvPr>
          <p:cNvSpPr txBox="1"/>
          <p:nvPr/>
        </p:nvSpPr>
        <p:spPr>
          <a:xfrm>
            <a:off x="880562" y="20649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رؤية الصورة الكبيرة والعلاقات المتشابكة</a:t>
            </a:r>
            <a:endParaRPr lang="en-US" dirty="0"/>
          </a:p>
        </p:txBody>
      </p:sp>
      <p:sp>
        <p:nvSpPr>
          <p:cNvPr id="5" name="TextBox 4">
            <a:extLst>
              <a:ext uri="{FF2B5EF4-FFF2-40B4-BE49-F238E27FC236}">
                <a16:creationId xmlns:a16="http://schemas.microsoft.com/office/drawing/2014/main" id="{9E83FC15-0953-932E-735B-DDADFAE1BAC2}"/>
              </a:ext>
            </a:extLst>
          </p:cNvPr>
          <p:cNvSpPr txBox="1"/>
          <p:nvPr/>
        </p:nvSpPr>
        <p:spPr>
          <a:xfrm>
            <a:off x="880562" y="35213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فهم التأثيرات غير المباشرة والتغذية الراجعة في الأنظمة المعقدة</a:t>
            </a:r>
            <a:endParaRPr lang="en-US" dirty="0"/>
          </a:p>
        </p:txBody>
      </p:sp>
      <p:sp>
        <p:nvSpPr>
          <p:cNvPr id="6" name="TextBox 5">
            <a:extLst>
              <a:ext uri="{FF2B5EF4-FFF2-40B4-BE49-F238E27FC236}">
                <a16:creationId xmlns:a16="http://schemas.microsoft.com/office/drawing/2014/main" id="{FE76192A-9F55-5C8D-8211-89AC09AFEFCB}"/>
              </a:ext>
            </a:extLst>
          </p:cNvPr>
          <p:cNvSpPr txBox="1"/>
          <p:nvPr/>
        </p:nvSpPr>
        <p:spPr>
          <a:xfrm>
            <a:off x="880562" y="49777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رؤية استراتيجية مع الحفاظ على المرونة التكتيكية</a:t>
            </a:r>
            <a:endParaRPr lang="en-US" dirty="0"/>
          </a:p>
        </p:txBody>
      </p:sp>
    </p:spTree>
    <p:extLst>
      <p:ext uri="{BB962C8B-B14F-4D97-AF65-F5344CB8AC3E}">
        <p14:creationId xmlns:p14="http://schemas.microsoft.com/office/powerpoint/2010/main" val="42904254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E7035-BC7E-6E7B-D711-9B9ED05069D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B4AE7E2-DA5C-515F-BC2C-99381A48D0CF}"/>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0338BC4-76AC-D83F-86EE-267B1E5A1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7A5700A3-0E6F-B4BB-A96A-FF9FDF04C772}"/>
              </a:ext>
            </a:extLst>
          </p:cNvPr>
          <p:cNvGrpSpPr/>
          <p:nvPr/>
        </p:nvGrpSpPr>
        <p:grpSpPr>
          <a:xfrm>
            <a:off x="13029419" y="2113536"/>
            <a:ext cx="2360555" cy="3209005"/>
            <a:chOff x="9276569" y="2431142"/>
            <a:chExt cx="2360555" cy="3209005"/>
          </a:xfrm>
        </p:grpSpPr>
        <p:grpSp>
          <p:nvGrpSpPr>
            <p:cNvPr id="18" name="Group 17">
              <a:extLst>
                <a:ext uri="{FF2B5EF4-FFF2-40B4-BE49-F238E27FC236}">
                  <a16:creationId xmlns:a16="http://schemas.microsoft.com/office/drawing/2014/main" id="{F4ABC00C-A0DD-A288-E1E6-B73BB2B47DB5}"/>
                </a:ext>
              </a:extLst>
            </p:cNvPr>
            <p:cNvGrpSpPr/>
            <p:nvPr/>
          </p:nvGrpSpPr>
          <p:grpSpPr>
            <a:xfrm>
              <a:off x="9276569" y="2431142"/>
              <a:ext cx="2360555" cy="3209005"/>
              <a:chOff x="4638592" y="0"/>
              <a:chExt cx="1797743" cy="2444234"/>
            </a:xfrm>
          </p:grpSpPr>
          <p:grpSp>
            <p:nvGrpSpPr>
              <p:cNvPr id="37" name="Group 36">
                <a:extLst>
                  <a:ext uri="{FF2B5EF4-FFF2-40B4-BE49-F238E27FC236}">
                    <a16:creationId xmlns:a16="http://schemas.microsoft.com/office/drawing/2014/main" id="{598F0153-0AFD-AD30-D792-BC2B66CD0B3C}"/>
                  </a:ext>
                </a:extLst>
              </p:cNvPr>
              <p:cNvGrpSpPr/>
              <p:nvPr/>
            </p:nvGrpSpPr>
            <p:grpSpPr>
              <a:xfrm>
                <a:off x="4763598" y="221730"/>
                <a:ext cx="1547730" cy="2222504"/>
                <a:chOff x="4763598" y="221730"/>
                <a:chExt cx="1547730" cy="2222504"/>
              </a:xfrm>
            </p:grpSpPr>
            <p:sp>
              <p:nvSpPr>
                <p:cNvPr id="40" name="Rectangle: Rounded Corners 39">
                  <a:extLst>
                    <a:ext uri="{FF2B5EF4-FFF2-40B4-BE49-F238E27FC236}">
                      <a16:creationId xmlns:a16="http://schemas.microsoft.com/office/drawing/2014/main" id="{EE4472D1-5AA1-1134-A86B-48E7664DFCEA}"/>
                    </a:ext>
                  </a:extLst>
                </p:cNvPr>
                <p:cNvSpPr/>
                <p:nvPr/>
              </p:nvSpPr>
              <p:spPr>
                <a:xfrm rot="2700000">
                  <a:off x="4990258" y="221730"/>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Rectangle: Rounded Corners 40">
                  <a:extLst>
                    <a:ext uri="{FF2B5EF4-FFF2-40B4-BE49-F238E27FC236}">
                      <a16:creationId xmlns:a16="http://schemas.microsoft.com/office/drawing/2014/main" id="{6BBA2944-04A5-9FE0-B0F7-18696E44F76C}"/>
                    </a:ext>
                  </a:extLst>
                </p:cNvPr>
                <p:cNvSpPr/>
                <p:nvPr/>
              </p:nvSpPr>
              <p:spPr>
                <a:xfrm>
                  <a:off x="4763598" y="519600"/>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8" name="مربع نص 166">
                <a:extLst>
                  <a:ext uri="{FF2B5EF4-FFF2-40B4-BE49-F238E27FC236}">
                    <a16:creationId xmlns:a16="http://schemas.microsoft.com/office/drawing/2014/main" id="{F5CC939A-6AC3-995D-D2B4-6EEA4A65DE20}"/>
                  </a:ext>
                </a:extLst>
              </p:cNvPr>
              <p:cNvSpPr txBox="1"/>
              <p:nvPr/>
            </p:nvSpPr>
            <p:spPr>
              <a:xfrm>
                <a:off x="4638592" y="1378526"/>
                <a:ext cx="1797743" cy="938198"/>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 والاستراتيجي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مربع نص 166">
                <a:extLst>
                  <a:ext uri="{FF2B5EF4-FFF2-40B4-BE49-F238E27FC236}">
                    <a16:creationId xmlns:a16="http://schemas.microsoft.com/office/drawing/2014/main" id="{BEAAB788-211A-7DDC-DEEE-D0147C1DBA98}"/>
                  </a:ext>
                </a:extLst>
              </p:cNvPr>
              <p:cNvSpPr txBox="1"/>
              <p:nvPr/>
            </p:nvSpPr>
            <p:spPr>
              <a:xfrm>
                <a:off x="4886626" y="0"/>
                <a:ext cx="1301674" cy="768935"/>
              </a:xfrm>
              <a:prstGeom prst="rect">
                <a:avLst/>
              </a:prstGeom>
            </p:spPr>
            <p:txBody>
              <a:bodyPr wrap="square" rtlCol="1">
                <a:noAutofit/>
              </a:bodyPr>
              <a:lstStyle/>
              <a:p>
                <a:pPr algn="ctr" rtl="1">
                  <a:lnSpc>
                    <a:spcPct val="115000"/>
                  </a:lnSpc>
                </a:pPr>
                <a:r>
                  <a:rPr lang="en-US" sz="3200" b="1" kern="1200" dirty="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Strategic ">
              <a:extLst>
                <a:ext uri="{FF2B5EF4-FFF2-40B4-BE49-F238E27FC236}">
                  <a16:creationId xmlns:a16="http://schemas.microsoft.com/office/drawing/2014/main" id="{BF0F6840-DE11-AD48-8B46-6A0C47E535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5087"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09C63C54-5242-99B3-A9E3-12F09FC4ECF0}"/>
              </a:ext>
            </a:extLst>
          </p:cNvPr>
          <p:cNvGrpSpPr/>
          <p:nvPr/>
        </p:nvGrpSpPr>
        <p:grpSpPr>
          <a:xfrm>
            <a:off x="9146490" y="2113538"/>
            <a:ext cx="2232623" cy="3209007"/>
            <a:chOff x="7143440" y="2431144"/>
            <a:chExt cx="2232623" cy="3209007"/>
          </a:xfrm>
        </p:grpSpPr>
        <p:grpSp>
          <p:nvGrpSpPr>
            <p:cNvPr id="17" name="Group 16">
              <a:extLst>
                <a:ext uri="{FF2B5EF4-FFF2-40B4-BE49-F238E27FC236}">
                  <a16:creationId xmlns:a16="http://schemas.microsoft.com/office/drawing/2014/main" id="{09DB78AB-B410-0908-E01B-EB2395C097AC}"/>
                </a:ext>
              </a:extLst>
            </p:cNvPr>
            <p:cNvGrpSpPr/>
            <p:nvPr/>
          </p:nvGrpSpPr>
          <p:grpSpPr>
            <a:xfrm>
              <a:off x="7143440" y="2431144"/>
              <a:ext cx="2232623" cy="3209007"/>
              <a:chOff x="3503941" y="1"/>
              <a:chExt cx="1700314" cy="2444234"/>
            </a:xfrm>
          </p:grpSpPr>
          <p:grpSp>
            <p:nvGrpSpPr>
              <p:cNvPr id="42" name="Group 41">
                <a:extLst>
                  <a:ext uri="{FF2B5EF4-FFF2-40B4-BE49-F238E27FC236}">
                    <a16:creationId xmlns:a16="http://schemas.microsoft.com/office/drawing/2014/main" id="{C2FCCF28-874D-AFB3-36EB-B529E4C6A938}"/>
                  </a:ext>
                </a:extLst>
              </p:cNvPr>
              <p:cNvGrpSpPr/>
              <p:nvPr/>
            </p:nvGrpSpPr>
            <p:grpSpPr>
              <a:xfrm>
                <a:off x="3580750" y="221731"/>
                <a:ext cx="1547731" cy="2222504"/>
                <a:chOff x="3580750" y="221731"/>
                <a:chExt cx="1547730" cy="2222504"/>
              </a:xfrm>
            </p:grpSpPr>
            <p:sp>
              <p:nvSpPr>
                <p:cNvPr id="45" name="Rectangle: Rounded Corners 44">
                  <a:extLst>
                    <a:ext uri="{FF2B5EF4-FFF2-40B4-BE49-F238E27FC236}">
                      <a16:creationId xmlns:a16="http://schemas.microsoft.com/office/drawing/2014/main" id="{1AFD9C70-6B51-BF76-A249-CD36B618C8EE}"/>
                    </a:ext>
                  </a:extLst>
                </p:cNvPr>
                <p:cNvSpPr/>
                <p:nvPr/>
              </p:nvSpPr>
              <p:spPr>
                <a:xfrm rot="2700000">
                  <a:off x="3807410"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Rectangle: Rounded Corners 45">
                  <a:extLst>
                    <a:ext uri="{FF2B5EF4-FFF2-40B4-BE49-F238E27FC236}">
                      <a16:creationId xmlns:a16="http://schemas.microsoft.com/office/drawing/2014/main" id="{BFDBE3AF-6D9F-5E90-5179-DCCE88CBB790}"/>
                    </a:ext>
                  </a:extLst>
                </p:cNvPr>
                <p:cNvSpPr/>
                <p:nvPr/>
              </p:nvSpPr>
              <p:spPr>
                <a:xfrm>
                  <a:off x="3580750"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3" name="مربع نص 166">
                <a:extLst>
                  <a:ext uri="{FF2B5EF4-FFF2-40B4-BE49-F238E27FC236}">
                    <a16:creationId xmlns:a16="http://schemas.microsoft.com/office/drawing/2014/main" id="{EBD85394-EA3E-1B70-937D-747C4F62DC51}"/>
                  </a:ext>
                </a:extLst>
              </p:cNvPr>
              <p:cNvSpPr txBox="1"/>
              <p:nvPr/>
            </p:nvSpPr>
            <p:spPr>
              <a:xfrm>
                <a:off x="3503941" y="1396383"/>
                <a:ext cx="1700314" cy="969878"/>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 المتطور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مربع نص 166">
                <a:extLst>
                  <a:ext uri="{FF2B5EF4-FFF2-40B4-BE49-F238E27FC236}">
                    <a16:creationId xmlns:a16="http://schemas.microsoft.com/office/drawing/2014/main" id="{AC39D9EE-35F3-BD5C-43F4-10BA7A1FDF37}"/>
                  </a:ext>
                </a:extLst>
              </p:cNvPr>
              <p:cNvSpPr txBox="1"/>
              <p:nvPr/>
            </p:nvSpPr>
            <p:spPr>
              <a:xfrm>
                <a:off x="3703778" y="1"/>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Emotional ">
              <a:extLst>
                <a:ext uri="{FF2B5EF4-FFF2-40B4-BE49-F238E27FC236}">
                  <a16:creationId xmlns:a16="http://schemas.microsoft.com/office/drawing/2014/main" id="{2457F442-DA9C-7255-7F4D-D227224FB7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3652"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348482AC-9707-C316-2669-7ABFCEE1DFC5}"/>
              </a:ext>
            </a:extLst>
          </p:cNvPr>
          <p:cNvSpPr txBox="1"/>
          <p:nvPr/>
        </p:nvSpPr>
        <p:spPr>
          <a:xfrm>
            <a:off x="880562" y="20649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الوعي الذاتي العميق وإدارة الانفعالات في ظروف الضغط</a:t>
            </a:r>
            <a:endParaRPr lang="en-US" dirty="0"/>
          </a:p>
        </p:txBody>
      </p:sp>
      <p:sp>
        <p:nvSpPr>
          <p:cNvPr id="3" name="TextBox 2">
            <a:extLst>
              <a:ext uri="{FF2B5EF4-FFF2-40B4-BE49-F238E27FC236}">
                <a16:creationId xmlns:a16="http://schemas.microsoft.com/office/drawing/2014/main" id="{9299938A-BD3B-E2E6-D2B2-B207E8F93226}"/>
              </a:ext>
            </a:extLst>
          </p:cNvPr>
          <p:cNvSpPr txBox="1"/>
          <p:nvPr/>
        </p:nvSpPr>
        <p:spPr>
          <a:xfrm>
            <a:off x="880562" y="35213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التعاطف وفهم مشاعر الآخرين خلال فترات التغيير والقلق</a:t>
            </a:r>
            <a:endParaRPr lang="en-US" dirty="0"/>
          </a:p>
        </p:txBody>
      </p:sp>
      <p:sp>
        <p:nvSpPr>
          <p:cNvPr id="4" name="TextBox 3">
            <a:extLst>
              <a:ext uri="{FF2B5EF4-FFF2-40B4-BE49-F238E27FC236}">
                <a16:creationId xmlns:a16="http://schemas.microsoft.com/office/drawing/2014/main" id="{27316903-6D17-65ED-6B1E-D322B2936F8B}"/>
              </a:ext>
            </a:extLst>
          </p:cNvPr>
          <p:cNvSpPr txBox="1"/>
          <p:nvPr/>
        </p:nvSpPr>
        <p:spPr>
          <a:xfrm>
            <a:off x="880562" y="49777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تحفيز وإلهام الفرق رغم الغموض والشكوك</a:t>
            </a:r>
            <a:endParaRPr lang="en-US" dirty="0"/>
          </a:p>
        </p:txBody>
      </p:sp>
    </p:spTree>
    <p:extLst>
      <p:ext uri="{BB962C8B-B14F-4D97-AF65-F5344CB8AC3E}">
        <p14:creationId xmlns:p14="http://schemas.microsoft.com/office/powerpoint/2010/main" val="1469593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1B7FE-E82F-F1D8-3C73-85531B4504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909E371-AD0F-7CE3-7DD9-C3C245CE4F52}"/>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التحوّلات العالمية المؤثرة في القيادة وصنع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A1BC16-B8F3-3CA8-29B5-E3A5748F35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D1B71225-4926-37FE-E76C-F66B6A0D789D}"/>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التحوّلات الديموغرافية والاجتماعية </a:t>
            </a:r>
            <a:endParaRPr lang="en-US"/>
          </a:p>
        </p:txBody>
      </p:sp>
      <p:pic>
        <p:nvPicPr>
          <p:cNvPr id="3" name="Picture 2" descr="Robotic hand ">
            <a:extLst>
              <a:ext uri="{FF2B5EF4-FFF2-40B4-BE49-F238E27FC236}">
                <a16:creationId xmlns:a16="http://schemas.microsoft.com/office/drawing/2014/main" id="{7061A3A0-D6BE-D573-B716-AF63B8B5FBF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19246" y="2088870"/>
            <a:ext cx="3888105" cy="3888105"/>
          </a:xfrm>
          <a:prstGeom prst="rect">
            <a:avLst/>
          </a:prstGeom>
          <a:noFill/>
          <a:ln>
            <a:noFill/>
          </a:ln>
        </p:spPr>
      </p:pic>
      <p:grpSp>
        <p:nvGrpSpPr>
          <p:cNvPr id="4" name="Group 3">
            <a:extLst>
              <a:ext uri="{FF2B5EF4-FFF2-40B4-BE49-F238E27FC236}">
                <a16:creationId xmlns:a16="http://schemas.microsoft.com/office/drawing/2014/main" id="{2F89E99A-2D42-766A-67EB-86C1CF1D7EB0}"/>
              </a:ext>
            </a:extLst>
          </p:cNvPr>
          <p:cNvGrpSpPr/>
          <p:nvPr/>
        </p:nvGrpSpPr>
        <p:grpSpPr>
          <a:xfrm>
            <a:off x="5295900" y="2391319"/>
            <a:ext cx="6214646" cy="1037681"/>
            <a:chOff x="5645566" y="3517159"/>
            <a:chExt cx="6214646" cy="1037681"/>
          </a:xfrm>
        </p:grpSpPr>
        <p:grpSp>
          <p:nvGrpSpPr>
            <p:cNvPr id="5" name="Group 4">
              <a:extLst>
                <a:ext uri="{FF2B5EF4-FFF2-40B4-BE49-F238E27FC236}">
                  <a16:creationId xmlns:a16="http://schemas.microsoft.com/office/drawing/2014/main" id="{EDC03C17-FCB8-A42D-CA15-B2EF36B8AF19}"/>
                </a:ext>
              </a:extLst>
            </p:cNvPr>
            <p:cNvGrpSpPr/>
            <p:nvPr/>
          </p:nvGrpSpPr>
          <p:grpSpPr>
            <a:xfrm>
              <a:off x="11319013" y="3517159"/>
              <a:ext cx="541199" cy="619558"/>
              <a:chOff x="11329877" y="3322540"/>
              <a:chExt cx="541199" cy="619558"/>
            </a:xfrm>
          </p:grpSpPr>
          <p:sp>
            <p:nvSpPr>
              <p:cNvPr id="11" name="Oval 10">
                <a:extLst>
                  <a:ext uri="{FF2B5EF4-FFF2-40B4-BE49-F238E27FC236}">
                    <a16:creationId xmlns:a16="http://schemas.microsoft.com/office/drawing/2014/main" id="{AABB4F4C-FE90-F94E-2B64-D2EBB5C9ACEB}"/>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7880FAE-5DEE-06CC-57E5-B957752606E7}"/>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0" name="TextBox 9">
              <a:extLst>
                <a:ext uri="{FF2B5EF4-FFF2-40B4-BE49-F238E27FC236}">
                  <a16:creationId xmlns:a16="http://schemas.microsoft.com/office/drawing/2014/main" id="{897D16A6-FE0B-1B62-39A3-C5509ACF6420}"/>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التنوّع الجيلي: </a:t>
              </a:r>
              <a:r>
                <a:rPr lang="ar-SA" dirty="0"/>
                <a:t>وجود أربعة أجيال تعمل معاً في مكان العمل للمرّة الأولى في التاريخ</a:t>
              </a:r>
              <a:endParaRPr lang="en-US" dirty="0"/>
            </a:p>
          </p:txBody>
        </p:sp>
      </p:grpSp>
      <p:grpSp>
        <p:nvGrpSpPr>
          <p:cNvPr id="13" name="Group 12">
            <a:extLst>
              <a:ext uri="{FF2B5EF4-FFF2-40B4-BE49-F238E27FC236}">
                <a16:creationId xmlns:a16="http://schemas.microsoft.com/office/drawing/2014/main" id="{73CBC644-4C51-441D-D8D7-99A0BEC49818}"/>
              </a:ext>
            </a:extLst>
          </p:cNvPr>
          <p:cNvGrpSpPr/>
          <p:nvPr/>
        </p:nvGrpSpPr>
        <p:grpSpPr>
          <a:xfrm>
            <a:off x="5295900" y="3751692"/>
            <a:ext cx="6214646" cy="1037681"/>
            <a:chOff x="5645566" y="3517159"/>
            <a:chExt cx="6214646" cy="1037681"/>
          </a:xfrm>
        </p:grpSpPr>
        <p:grpSp>
          <p:nvGrpSpPr>
            <p:cNvPr id="14" name="Group 13">
              <a:extLst>
                <a:ext uri="{FF2B5EF4-FFF2-40B4-BE49-F238E27FC236}">
                  <a16:creationId xmlns:a16="http://schemas.microsoft.com/office/drawing/2014/main" id="{2E6A3CDE-D86F-2490-5D20-227BA52B30C7}"/>
                </a:ext>
              </a:extLst>
            </p:cNvPr>
            <p:cNvGrpSpPr/>
            <p:nvPr/>
          </p:nvGrpSpPr>
          <p:grpSpPr>
            <a:xfrm>
              <a:off x="11319013" y="3517159"/>
              <a:ext cx="541199" cy="619558"/>
              <a:chOff x="11329877" y="3322540"/>
              <a:chExt cx="541199" cy="619558"/>
            </a:xfrm>
          </p:grpSpPr>
          <p:sp>
            <p:nvSpPr>
              <p:cNvPr id="16" name="Oval 15">
                <a:extLst>
                  <a:ext uri="{FF2B5EF4-FFF2-40B4-BE49-F238E27FC236}">
                    <a16:creationId xmlns:a16="http://schemas.microsoft.com/office/drawing/2014/main" id="{306D3AC9-FAB6-AE60-F449-0432B9B67A4C}"/>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3D9725DD-9427-B3F7-5276-9D9011582457}"/>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5" name="TextBox 14">
              <a:extLst>
                <a:ext uri="{FF2B5EF4-FFF2-40B4-BE49-F238E27FC236}">
                  <a16:creationId xmlns:a16="http://schemas.microsoft.com/office/drawing/2014/main" id="{B9E61F97-1859-9B2E-3430-5F95F02E30C6}"/>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التحوّل في توقّعات القوى العاملة: </a:t>
              </a:r>
              <a:r>
                <a:rPr lang="ar-SA" dirty="0"/>
                <a:t>البحث عن المعنى والتوازن والمرونة في العمل</a:t>
              </a:r>
              <a:endParaRPr lang="en-US" dirty="0"/>
            </a:p>
          </p:txBody>
        </p:sp>
      </p:grpSp>
      <p:pic>
        <p:nvPicPr>
          <p:cNvPr id="6" name="Picture 5" descr="Virtual reality ">
            <a:extLst>
              <a:ext uri="{FF2B5EF4-FFF2-40B4-BE49-F238E27FC236}">
                <a16:creationId xmlns:a16="http://schemas.microsoft.com/office/drawing/2014/main" id="{7A9D99A3-E1C1-9B50-C8C7-3B95FF0A41D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6697" y="2099461"/>
            <a:ext cx="3888105" cy="3888105"/>
          </a:xfrm>
          <a:prstGeom prst="rect">
            <a:avLst/>
          </a:prstGeom>
          <a:noFill/>
          <a:ln>
            <a:noFill/>
          </a:ln>
        </p:spPr>
      </p:pic>
      <p:grpSp>
        <p:nvGrpSpPr>
          <p:cNvPr id="7" name="Group 6">
            <a:extLst>
              <a:ext uri="{FF2B5EF4-FFF2-40B4-BE49-F238E27FC236}">
                <a16:creationId xmlns:a16="http://schemas.microsoft.com/office/drawing/2014/main" id="{5D6801CD-99B2-7A7A-16AB-D5E1533B42E9}"/>
              </a:ext>
            </a:extLst>
          </p:cNvPr>
          <p:cNvGrpSpPr/>
          <p:nvPr/>
        </p:nvGrpSpPr>
        <p:grpSpPr>
          <a:xfrm>
            <a:off x="5295900" y="5112065"/>
            <a:ext cx="6214646" cy="1037681"/>
            <a:chOff x="5645566" y="3517159"/>
            <a:chExt cx="6214646" cy="1037681"/>
          </a:xfrm>
        </p:grpSpPr>
        <p:grpSp>
          <p:nvGrpSpPr>
            <p:cNvPr id="18" name="Group 17">
              <a:extLst>
                <a:ext uri="{FF2B5EF4-FFF2-40B4-BE49-F238E27FC236}">
                  <a16:creationId xmlns:a16="http://schemas.microsoft.com/office/drawing/2014/main" id="{8F24803C-F1B3-C4C9-667E-C33B15AFC1B7}"/>
                </a:ext>
              </a:extLst>
            </p:cNvPr>
            <p:cNvGrpSpPr/>
            <p:nvPr/>
          </p:nvGrpSpPr>
          <p:grpSpPr>
            <a:xfrm>
              <a:off x="11319013" y="3517159"/>
              <a:ext cx="541199" cy="619558"/>
              <a:chOff x="11329877" y="3322540"/>
              <a:chExt cx="541199" cy="619558"/>
            </a:xfrm>
          </p:grpSpPr>
          <p:sp>
            <p:nvSpPr>
              <p:cNvPr id="20" name="Oval 19">
                <a:extLst>
                  <a:ext uri="{FF2B5EF4-FFF2-40B4-BE49-F238E27FC236}">
                    <a16:creationId xmlns:a16="http://schemas.microsoft.com/office/drawing/2014/main" id="{FB9AF274-4961-4CEF-A8E3-F80FECBEA3A9}"/>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86EBD8EE-1D35-0AE1-ECAB-EF540821CC6C}"/>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19" name="TextBox 18">
              <a:extLst>
                <a:ext uri="{FF2B5EF4-FFF2-40B4-BE49-F238E27FC236}">
                  <a16:creationId xmlns:a16="http://schemas.microsoft.com/office/drawing/2014/main" id="{1726F6F9-E62F-7FFE-5BAC-01F816C8DEC2}"/>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التغيّرات في أنماط العمل: </a:t>
              </a:r>
              <a:r>
                <a:rPr lang="ar-SA" dirty="0"/>
                <a:t>العمل عن بُعد، والعمل الهجين، والعمل المستقلّ</a:t>
              </a:r>
              <a:endParaRPr lang="en-US" dirty="0"/>
            </a:p>
          </p:txBody>
        </p:sp>
      </p:grpSp>
      <p:pic>
        <p:nvPicPr>
          <p:cNvPr id="22" name="Picture 21" descr="Digitalization ">
            <a:extLst>
              <a:ext uri="{FF2B5EF4-FFF2-40B4-BE49-F238E27FC236}">
                <a16:creationId xmlns:a16="http://schemas.microsoft.com/office/drawing/2014/main" id="{ACCF434E-A8E1-8F99-8A5A-0954E55A79C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980712" y="2328060"/>
            <a:ext cx="3430905" cy="3430905"/>
          </a:xfrm>
          <a:prstGeom prst="rect">
            <a:avLst/>
          </a:prstGeom>
          <a:noFill/>
          <a:ln>
            <a:noFill/>
          </a:ln>
        </p:spPr>
      </p:pic>
    </p:spTree>
    <p:extLst>
      <p:ext uri="{BB962C8B-B14F-4D97-AF65-F5344CB8AC3E}">
        <p14:creationId xmlns:p14="http://schemas.microsoft.com/office/powerpoint/2010/main" val="34813367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4FB27-AE9C-2D32-5EE5-E503FB718A0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8A7315-19E1-6059-17EB-8C1F7CF8848A}"/>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5F774F8-2322-BA16-5F43-FC2CD4CF65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8" name="Group 47">
            <a:extLst>
              <a:ext uri="{FF2B5EF4-FFF2-40B4-BE49-F238E27FC236}">
                <a16:creationId xmlns:a16="http://schemas.microsoft.com/office/drawing/2014/main" id="{22B0E3CB-2A53-D084-2BE9-4FC717DE7802}"/>
              </a:ext>
            </a:extLst>
          </p:cNvPr>
          <p:cNvGrpSpPr/>
          <p:nvPr/>
        </p:nvGrpSpPr>
        <p:grpSpPr>
          <a:xfrm>
            <a:off x="14172890" y="2113538"/>
            <a:ext cx="2232623" cy="3209007"/>
            <a:chOff x="7143440" y="2431144"/>
            <a:chExt cx="2232623" cy="3209007"/>
          </a:xfrm>
        </p:grpSpPr>
        <p:grpSp>
          <p:nvGrpSpPr>
            <p:cNvPr id="17" name="Group 16">
              <a:extLst>
                <a:ext uri="{FF2B5EF4-FFF2-40B4-BE49-F238E27FC236}">
                  <a16:creationId xmlns:a16="http://schemas.microsoft.com/office/drawing/2014/main" id="{7C2B2745-0D30-71D2-3179-C863C7260C0A}"/>
                </a:ext>
              </a:extLst>
            </p:cNvPr>
            <p:cNvGrpSpPr/>
            <p:nvPr/>
          </p:nvGrpSpPr>
          <p:grpSpPr>
            <a:xfrm>
              <a:off x="7143440" y="2431144"/>
              <a:ext cx="2232623" cy="3209007"/>
              <a:chOff x="3503941" y="1"/>
              <a:chExt cx="1700314" cy="2444234"/>
            </a:xfrm>
          </p:grpSpPr>
          <p:grpSp>
            <p:nvGrpSpPr>
              <p:cNvPr id="42" name="Group 41">
                <a:extLst>
                  <a:ext uri="{FF2B5EF4-FFF2-40B4-BE49-F238E27FC236}">
                    <a16:creationId xmlns:a16="http://schemas.microsoft.com/office/drawing/2014/main" id="{6B4CC703-6B77-29CF-A8DB-48AFFB265C29}"/>
                  </a:ext>
                </a:extLst>
              </p:cNvPr>
              <p:cNvGrpSpPr/>
              <p:nvPr/>
            </p:nvGrpSpPr>
            <p:grpSpPr>
              <a:xfrm>
                <a:off x="3580750" y="221731"/>
                <a:ext cx="1547731" cy="2222504"/>
                <a:chOff x="3580750" y="221731"/>
                <a:chExt cx="1547730" cy="2222504"/>
              </a:xfrm>
            </p:grpSpPr>
            <p:sp>
              <p:nvSpPr>
                <p:cNvPr id="45" name="Rectangle: Rounded Corners 44">
                  <a:extLst>
                    <a:ext uri="{FF2B5EF4-FFF2-40B4-BE49-F238E27FC236}">
                      <a16:creationId xmlns:a16="http://schemas.microsoft.com/office/drawing/2014/main" id="{CBEAA4AB-78BE-5D5E-41AD-01181B31B543}"/>
                    </a:ext>
                  </a:extLst>
                </p:cNvPr>
                <p:cNvSpPr/>
                <p:nvPr/>
              </p:nvSpPr>
              <p:spPr>
                <a:xfrm rot="2700000">
                  <a:off x="3807410" y="221731"/>
                  <a:ext cx="1094410" cy="1094410"/>
                </a:xfrm>
                <a:prstGeom prst="roundRect">
                  <a:avLst>
                    <a:gd name="adj" fmla="val 29796"/>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Rectangle: Rounded Corners 45">
                  <a:extLst>
                    <a:ext uri="{FF2B5EF4-FFF2-40B4-BE49-F238E27FC236}">
                      <a16:creationId xmlns:a16="http://schemas.microsoft.com/office/drawing/2014/main" id="{6A4955BA-E3F0-1928-50E5-AA8497554CFD}"/>
                    </a:ext>
                  </a:extLst>
                </p:cNvPr>
                <p:cNvSpPr/>
                <p:nvPr/>
              </p:nvSpPr>
              <p:spPr>
                <a:xfrm>
                  <a:off x="3580750" y="519601"/>
                  <a:ext cx="1547730" cy="1924634"/>
                </a:xfrm>
                <a:prstGeom prst="roundRect">
                  <a:avLst/>
                </a:prstGeom>
                <a:solidFill>
                  <a:schemeClr val="bg1"/>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3" name="مربع نص 166">
                <a:extLst>
                  <a:ext uri="{FF2B5EF4-FFF2-40B4-BE49-F238E27FC236}">
                    <a16:creationId xmlns:a16="http://schemas.microsoft.com/office/drawing/2014/main" id="{DDD04FA7-9E5D-39A1-BF55-4BA3FF571D9D}"/>
                  </a:ext>
                </a:extLst>
              </p:cNvPr>
              <p:cNvSpPr txBox="1"/>
              <p:nvPr/>
            </p:nvSpPr>
            <p:spPr>
              <a:xfrm>
                <a:off x="3503941" y="1396383"/>
                <a:ext cx="1700314" cy="969878"/>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 المتطور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مربع نص 166">
                <a:extLst>
                  <a:ext uri="{FF2B5EF4-FFF2-40B4-BE49-F238E27FC236}">
                    <a16:creationId xmlns:a16="http://schemas.microsoft.com/office/drawing/2014/main" id="{0B82E902-36F9-CADC-295B-0C32F62029C3}"/>
                  </a:ext>
                </a:extLst>
              </p:cNvPr>
              <p:cNvSpPr txBox="1"/>
              <p:nvPr/>
            </p:nvSpPr>
            <p:spPr>
              <a:xfrm>
                <a:off x="3703778" y="1"/>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Emotional ">
              <a:extLst>
                <a:ext uri="{FF2B5EF4-FFF2-40B4-BE49-F238E27FC236}">
                  <a16:creationId xmlns:a16="http://schemas.microsoft.com/office/drawing/2014/main" id="{9DDA1C03-03DF-ABEA-140A-C18DCB867F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3652"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2E7AC1F7-B459-56AC-D7B2-C8B2867464FA}"/>
              </a:ext>
            </a:extLst>
          </p:cNvPr>
          <p:cNvGrpSpPr/>
          <p:nvPr/>
        </p:nvGrpSpPr>
        <p:grpSpPr>
          <a:xfrm>
            <a:off x="8921148" y="2113536"/>
            <a:ext cx="2160203" cy="3272972"/>
            <a:chOff x="4983914" y="2431142"/>
            <a:chExt cx="2160203" cy="3272972"/>
          </a:xfrm>
        </p:grpSpPr>
        <p:grpSp>
          <p:nvGrpSpPr>
            <p:cNvPr id="21" name="Group 20">
              <a:extLst>
                <a:ext uri="{FF2B5EF4-FFF2-40B4-BE49-F238E27FC236}">
                  <a16:creationId xmlns:a16="http://schemas.microsoft.com/office/drawing/2014/main" id="{C5CA25B9-25E4-EBB2-8CE2-DDA9E0114740}"/>
                </a:ext>
              </a:extLst>
            </p:cNvPr>
            <p:cNvGrpSpPr/>
            <p:nvPr/>
          </p:nvGrpSpPr>
          <p:grpSpPr>
            <a:xfrm>
              <a:off x="4983914" y="2431142"/>
              <a:ext cx="2160203" cy="3272972"/>
              <a:chOff x="2355563" y="0"/>
              <a:chExt cx="1645160" cy="2492954"/>
            </a:xfrm>
          </p:grpSpPr>
          <p:grpSp>
            <p:nvGrpSpPr>
              <p:cNvPr id="22" name="Group 21">
                <a:extLst>
                  <a:ext uri="{FF2B5EF4-FFF2-40B4-BE49-F238E27FC236}">
                    <a16:creationId xmlns:a16="http://schemas.microsoft.com/office/drawing/2014/main" id="{16BCDEA5-15FC-DB6B-6A87-397E37B0BBB6}"/>
                  </a:ext>
                </a:extLst>
              </p:cNvPr>
              <p:cNvGrpSpPr/>
              <p:nvPr/>
            </p:nvGrpSpPr>
            <p:grpSpPr>
              <a:xfrm>
                <a:off x="2404278" y="221730"/>
                <a:ext cx="1547730" cy="2222504"/>
                <a:chOff x="2404278" y="221730"/>
                <a:chExt cx="1547730" cy="2222504"/>
              </a:xfrm>
            </p:grpSpPr>
            <p:sp>
              <p:nvSpPr>
                <p:cNvPr id="25" name="Rectangle: Rounded Corners 24">
                  <a:extLst>
                    <a:ext uri="{FF2B5EF4-FFF2-40B4-BE49-F238E27FC236}">
                      <a16:creationId xmlns:a16="http://schemas.microsoft.com/office/drawing/2014/main" id="{AD5044D8-61F6-10B1-795E-557AB1AD4786}"/>
                    </a:ext>
                  </a:extLst>
                </p:cNvPr>
                <p:cNvSpPr/>
                <p:nvPr/>
              </p:nvSpPr>
              <p:spPr>
                <a:xfrm rot="2700000">
                  <a:off x="2630938"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Rectangle: Rounded Corners 25">
                  <a:extLst>
                    <a:ext uri="{FF2B5EF4-FFF2-40B4-BE49-F238E27FC236}">
                      <a16:creationId xmlns:a16="http://schemas.microsoft.com/office/drawing/2014/main" id="{F9EA7ACF-0CE4-AF8A-37D1-540C4E595A72}"/>
                    </a:ext>
                  </a:extLst>
                </p:cNvPr>
                <p:cNvSpPr/>
                <p:nvPr/>
              </p:nvSpPr>
              <p:spPr>
                <a:xfrm>
                  <a:off x="2404278"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3" name="مربع نص 166">
                <a:extLst>
                  <a:ext uri="{FF2B5EF4-FFF2-40B4-BE49-F238E27FC236}">
                    <a16:creationId xmlns:a16="http://schemas.microsoft.com/office/drawing/2014/main" id="{1057DAC4-8098-BF42-5E7E-65E6D1D0B5E6}"/>
                  </a:ext>
                </a:extLst>
              </p:cNvPr>
              <p:cNvSpPr txBox="1"/>
              <p:nvPr/>
            </p:nvSpPr>
            <p:spPr>
              <a:xfrm>
                <a:off x="2355563" y="1412171"/>
                <a:ext cx="1645160" cy="1080783"/>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صناعة القرار في ظل عدم اليقين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763DB55D-C0A8-2CA8-81DD-BDD83121E782}"/>
                  </a:ext>
                </a:extLst>
              </p:cNvPr>
              <p:cNvSpPr txBox="1"/>
              <p:nvPr/>
            </p:nvSpPr>
            <p:spPr>
              <a:xfrm>
                <a:off x="2527306"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Think ">
              <a:extLst>
                <a:ext uri="{FF2B5EF4-FFF2-40B4-BE49-F238E27FC236}">
                  <a16:creationId xmlns:a16="http://schemas.microsoft.com/office/drawing/2014/main" id="{BA24C089-DCE7-C3A7-E5FD-5D708C6566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2215"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C9821542-871F-7B99-B941-02E028B8FBDC}"/>
              </a:ext>
            </a:extLst>
          </p:cNvPr>
          <p:cNvSpPr txBox="1"/>
          <p:nvPr/>
        </p:nvSpPr>
        <p:spPr>
          <a:xfrm>
            <a:off x="880562" y="20649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منهجيات لتحليل المعلومات غير المكتملة</a:t>
            </a:r>
            <a:endParaRPr lang="en-US" dirty="0"/>
          </a:p>
        </p:txBody>
      </p:sp>
      <p:sp>
        <p:nvSpPr>
          <p:cNvPr id="3" name="TextBox 2">
            <a:extLst>
              <a:ext uri="{FF2B5EF4-FFF2-40B4-BE49-F238E27FC236}">
                <a16:creationId xmlns:a16="http://schemas.microsoft.com/office/drawing/2014/main" id="{DD690579-5958-FD05-707A-7D68A8E9D27B}"/>
              </a:ext>
            </a:extLst>
          </p:cNvPr>
          <p:cNvSpPr txBox="1"/>
          <p:nvPr/>
        </p:nvSpPr>
        <p:spPr>
          <a:xfrm>
            <a:off x="880562" y="35213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الموازنة بين التحليل والبديهة في اتخاذ القرارات</a:t>
            </a:r>
            <a:endParaRPr lang="en-US" dirty="0"/>
          </a:p>
        </p:txBody>
      </p:sp>
      <p:sp>
        <p:nvSpPr>
          <p:cNvPr id="4" name="TextBox 3">
            <a:extLst>
              <a:ext uri="{FF2B5EF4-FFF2-40B4-BE49-F238E27FC236}">
                <a16:creationId xmlns:a16="http://schemas.microsoft.com/office/drawing/2014/main" id="{2FCD7DCE-42E3-97D1-5C7D-A0D874A920A8}"/>
              </a:ext>
            </a:extLst>
          </p:cNvPr>
          <p:cNvSpPr txBox="1"/>
          <p:nvPr/>
        </p:nvSpPr>
        <p:spPr>
          <a:xfrm>
            <a:off x="880562" y="497772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تبني مبدأ "القرارات القابلة للعكس" عند مواجهة الغموض الشديد</a:t>
            </a:r>
            <a:endParaRPr lang="en-US" dirty="0"/>
          </a:p>
        </p:txBody>
      </p:sp>
    </p:spTree>
    <p:extLst>
      <p:ext uri="{BB962C8B-B14F-4D97-AF65-F5344CB8AC3E}">
        <p14:creationId xmlns:p14="http://schemas.microsoft.com/office/powerpoint/2010/main" val="2693758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94FC1-25E4-E986-C0D3-39BE495E60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350F3EE-9AED-9C3E-3759-FE6EA8B6E6A7}"/>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492D0DF-1D75-E553-D8D1-E63B2E02C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F40BD702-1FB9-EF6C-177A-49FC5FECEBFA}"/>
              </a:ext>
            </a:extLst>
          </p:cNvPr>
          <p:cNvGrpSpPr/>
          <p:nvPr/>
        </p:nvGrpSpPr>
        <p:grpSpPr>
          <a:xfrm>
            <a:off x="13423064" y="2113536"/>
            <a:ext cx="2160203" cy="3272972"/>
            <a:chOff x="4983914" y="2431142"/>
            <a:chExt cx="2160203" cy="3272972"/>
          </a:xfrm>
        </p:grpSpPr>
        <p:grpSp>
          <p:nvGrpSpPr>
            <p:cNvPr id="21" name="Group 20">
              <a:extLst>
                <a:ext uri="{FF2B5EF4-FFF2-40B4-BE49-F238E27FC236}">
                  <a16:creationId xmlns:a16="http://schemas.microsoft.com/office/drawing/2014/main" id="{17A7E81E-39F7-399B-3F1B-739132F8B084}"/>
                </a:ext>
              </a:extLst>
            </p:cNvPr>
            <p:cNvGrpSpPr/>
            <p:nvPr/>
          </p:nvGrpSpPr>
          <p:grpSpPr>
            <a:xfrm>
              <a:off x="4983914" y="2431142"/>
              <a:ext cx="2160203" cy="3272972"/>
              <a:chOff x="2355563" y="0"/>
              <a:chExt cx="1645160" cy="2492954"/>
            </a:xfrm>
          </p:grpSpPr>
          <p:grpSp>
            <p:nvGrpSpPr>
              <p:cNvPr id="22" name="Group 21">
                <a:extLst>
                  <a:ext uri="{FF2B5EF4-FFF2-40B4-BE49-F238E27FC236}">
                    <a16:creationId xmlns:a16="http://schemas.microsoft.com/office/drawing/2014/main" id="{9967A0C1-B5BA-206D-D3AB-10790B2F15E8}"/>
                  </a:ext>
                </a:extLst>
              </p:cNvPr>
              <p:cNvGrpSpPr/>
              <p:nvPr/>
            </p:nvGrpSpPr>
            <p:grpSpPr>
              <a:xfrm>
                <a:off x="2404278" y="221730"/>
                <a:ext cx="1547730" cy="2222504"/>
                <a:chOff x="2404278" y="221730"/>
                <a:chExt cx="1547730" cy="2222504"/>
              </a:xfrm>
            </p:grpSpPr>
            <p:sp>
              <p:nvSpPr>
                <p:cNvPr id="25" name="Rectangle: Rounded Corners 24">
                  <a:extLst>
                    <a:ext uri="{FF2B5EF4-FFF2-40B4-BE49-F238E27FC236}">
                      <a16:creationId xmlns:a16="http://schemas.microsoft.com/office/drawing/2014/main" id="{A7BA7C1B-920E-6478-05A1-98B9C38C0B84}"/>
                    </a:ext>
                  </a:extLst>
                </p:cNvPr>
                <p:cNvSpPr/>
                <p:nvPr/>
              </p:nvSpPr>
              <p:spPr>
                <a:xfrm rot="2700000">
                  <a:off x="2630938" y="221730"/>
                  <a:ext cx="1094410" cy="1094410"/>
                </a:xfrm>
                <a:prstGeom prst="roundRect">
                  <a:avLst>
                    <a:gd name="adj" fmla="val 29796"/>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Rectangle: Rounded Corners 25">
                  <a:extLst>
                    <a:ext uri="{FF2B5EF4-FFF2-40B4-BE49-F238E27FC236}">
                      <a16:creationId xmlns:a16="http://schemas.microsoft.com/office/drawing/2014/main" id="{A5A55E32-3112-A4DA-17A8-66DC413F451C}"/>
                    </a:ext>
                  </a:extLst>
                </p:cNvPr>
                <p:cNvSpPr/>
                <p:nvPr/>
              </p:nvSpPr>
              <p:spPr>
                <a:xfrm>
                  <a:off x="2404278" y="519600"/>
                  <a:ext cx="1547730" cy="1924634"/>
                </a:xfrm>
                <a:prstGeom prst="roundRect">
                  <a:avLst/>
                </a:prstGeom>
                <a:solidFill>
                  <a:schemeClr val="bg1"/>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3" name="مربع نص 166">
                <a:extLst>
                  <a:ext uri="{FF2B5EF4-FFF2-40B4-BE49-F238E27FC236}">
                    <a16:creationId xmlns:a16="http://schemas.microsoft.com/office/drawing/2014/main" id="{8F0A68F2-EB18-4612-91BD-B977968261E0}"/>
                  </a:ext>
                </a:extLst>
              </p:cNvPr>
              <p:cNvSpPr txBox="1"/>
              <p:nvPr/>
            </p:nvSpPr>
            <p:spPr>
              <a:xfrm>
                <a:off x="2355563" y="1412171"/>
                <a:ext cx="1645160" cy="1080783"/>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صناعة القرار في ظل عدم اليقين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66">
                <a:extLst>
                  <a:ext uri="{FF2B5EF4-FFF2-40B4-BE49-F238E27FC236}">
                    <a16:creationId xmlns:a16="http://schemas.microsoft.com/office/drawing/2014/main" id="{55AD429D-4E41-6656-FC8C-B56E4BB99636}"/>
                  </a:ext>
                </a:extLst>
              </p:cNvPr>
              <p:cNvSpPr txBox="1"/>
              <p:nvPr/>
            </p:nvSpPr>
            <p:spPr>
              <a:xfrm>
                <a:off x="2527306"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Think ">
              <a:extLst>
                <a:ext uri="{FF2B5EF4-FFF2-40B4-BE49-F238E27FC236}">
                  <a16:creationId xmlns:a16="http://schemas.microsoft.com/office/drawing/2014/main" id="{46BD9A20-BF1E-084C-B236-324C135CA9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2215"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222BBDDE-4DAD-F581-3986-6294E1F3B359}"/>
              </a:ext>
            </a:extLst>
          </p:cNvPr>
          <p:cNvGrpSpPr/>
          <p:nvPr/>
        </p:nvGrpSpPr>
        <p:grpSpPr>
          <a:xfrm>
            <a:off x="8893390" y="2113536"/>
            <a:ext cx="2215719" cy="3209005"/>
            <a:chOff x="2759741" y="2431142"/>
            <a:chExt cx="2215719" cy="3209005"/>
          </a:xfrm>
        </p:grpSpPr>
        <p:grpSp>
          <p:nvGrpSpPr>
            <p:cNvPr id="20" name="Group 19">
              <a:extLst>
                <a:ext uri="{FF2B5EF4-FFF2-40B4-BE49-F238E27FC236}">
                  <a16:creationId xmlns:a16="http://schemas.microsoft.com/office/drawing/2014/main" id="{0B4D05C3-740F-7BD5-E745-7FE29D2789FF}"/>
                </a:ext>
              </a:extLst>
            </p:cNvPr>
            <p:cNvGrpSpPr/>
            <p:nvPr/>
          </p:nvGrpSpPr>
          <p:grpSpPr>
            <a:xfrm>
              <a:off x="2759741" y="2431142"/>
              <a:ext cx="2215719" cy="3209005"/>
              <a:chOff x="1172647" y="0"/>
              <a:chExt cx="1687440" cy="2444234"/>
            </a:xfrm>
          </p:grpSpPr>
          <p:grpSp>
            <p:nvGrpSpPr>
              <p:cNvPr id="27" name="Group 26">
                <a:extLst>
                  <a:ext uri="{FF2B5EF4-FFF2-40B4-BE49-F238E27FC236}">
                    <a16:creationId xmlns:a16="http://schemas.microsoft.com/office/drawing/2014/main" id="{E42FCF93-FC26-57FE-26EE-2909550D1787}"/>
                  </a:ext>
                </a:extLst>
              </p:cNvPr>
              <p:cNvGrpSpPr/>
              <p:nvPr/>
            </p:nvGrpSpPr>
            <p:grpSpPr>
              <a:xfrm>
                <a:off x="1242502" y="221730"/>
                <a:ext cx="1547730" cy="2222504"/>
                <a:chOff x="1242502" y="221730"/>
                <a:chExt cx="1547730" cy="2222504"/>
              </a:xfrm>
            </p:grpSpPr>
            <p:sp>
              <p:nvSpPr>
                <p:cNvPr id="30" name="Rectangle: Rounded Corners 29">
                  <a:extLst>
                    <a:ext uri="{FF2B5EF4-FFF2-40B4-BE49-F238E27FC236}">
                      <a16:creationId xmlns:a16="http://schemas.microsoft.com/office/drawing/2014/main" id="{5E491B1A-60D1-CD1E-ABC1-34FE0355A592}"/>
                    </a:ext>
                  </a:extLst>
                </p:cNvPr>
                <p:cNvSpPr/>
                <p:nvPr/>
              </p:nvSpPr>
              <p:spPr>
                <a:xfrm rot="2700000">
                  <a:off x="1469162"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Rounded Corners 30">
                  <a:extLst>
                    <a:ext uri="{FF2B5EF4-FFF2-40B4-BE49-F238E27FC236}">
                      <a16:creationId xmlns:a16="http://schemas.microsoft.com/office/drawing/2014/main" id="{DC695343-4180-C985-A88C-F1DDEC3BA859}"/>
                    </a:ext>
                  </a:extLst>
                </p:cNvPr>
                <p:cNvSpPr/>
                <p:nvPr/>
              </p:nvSpPr>
              <p:spPr>
                <a:xfrm>
                  <a:off x="1242502"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09353D9F-EE02-28B0-D25A-E7E13CA797CD}"/>
                  </a:ext>
                </a:extLst>
              </p:cNvPr>
              <p:cNvSpPr txBox="1"/>
              <p:nvPr/>
            </p:nvSpPr>
            <p:spPr>
              <a:xfrm>
                <a:off x="1172647" y="1368167"/>
                <a:ext cx="1687440" cy="998784"/>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التعلّم المستمر والفضول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C9D5942A-7A53-8E22-DE9A-902C38D47017}"/>
                  </a:ext>
                </a:extLst>
              </p:cNvPr>
              <p:cNvSpPr txBox="1"/>
              <p:nvPr/>
            </p:nvSpPr>
            <p:spPr>
              <a:xfrm>
                <a:off x="1365530"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Continuous learning ">
              <a:extLst>
                <a:ext uri="{FF2B5EF4-FFF2-40B4-BE49-F238E27FC236}">
                  <a16:creationId xmlns:a16="http://schemas.microsoft.com/office/drawing/2014/main" id="{0B596419-1570-ABD3-4A59-8BDF2B5FCF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3454"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E09D526-F45E-632F-36B8-81F965EB1664}"/>
              </a:ext>
            </a:extLst>
          </p:cNvPr>
          <p:cNvSpPr txBox="1"/>
          <p:nvPr/>
        </p:nvSpPr>
        <p:spPr>
          <a:xfrm>
            <a:off x="880562" y="20649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عقلية النمو والتعلّم مدى الحياة</a:t>
            </a:r>
            <a:endParaRPr lang="en-US" dirty="0"/>
          </a:p>
        </p:txBody>
      </p:sp>
      <p:sp>
        <p:nvSpPr>
          <p:cNvPr id="3" name="TextBox 2">
            <a:extLst>
              <a:ext uri="{FF2B5EF4-FFF2-40B4-BE49-F238E27FC236}">
                <a16:creationId xmlns:a16="http://schemas.microsoft.com/office/drawing/2014/main" id="{507590E0-334B-1AA3-8C02-CDF4FC232F0F}"/>
              </a:ext>
            </a:extLst>
          </p:cNvPr>
          <p:cNvSpPr txBox="1"/>
          <p:nvPr/>
        </p:nvSpPr>
        <p:spPr>
          <a:xfrm>
            <a:off x="880562" y="35213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تشجيع الفضول المعرفي والاستكشاف</a:t>
            </a:r>
            <a:endParaRPr lang="en-US" dirty="0"/>
          </a:p>
        </p:txBody>
      </p:sp>
      <p:sp>
        <p:nvSpPr>
          <p:cNvPr id="4" name="TextBox 3">
            <a:extLst>
              <a:ext uri="{FF2B5EF4-FFF2-40B4-BE49-F238E27FC236}">
                <a16:creationId xmlns:a16="http://schemas.microsoft.com/office/drawing/2014/main" id="{7ED4385D-0408-193B-E375-25DED65A5741}"/>
              </a:ext>
            </a:extLst>
          </p:cNvPr>
          <p:cNvSpPr txBox="1"/>
          <p:nvPr/>
        </p:nvSpPr>
        <p:spPr>
          <a:xfrm>
            <a:off x="880562" y="49777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القدرة على مراجعة الافتراضات وتحدي النماذج الذهنية</a:t>
            </a:r>
            <a:endParaRPr lang="en-US" dirty="0"/>
          </a:p>
        </p:txBody>
      </p:sp>
    </p:spTree>
    <p:extLst>
      <p:ext uri="{BB962C8B-B14F-4D97-AF65-F5344CB8AC3E}">
        <p14:creationId xmlns:p14="http://schemas.microsoft.com/office/powerpoint/2010/main" val="5212857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51423-0D66-228E-1DB7-F62A89AA793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0756C5-A277-3A2D-F4C3-6E4292BC528F}"/>
              </a:ext>
            </a:extLst>
          </p:cNvPr>
          <p:cNvSpPr txBox="1"/>
          <p:nvPr/>
        </p:nvSpPr>
        <p:spPr>
          <a:xfrm>
            <a:off x="2190750" y="-95612"/>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مهارات القائد في إدارة الغموض والتعقيد</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E887D13-A6E7-BD93-4BAB-0DAF17E176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50" name="Group 49">
            <a:extLst>
              <a:ext uri="{FF2B5EF4-FFF2-40B4-BE49-F238E27FC236}">
                <a16:creationId xmlns:a16="http://schemas.microsoft.com/office/drawing/2014/main" id="{C82DEAD9-B715-546B-24D1-5D97AC81F021}"/>
              </a:ext>
            </a:extLst>
          </p:cNvPr>
          <p:cNvGrpSpPr/>
          <p:nvPr/>
        </p:nvGrpSpPr>
        <p:grpSpPr>
          <a:xfrm>
            <a:off x="12970541" y="2113536"/>
            <a:ext cx="2215719" cy="3209005"/>
            <a:chOff x="2759741" y="2431142"/>
            <a:chExt cx="2215719" cy="3209005"/>
          </a:xfrm>
        </p:grpSpPr>
        <p:grpSp>
          <p:nvGrpSpPr>
            <p:cNvPr id="20" name="Group 19">
              <a:extLst>
                <a:ext uri="{FF2B5EF4-FFF2-40B4-BE49-F238E27FC236}">
                  <a16:creationId xmlns:a16="http://schemas.microsoft.com/office/drawing/2014/main" id="{4FFA1A6B-670D-FDA1-FF3B-60671D5F4BD7}"/>
                </a:ext>
              </a:extLst>
            </p:cNvPr>
            <p:cNvGrpSpPr/>
            <p:nvPr/>
          </p:nvGrpSpPr>
          <p:grpSpPr>
            <a:xfrm>
              <a:off x="2759741" y="2431142"/>
              <a:ext cx="2215719" cy="3209005"/>
              <a:chOff x="1172647" y="0"/>
              <a:chExt cx="1687440" cy="2444234"/>
            </a:xfrm>
          </p:grpSpPr>
          <p:grpSp>
            <p:nvGrpSpPr>
              <p:cNvPr id="27" name="Group 26">
                <a:extLst>
                  <a:ext uri="{FF2B5EF4-FFF2-40B4-BE49-F238E27FC236}">
                    <a16:creationId xmlns:a16="http://schemas.microsoft.com/office/drawing/2014/main" id="{66C4EEC9-E4FD-1641-EB91-CD8D8B680ABE}"/>
                  </a:ext>
                </a:extLst>
              </p:cNvPr>
              <p:cNvGrpSpPr/>
              <p:nvPr/>
            </p:nvGrpSpPr>
            <p:grpSpPr>
              <a:xfrm>
                <a:off x="1242502" y="221730"/>
                <a:ext cx="1547730" cy="2222504"/>
                <a:chOff x="1242502" y="221730"/>
                <a:chExt cx="1547730" cy="2222504"/>
              </a:xfrm>
            </p:grpSpPr>
            <p:sp>
              <p:nvSpPr>
                <p:cNvPr id="30" name="Rectangle: Rounded Corners 29">
                  <a:extLst>
                    <a:ext uri="{FF2B5EF4-FFF2-40B4-BE49-F238E27FC236}">
                      <a16:creationId xmlns:a16="http://schemas.microsoft.com/office/drawing/2014/main" id="{E85FDFF5-D2DF-1267-46D8-619FFD817729}"/>
                    </a:ext>
                  </a:extLst>
                </p:cNvPr>
                <p:cNvSpPr/>
                <p:nvPr/>
              </p:nvSpPr>
              <p:spPr>
                <a:xfrm rot="2700000">
                  <a:off x="1469162" y="221730"/>
                  <a:ext cx="1094410" cy="1094410"/>
                </a:xfrm>
                <a:prstGeom prst="roundRect">
                  <a:avLst>
                    <a:gd name="adj" fmla="val 29796"/>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Rectangle: Rounded Corners 30">
                  <a:extLst>
                    <a:ext uri="{FF2B5EF4-FFF2-40B4-BE49-F238E27FC236}">
                      <a16:creationId xmlns:a16="http://schemas.microsoft.com/office/drawing/2014/main" id="{536A4B17-C5C8-25A0-644D-4F7F9183D1D9}"/>
                    </a:ext>
                  </a:extLst>
                </p:cNvPr>
                <p:cNvSpPr/>
                <p:nvPr/>
              </p:nvSpPr>
              <p:spPr>
                <a:xfrm>
                  <a:off x="1242502" y="519600"/>
                  <a:ext cx="1547730" cy="1924634"/>
                </a:xfrm>
                <a:prstGeom prst="roundRect">
                  <a:avLst/>
                </a:prstGeom>
                <a:solidFill>
                  <a:schemeClr val="bg1"/>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BEE1978E-84C6-E05D-237E-B9BBCB0AB2E6}"/>
                  </a:ext>
                </a:extLst>
              </p:cNvPr>
              <p:cNvSpPr txBox="1"/>
              <p:nvPr/>
            </p:nvSpPr>
            <p:spPr>
              <a:xfrm>
                <a:off x="1172647" y="1368167"/>
                <a:ext cx="1687440" cy="998784"/>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التعلّم المستمر والفضول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9" name="مربع نص 166">
                <a:extLst>
                  <a:ext uri="{FF2B5EF4-FFF2-40B4-BE49-F238E27FC236}">
                    <a16:creationId xmlns:a16="http://schemas.microsoft.com/office/drawing/2014/main" id="{724F5F0D-1062-9DC9-602B-4B8FBA752B04}"/>
                  </a:ext>
                </a:extLst>
              </p:cNvPr>
              <p:cNvSpPr txBox="1"/>
              <p:nvPr/>
            </p:nvSpPr>
            <p:spPr>
              <a:xfrm>
                <a:off x="1365530" y="0"/>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Continuous learning ">
              <a:extLst>
                <a:ext uri="{FF2B5EF4-FFF2-40B4-BE49-F238E27FC236}">
                  <a16:creationId xmlns:a16="http://schemas.microsoft.com/office/drawing/2014/main" id="{E739CD0F-A845-A47F-0D4C-7F80E51924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3454"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a:extLst>
              <a:ext uri="{FF2B5EF4-FFF2-40B4-BE49-F238E27FC236}">
                <a16:creationId xmlns:a16="http://schemas.microsoft.com/office/drawing/2014/main" id="{611DD110-4134-BF90-7C56-BF2E5CBA33B2}"/>
              </a:ext>
            </a:extLst>
          </p:cNvPr>
          <p:cNvGrpSpPr/>
          <p:nvPr/>
        </p:nvGrpSpPr>
        <p:grpSpPr>
          <a:xfrm>
            <a:off x="8884940" y="2113538"/>
            <a:ext cx="2232619" cy="3230150"/>
            <a:chOff x="554876" y="2431144"/>
            <a:chExt cx="2232619" cy="3230150"/>
          </a:xfrm>
        </p:grpSpPr>
        <p:grpSp>
          <p:nvGrpSpPr>
            <p:cNvPr id="19" name="Group 18">
              <a:extLst>
                <a:ext uri="{FF2B5EF4-FFF2-40B4-BE49-F238E27FC236}">
                  <a16:creationId xmlns:a16="http://schemas.microsoft.com/office/drawing/2014/main" id="{9A37EAF5-942F-04E8-3E63-5065794C1ED5}"/>
                </a:ext>
              </a:extLst>
            </p:cNvPr>
            <p:cNvGrpSpPr/>
            <p:nvPr/>
          </p:nvGrpSpPr>
          <p:grpSpPr>
            <a:xfrm>
              <a:off x="554876" y="2431144"/>
              <a:ext cx="2232619" cy="3230150"/>
              <a:chOff x="0" y="1"/>
              <a:chExt cx="1700310" cy="2460339"/>
            </a:xfrm>
          </p:grpSpPr>
          <p:grpSp>
            <p:nvGrpSpPr>
              <p:cNvPr id="32" name="Group 31">
                <a:extLst>
                  <a:ext uri="{FF2B5EF4-FFF2-40B4-BE49-F238E27FC236}">
                    <a16:creationId xmlns:a16="http://schemas.microsoft.com/office/drawing/2014/main" id="{9ECF98C5-80B1-A23B-E968-FCFF4991ECCF}"/>
                  </a:ext>
                </a:extLst>
              </p:cNvPr>
              <p:cNvGrpSpPr/>
              <p:nvPr/>
            </p:nvGrpSpPr>
            <p:grpSpPr>
              <a:xfrm>
                <a:off x="76290" y="221731"/>
                <a:ext cx="1547730" cy="2222504"/>
                <a:chOff x="76290" y="221731"/>
                <a:chExt cx="1547730" cy="2222504"/>
              </a:xfrm>
            </p:grpSpPr>
            <p:sp>
              <p:nvSpPr>
                <p:cNvPr id="35" name="Rectangle: Rounded Corners 34">
                  <a:extLst>
                    <a:ext uri="{FF2B5EF4-FFF2-40B4-BE49-F238E27FC236}">
                      <a16:creationId xmlns:a16="http://schemas.microsoft.com/office/drawing/2014/main" id="{B2824F2E-0773-1B11-254B-BC469E5C2DC5}"/>
                    </a:ext>
                  </a:extLst>
                </p:cNvPr>
                <p:cNvSpPr/>
                <p:nvPr/>
              </p:nvSpPr>
              <p:spPr>
                <a:xfrm rot="2700000">
                  <a:off x="302950" y="221731"/>
                  <a:ext cx="1094410" cy="1094410"/>
                </a:xfrm>
                <a:prstGeom prst="roundRect">
                  <a:avLst>
                    <a:gd name="adj" fmla="val 29796"/>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Rectangle: Rounded Corners 35">
                  <a:extLst>
                    <a:ext uri="{FF2B5EF4-FFF2-40B4-BE49-F238E27FC236}">
                      <a16:creationId xmlns:a16="http://schemas.microsoft.com/office/drawing/2014/main" id="{5C86B8F2-C90C-2DFE-4F8A-A656F2660EDD}"/>
                    </a:ext>
                  </a:extLst>
                </p:cNvPr>
                <p:cNvSpPr/>
                <p:nvPr/>
              </p:nvSpPr>
              <p:spPr>
                <a:xfrm>
                  <a:off x="76290" y="519601"/>
                  <a:ext cx="1547730" cy="1924634"/>
                </a:xfrm>
                <a:prstGeom prst="roundRect">
                  <a:avLst/>
                </a:prstGeom>
                <a:solidFill>
                  <a:schemeClr val="bg1"/>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3" name="مربع نص 166">
                <a:extLst>
                  <a:ext uri="{FF2B5EF4-FFF2-40B4-BE49-F238E27FC236}">
                    <a16:creationId xmlns:a16="http://schemas.microsoft.com/office/drawing/2014/main" id="{DD7FF72B-CED8-DF85-180B-5D07662C7252}"/>
                  </a:ext>
                </a:extLst>
              </p:cNvPr>
              <p:cNvSpPr txBox="1"/>
              <p:nvPr/>
            </p:nvSpPr>
            <p:spPr>
              <a:xfrm>
                <a:off x="0" y="1358142"/>
                <a:ext cx="1700310" cy="1102198"/>
              </a:xfrm>
              <a:prstGeom prst="rect">
                <a:avLst/>
              </a:prstGeom>
            </p:spPr>
            <p:txBody>
              <a:bodyPr wrap="square" rtlCol="1">
                <a:noAutofit/>
              </a:bodyPr>
              <a:lstStyle/>
              <a:p>
                <a:pPr algn="ctr" rtl="0">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الاتصال الفعّال وسط الغموض</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مربع نص 166">
                <a:extLst>
                  <a:ext uri="{FF2B5EF4-FFF2-40B4-BE49-F238E27FC236}">
                    <a16:creationId xmlns:a16="http://schemas.microsoft.com/office/drawing/2014/main" id="{91C1A63A-F079-65D8-2E36-4F496D8A9A11}"/>
                  </a:ext>
                </a:extLst>
              </p:cNvPr>
              <p:cNvSpPr txBox="1"/>
              <p:nvPr/>
            </p:nvSpPr>
            <p:spPr>
              <a:xfrm>
                <a:off x="199318" y="1"/>
                <a:ext cx="1301674" cy="768935"/>
              </a:xfrm>
              <a:prstGeom prst="rect">
                <a:avLst/>
              </a:prstGeom>
            </p:spPr>
            <p:txBody>
              <a:bodyPr wrap="square" rtlCol="1">
                <a:noAutofit/>
              </a:bodyPr>
              <a:lstStyle/>
              <a:p>
                <a:pPr algn="ctr" rtl="1">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Communication ">
              <a:extLst>
                <a:ext uri="{FF2B5EF4-FFF2-40B4-BE49-F238E27FC236}">
                  <a16:creationId xmlns:a16="http://schemas.microsoft.com/office/drawing/2014/main" id="{92FD64BC-3E57-E5A5-4AEB-72D1F6292D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8812" y="3310476"/>
              <a:ext cx="1014825" cy="101468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B81EA1EF-794A-B680-0434-22027C1A004E}"/>
              </a:ext>
            </a:extLst>
          </p:cNvPr>
          <p:cNvSpPr txBox="1"/>
          <p:nvPr/>
        </p:nvSpPr>
        <p:spPr>
          <a:xfrm>
            <a:off x="880562" y="20649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توصيل الرؤية والاتجاه مع الاعتراف بعدم اليقين</a:t>
            </a:r>
            <a:endParaRPr lang="en-US" dirty="0"/>
          </a:p>
        </p:txBody>
      </p:sp>
      <p:sp>
        <p:nvSpPr>
          <p:cNvPr id="3" name="TextBox 2">
            <a:extLst>
              <a:ext uri="{FF2B5EF4-FFF2-40B4-BE49-F238E27FC236}">
                <a16:creationId xmlns:a16="http://schemas.microsoft.com/office/drawing/2014/main" id="{25901BD1-A207-C177-4891-E188EEB03738}"/>
              </a:ext>
            </a:extLst>
          </p:cNvPr>
          <p:cNvSpPr txBox="1"/>
          <p:nvPr/>
        </p:nvSpPr>
        <p:spPr>
          <a:xfrm>
            <a:off x="880562" y="352133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تعزيز الشفافية والصدق حول التحديات والمخاطر</a:t>
            </a:r>
            <a:endParaRPr lang="en-US" dirty="0"/>
          </a:p>
        </p:txBody>
      </p:sp>
      <p:sp>
        <p:nvSpPr>
          <p:cNvPr id="4" name="TextBox 3">
            <a:extLst>
              <a:ext uri="{FF2B5EF4-FFF2-40B4-BE49-F238E27FC236}">
                <a16:creationId xmlns:a16="http://schemas.microsoft.com/office/drawing/2014/main" id="{10FB5517-732A-08DA-2A8B-204BA3282D12}"/>
              </a:ext>
            </a:extLst>
          </p:cNvPr>
          <p:cNvSpPr txBox="1"/>
          <p:nvPr/>
        </p:nvSpPr>
        <p:spPr>
          <a:xfrm>
            <a:off x="880562" y="497772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"قصة التغيير" التي تساعد الأفراد على فهم معنى التحولات</a:t>
            </a:r>
            <a:endParaRPr lang="en-US" dirty="0"/>
          </a:p>
        </p:txBody>
      </p:sp>
    </p:spTree>
    <p:extLst>
      <p:ext uri="{BB962C8B-B14F-4D97-AF65-F5344CB8AC3E}">
        <p14:creationId xmlns:p14="http://schemas.microsoft.com/office/powerpoint/2010/main" val="4253429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5556B-F0A5-9303-2D01-59861D8E03F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017AC2F-8B9D-0DFC-8A04-58B7268B8C99}"/>
              </a:ext>
            </a:extLst>
          </p:cNvPr>
          <p:cNvSpPr txBox="1"/>
          <p:nvPr/>
        </p:nvSpPr>
        <p:spPr>
          <a:xfrm>
            <a:off x="2190750" y="-95612"/>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10135CA-0C04-F893-3215-54AEDB099D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4A236880-ADC8-666C-B84A-4EAAC63E6571}"/>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F89B1FA-B05F-0A48-A50F-ACCDC42DD563}"/>
              </a:ext>
            </a:extLst>
          </p:cNvPr>
          <p:cNvSpPr txBox="1"/>
          <p:nvPr/>
        </p:nvSpPr>
        <p:spPr>
          <a:xfrm>
            <a:off x="5351490" y="1063526"/>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جاكيندا أرديرن، رئيسة وزراء نيوزيلندا السابقة، التي قادت بلادها خلال أزمة إطلاق النار في كرايستشيرش وجائحة كوفيد-19. أظهرت مهارات استثنائية في:</a:t>
            </a:r>
            <a:endParaRPr lang="en-US"/>
          </a:p>
        </p:txBody>
      </p:sp>
      <p:sp>
        <p:nvSpPr>
          <p:cNvPr id="7" name="TextBox 6">
            <a:extLst>
              <a:ext uri="{FF2B5EF4-FFF2-40B4-BE49-F238E27FC236}">
                <a16:creationId xmlns:a16="http://schemas.microsoft.com/office/drawing/2014/main" id="{E7AD8386-FD37-AAF7-73C9-F538DE0BDF9C}"/>
              </a:ext>
            </a:extLst>
          </p:cNvPr>
          <p:cNvSpPr txBox="1"/>
          <p:nvPr/>
        </p:nvSpPr>
        <p:spPr>
          <a:xfrm>
            <a:off x="5104006" y="284827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التواصل الشفاف والمباشر مع المواطنين</a:t>
            </a:r>
            <a:endParaRPr lang="en-US" dirty="0"/>
          </a:p>
        </p:txBody>
      </p:sp>
      <p:sp>
        <p:nvSpPr>
          <p:cNvPr id="10" name="TextBox 9">
            <a:extLst>
              <a:ext uri="{FF2B5EF4-FFF2-40B4-BE49-F238E27FC236}">
                <a16:creationId xmlns:a16="http://schemas.microsoft.com/office/drawing/2014/main" id="{6CED49D9-B4B5-FB47-2AF0-8943C9B86701}"/>
              </a:ext>
            </a:extLst>
          </p:cNvPr>
          <p:cNvSpPr txBox="1"/>
          <p:nvPr/>
        </p:nvSpPr>
        <p:spPr>
          <a:xfrm>
            <a:off x="5104006" y="38013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الموازنة بين التعاطف الإنساني والحزم في اتخاذ القرارات الصعبة</a:t>
            </a:r>
            <a:endParaRPr lang="en-US" dirty="0"/>
          </a:p>
        </p:txBody>
      </p:sp>
      <p:sp>
        <p:nvSpPr>
          <p:cNvPr id="12" name="TextBox 11">
            <a:extLst>
              <a:ext uri="{FF2B5EF4-FFF2-40B4-BE49-F238E27FC236}">
                <a16:creationId xmlns:a16="http://schemas.microsoft.com/office/drawing/2014/main" id="{DD8022DB-1444-E576-0E72-B391095D36D6}"/>
              </a:ext>
            </a:extLst>
          </p:cNvPr>
          <p:cNvSpPr txBox="1"/>
          <p:nvPr/>
        </p:nvSpPr>
        <p:spPr>
          <a:xfrm>
            <a:off x="5104006" y="475448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الاعتماد على الخبراء مع الاحتفاظ بمسؤولية اتخاذ القرار النهائي</a:t>
            </a:r>
            <a:endParaRPr lang="en-US" dirty="0"/>
          </a:p>
        </p:txBody>
      </p:sp>
      <p:pic>
        <p:nvPicPr>
          <p:cNvPr id="4" name="Picture 3" descr="جاسيندا أرديرن تغالب دموعها وهي تختتم مسيرتها السياسية بخطاب في البرلمان  النيوزيلندي | رويترز">
            <a:extLst>
              <a:ext uri="{FF2B5EF4-FFF2-40B4-BE49-F238E27FC236}">
                <a16:creationId xmlns:a16="http://schemas.microsoft.com/office/drawing/2014/main" id="{D32CA660-E204-1EF2-3C9E-583E8C28229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5781" y="1226373"/>
            <a:ext cx="2519680" cy="3149600"/>
          </a:xfrm>
          <a:prstGeom prst="rect">
            <a:avLst/>
          </a:prstGeom>
          <a:noFill/>
          <a:ln>
            <a:noFill/>
          </a:ln>
        </p:spPr>
      </p:pic>
      <p:sp>
        <p:nvSpPr>
          <p:cNvPr id="5" name="TextBox 4">
            <a:extLst>
              <a:ext uri="{FF2B5EF4-FFF2-40B4-BE49-F238E27FC236}">
                <a16:creationId xmlns:a16="http://schemas.microsoft.com/office/drawing/2014/main" id="{8BA16534-4C61-2706-B1EC-D62AF9955CE4}"/>
              </a:ext>
            </a:extLst>
          </p:cNvPr>
          <p:cNvSpPr txBox="1"/>
          <p:nvPr/>
        </p:nvSpPr>
        <p:spPr>
          <a:xfrm>
            <a:off x="5104006" y="57075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القدرة على التكيّف مع المعلومات المتغيرة بسرعة</a:t>
            </a:r>
            <a:endParaRPr lang="en-US" dirty="0"/>
          </a:p>
        </p:txBody>
      </p:sp>
    </p:spTree>
    <p:extLst>
      <p:ext uri="{BB962C8B-B14F-4D97-AF65-F5344CB8AC3E}">
        <p14:creationId xmlns:p14="http://schemas.microsoft.com/office/powerpoint/2010/main" val="1414877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2" grpId="0"/>
      <p:bldP spid="5"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65C75-E047-EE0E-018B-C39A2DB08C9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DED17E-1AF2-9656-FD1A-FF79B632A672}"/>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B6D119-1619-14FE-BE83-B669C318F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E1EE4B35-0056-8E89-F9AB-F8086771E610}"/>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سيناريوهات الأزمات والتكيّف </a:t>
            </a:r>
            <a:endParaRPr lang="en-US" dirty="0"/>
          </a:p>
        </p:txBody>
      </p:sp>
      <p:pic>
        <p:nvPicPr>
          <p:cNvPr id="3" name="Picture 2">
            <a:extLst>
              <a:ext uri="{FF2B5EF4-FFF2-40B4-BE49-F238E27FC236}">
                <a16:creationId xmlns:a16="http://schemas.microsoft.com/office/drawing/2014/main" id="{B02BA5BF-CE51-705C-3458-19154DAC4D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343783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DC0EE-9AD6-6638-E365-EA3BA77FD51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00DB0E-83B4-7B7C-6B19-37F7158E3CC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0F8A7B5-0DFC-A61A-75A1-4A46E3E8A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613BFB0-1D68-9AE5-6E05-EA6877232B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7574CB07-AC4F-8D70-7B8C-E2DA5E30F79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الأزمات:</a:t>
            </a:r>
            <a:endParaRPr lang="en-US"/>
          </a:p>
        </p:txBody>
      </p:sp>
      <p:sp>
        <p:nvSpPr>
          <p:cNvPr id="2" name="TextBox 1">
            <a:extLst>
              <a:ext uri="{FF2B5EF4-FFF2-40B4-BE49-F238E27FC236}">
                <a16:creationId xmlns:a16="http://schemas.microsoft.com/office/drawing/2014/main" id="{C7F596F6-60E6-A149-5D37-35D354702059}"/>
              </a:ext>
            </a:extLst>
          </p:cNvPr>
          <p:cNvSpPr txBox="1"/>
          <p:nvPr/>
        </p:nvSpPr>
        <p:spPr>
          <a:xfrm>
            <a:off x="369646" y="2472687"/>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سيناريو 1: أزمة تقنية</a:t>
            </a:r>
            <a:endParaRPr lang="en-US"/>
          </a:p>
          <a:p>
            <a:r>
              <a:rPr lang="ar-SA"/>
              <a:t>أنتم قيادة شركة خدمات مالية تعتمد بشكل كبير على منصة رقمية لتقديم خدماتها. تعرّضت المنصة لهجوم سيبراني أدّى إلى تسرب بيانات عملاء محتمل وتعطل النظام بالكامل. التقديرات الأولية تشير إلى أن استعادة النظام قد تستغرق ما بين 24-72 ساعة. بدأت وسائل الإعلام الاجتماعية بتداول أخبار عن الهجوم، والعملاء يتصلون بقلق شديد.</a:t>
            </a:r>
            <a:endParaRPr lang="en-US"/>
          </a:p>
        </p:txBody>
      </p:sp>
    </p:spTree>
    <p:extLst>
      <p:ext uri="{BB962C8B-B14F-4D97-AF65-F5344CB8AC3E}">
        <p14:creationId xmlns:p14="http://schemas.microsoft.com/office/powerpoint/2010/main" val="789573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257B6-3386-21BC-99D6-3E0AEA0095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36B1F6-0D6F-48EE-4B05-A707596FBC7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BD9F6E08-87EB-8C9D-7381-27659EDFD5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87E9D6BE-0D56-69C3-FE32-36F1D4E49A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58A3E1E1-32AA-321B-967A-47A7F24706D3}"/>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الأزمات:</a:t>
            </a:r>
            <a:endParaRPr lang="en-US"/>
          </a:p>
        </p:txBody>
      </p:sp>
      <p:sp>
        <p:nvSpPr>
          <p:cNvPr id="2" name="TextBox 1">
            <a:extLst>
              <a:ext uri="{FF2B5EF4-FFF2-40B4-BE49-F238E27FC236}">
                <a16:creationId xmlns:a16="http://schemas.microsoft.com/office/drawing/2014/main" id="{E835EAB1-231E-3E3A-D401-BD0D24290401}"/>
              </a:ext>
            </a:extLst>
          </p:cNvPr>
          <p:cNvSpPr txBox="1"/>
          <p:nvPr/>
        </p:nvSpPr>
        <p:spPr>
          <a:xfrm>
            <a:off x="369646" y="2377437"/>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سيناريو 2: أزمة مالية</a:t>
            </a:r>
            <a:endParaRPr lang="en-US"/>
          </a:p>
          <a:p>
            <a:r>
              <a:rPr lang="ar-SA"/>
              <a:t>أنتم الفريق القيادي لشركة تصنيع متوسطة الحجم. فقدت الشركة عقداً رئيسياً يمثل 40% من إيراداتها السنوية لصالح منافس يستخدم تقنيات الذكاء الاصطناعي لتقليل التكاليف. التوقعات المالية تشير إلى خسائر كبيرة في الربع القادم ونقص في السيولة خلال شهرين. بدأ الموظفون يشعرون بالقلق بعد تسرب بعض المعلومات، والمستثمرون يطالبون بتوضيحات عاجلة.</a:t>
            </a:r>
            <a:endParaRPr lang="en-US"/>
          </a:p>
        </p:txBody>
      </p:sp>
    </p:spTree>
    <p:extLst>
      <p:ext uri="{BB962C8B-B14F-4D97-AF65-F5344CB8AC3E}">
        <p14:creationId xmlns:p14="http://schemas.microsoft.com/office/powerpoint/2010/main" val="1010914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38F3B-B5B3-4011-37EE-087A4B95ACD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159D10D-7388-D067-9B0E-BD00A021B8D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D30ADBF-AAFD-9E1A-D80F-24E051E192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0345249-9952-D936-0800-D537FC739D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B3B2E3AC-74AC-2592-DD63-58F054F33C87}"/>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الأزمات:</a:t>
            </a:r>
            <a:endParaRPr lang="en-US"/>
          </a:p>
        </p:txBody>
      </p:sp>
      <p:sp>
        <p:nvSpPr>
          <p:cNvPr id="2" name="TextBox 1">
            <a:extLst>
              <a:ext uri="{FF2B5EF4-FFF2-40B4-BE49-F238E27FC236}">
                <a16:creationId xmlns:a16="http://schemas.microsoft.com/office/drawing/2014/main" id="{DE941850-7A64-AE5D-D73B-2F01A0472CB5}"/>
              </a:ext>
            </a:extLst>
          </p:cNvPr>
          <p:cNvSpPr txBox="1"/>
          <p:nvPr/>
        </p:nvSpPr>
        <p:spPr>
          <a:xfrm>
            <a:off x="369646" y="2377437"/>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a:t>سيناريو 3: أزمة تنافسية</a:t>
            </a:r>
            <a:endParaRPr lang="en-US"/>
          </a:p>
          <a:p>
            <a:r>
              <a:rPr lang="ar-SA"/>
              <a:t>أنتم قيادة سلسلة متاجر تجزئة تقليدية. أعلن منافس عالمي عن دخول السوق المحلي بنموذج أعمال مبتكر يدمج التجارة الإلكترونية مع الذكاء الاصطناعي وخدمة التوصيل في غضون ساعة. تشير الدراسات السوقية إلى أن هذا النموذج قد يستحوذ على 30% من حصتكم السوقية خلال العام القادم. في الوقت نفسه، تعاني الشركة من تحديات في تدريب الموظفين على التقنيات الجديدة وتقادم أنظمة تكنولوجيا المعلومات.</a:t>
            </a:r>
            <a:endParaRPr lang="en-US"/>
          </a:p>
        </p:txBody>
      </p:sp>
    </p:spTree>
    <p:extLst>
      <p:ext uri="{BB962C8B-B14F-4D97-AF65-F5344CB8AC3E}">
        <p14:creationId xmlns:p14="http://schemas.microsoft.com/office/powerpoint/2010/main" val="22968143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6D6A5414-840B-AC21-76BD-F736D583DEB2}"/>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6DAA86A3-B75F-3711-A04B-D5C00CCAA75A}"/>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C2B3DA90-DA53-3C76-F1AA-1D003BA6F62F}"/>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8DE730BD-799A-138F-A441-DC2A93D0DBDD}"/>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92289344-9862-A570-9E1C-E1F90C392F9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0CE09BC6-7C4A-4C97-F949-0F0C3722FDF7}"/>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C6837626-B3A9-B670-DFA9-B2384E1C1A26}"/>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67B7637F-E819-0CF6-3BB9-60EB96B26BF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C6E859D9-15E0-7C63-2F55-2DA8E79BAE6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4984A9A4-AA8C-1A37-F5BB-19D138788527}"/>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85C3893B-8F0B-01F7-0D99-40223A562D51}"/>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513B5D-D320-21C7-D486-DD71C2082AEA}"/>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3BAD6D0F-FA87-7683-738E-6281D99507D5}"/>
              </a:ext>
            </a:extLst>
          </p:cNvPr>
          <p:cNvSpPr txBox="1"/>
          <p:nvPr/>
        </p:nvSpPr>
        <p:spPr>
          <a:xfrm>
            <a:off x="8776490" y="686039"/>
            <a:ext cx="3167751" cy="1754326"/>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قيادة التحوّل الرقمي المدعوم بالذكاء الاصطناعي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68837F75-39D9-DAAD-C2FD-6E77C616DB01}"/>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3FF0A50E-B17A-777D-BE40-7564BC4AA37A}"/>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57EEC097-AC47-38F4-6056-CAFC375BE43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19FF53F7-741A-4FD5-9595-5BD9A6D21D52}"/>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2F0E8F81-9E89-CD9A-CED0-8FDAF549CE83}"/>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الثالث</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7BC1659F-F5A1-667B-894B-434DA32230AF}"/>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4AB18C51-53F3-5228-1D8A-56BBC69F489A}"/>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0FA1D596-0462-CB81-68E0-57BE4755C826}"/>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4277C0F6-CEC7-DE75-DFCC-C7DD4209710B}"/>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77CF9968-D511-34CA-9973-BF98B0428539}"/>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20442856-7DBF-0B07-CF39-69A4F9D08DEC}"/>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0B9FAAE5-67C4-895B-5F80-53FDB47A07AA}"/>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0CCC5691-3A69-BA6F-7B97-AA595E1C799F}"/>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F51D7E55-832A-C070-FDEF-BACF1AFA7AA0}"/>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DFC999B-BD9F-643C-8326-2A3FC632F2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AC57804D-4302-0BBE-5A4C-BF8C7F2E1A77}"/>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41562A90-C050-9E00-2642-0CB0FBD56F5D}"/>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C2D08B10-A5B9-B4A2-4429-5D1AB0EF5DFD}"/>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4B066F49-B655-D92F-A170-875A36175E35}"/>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37B97A3-CAFA-03E9-E0E2-2342114741C5}"/>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D9A5E361-FD1D-17DF-9139-A152652BE8D9}"/>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723CC6F9-2EC9-FEC3-7FF1-0AA95029FFB7}"/>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ED29E8B9-B4B7-F4AF-04E2-1936B8004A47}"/>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9F4ABFB1-BAE1-1C0E-CE27-268B0E3E297A}"/>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37C0373C-DAA8-C0EA-9306-2CBBCD0E84C4}"/>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ABC599A2-B818-F2AC-A703-02DA874E6E7E}"/>
              </a:ext>
            </a:extLst>
          </p:cNvPr>
          <p:cNvGrpSpPr/>
          <p:nvPr/>
        </p:nvGrpSpPr>
        <p:grpSpPr>
          <a:xfrm>
            <a:off x="717622" y="375517"/>
            <a:ext cx="4719172" cy="584775"/>
            <a:chOff x="862835" y="1288847"/>
            <a:chExt cx="4719172" cy="584775"/>
          </a:xfrm>
        </p:grpSpPr>
        <p:sp>
          <p:nvSpPr>
            <p:cNvPr id="18" name="TextBox 17">
              <a:extLst>
                <a:ext uri="{FF2B5EF4-FFF2-40B4-BE49-F238E27FC236}">
                  <a16:creationId xmlns:a16="http://schemas.microsoft.com/office/drawing/2014/main" id="{01976165-37A4-F13B-8515-F2F77B447837}"/>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7EC44838-4370-6C47-B0B7-E70B14AA64D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D9545A05-8C33-825D-CA0C-E1416CFF4C6A}"/>
              </a:ext>
            </a:extLst>
          </p:cNvPr>
          <p:cNvGrpSpPr/>
          <p:nvPr/>
        </p:nvGrpSpPr>
        <p:grpSpPr>
          <a:xfrm>
            <a:off x="247759" y="1368398"/>
            <a:ext cx="5189035" cy="584775"/>
            <a:chOff x="392972" y="1053289"/>
            <a:chExt cx="5189035" cy="584775"/>
          </a:xfrm>
        </p:grpSpPr>
        <p:sp>
          <p:nvSpPr>
            <p:cNvPr id="58" name="TextBox 57">
              <a:extLst>
                <a:ext uri="{FF2B5EF4-FFF2-40B4-BE49-F238E27FC236}">
                  <a16:creationId xmlns:a16="http://schemas.microsoft.com/office/drawing/2014/main" id="{3933CAA0-D174-A1C2-C251-2BF5324F3763}"/>
                </a:ext>
              </a:extLst>
            </p:cNvPr>
            <p:cNvSpPr txBox="1"/>
            <p:nvPr/>
          </p:nvSpPr>
          <p:spPr>
            <a:xfrm>
              <a:off x="392972" y="1053289"/>
              <a:ext cx="4455761"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4A89BC3E-336A-164E-557A-2C3B6B73306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4A30FA57-AEDA-EDFC-540F-52CC1EAC7E1B}"/>
              </a:ext>
            </a:extLst>
          </p:cNvPr>
          <p:cNvGrpSpPr/>
          <p:nvPr/>
        </p:nvGrpSpPr>
        <p:grpSpPr>
          <a:xfrm>
            <a:off x="717622" y="2361279"/>
            <a:ext cx="4719172" cy="584775"/>
            <a:chOff x="862835" y="1414267"/>
            <a:chExt cx="4719172" cy="584775"/>
          </a:xfrm>
        </p:grpSpPr>
        <p:sp>
          <p:nvSpPr>
            <p:cNvPr id="61" name="TextBox 60">
              <a:extLst>
                <a:ext uri="{FF2B5EF4-FFF2-40B4-BE49-F238E27FC236}">
                  <a16:creationId xmlns:a16="http://schemas.microsoft.com/office/drawing/2014/main" id="{1D962D73-3EC3-66A3-39B3-F83425687A08}"/>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1A47866A-F041-7270-FDDC-ED991FACCB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C5CBEA35-3CCA-1E36-AC49-4672EAFD43C3}"/>
              </a:ext>
            </a:extLst>
          </p:cNvPr>
          <p:cNvGrpSpPr/>
          <p:nvPr/>
        </p:nvGrpSpPr>
        <p:grpSpPr>
          <a:xfrm>
            <a:off x="436098" y="3354161"/>
            <a:ext cx="5000696" cy="584775"/>
            <a:chOff x="581311" y="1419277"/>
            <a:chExt cx="5000696" cy="584775"/>
          </a:xfrm>
        </p:grpSpPr>
        <p:sp>
          <p:nvSpPr>
            <p:cNvPr id="20" name="TextBox 19">
              <a:extLst>
                <a:ext uri="{FF2B5EF4-FFF2-40B4-BE49-F238E27FC236}">
                  <a16:creationId xmlns:a16="http://schemas.microsoft.com/office/drawing/2014/main" id="{8D1A9D7F-8CC5-0911-DFA7-805545779E1E}"/>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 القائد في ترسيخ ثقافة الابتكار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6F0A8631-5B5F-763C-7AF2-C6579CA374C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349012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2.22222E-6 L 0.02214 -0.02871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3D519-D314-357E-C4C6-4DE65A4F214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D32FAB7-5D3E-24F4-2D5C-E356B74CCB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A2B3C88E-7D38-987E-8D35-2CA7121EFD8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A8B6A84E-F98B-C58A-4EA3-8D9926419E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27688D96-EE87-FB0D-C263-994841885962}"/>
              </a:ext>
            </a:extLst>
          </p:cNvPr>
          <p:cNvSpPr txBox="1"/>
          <p:nvPr/>
        </p:nvSpPr>
        <p:spPr>
          <a:xfrm>
            <a:off x="5351490" y="1110830"/>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اليوم الثالث لدورتنا التدريبية. بعد أن تناولنا في الجلسة السابقة مفهوم القيادة التكيفية ودورها في التعامل مع التغيير السريع، ننتقل الآن إلى موضوع محوري في عصرنا الحالي: قيادة التحول الرقمي المدعوم بالذكاء الاصطناعي</a:t>
            </a:r>
            <a:endParaRPr lang="en-US"/>
          </a:p>
        </p:txBody>
      </p:sp>
      <p:sp>
        <p:nvSpPr>
          <p:cNvPr id="2" name="TextBox 1">
            <a:extLst>
              <a:ext uri="{FF2B5EF4-FFF2-40B4-BE49-F238E27FC236}">
                <a16:creationId xmlns:a16="http://schemas.microsoft.com/office/drawing/2014/main" id="{DEA36AE5-8A81-D717-840D-E035E0170D42}"/>
              </a:ext>
            </a:extLst>
          </p:cNvPr>
          <p:cNvSpPr txBox="1"/>
          <p:nvPr/>
        </p:nvSpPr>
        <p:spPr>
          <a:xfrm>
            <a:off x="5351489" y="409557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يُمثّل التحول الرقمي رحلة شاملة تتجاوز مجرد أتمتة العمليات أو تبني التقنيات الجديدة، بل تمتد لتشمل إعادة تصور نماذج الأعمال وخلق قيمة مضافة للعملاء والموظفين. مع ظهور الذكاء الاصطناعي كقوة محركة للابتكار، أصبحت قيادة هذا التحول تتطلب مهارات ورؤية استثنائية</a:t>
            </a:r>
            <a:endParaRPr lang="en-US" dirty="0"/>
          </a:p>
        </p:txBody>
      </p:sp>
    </p:spTree>
    <p:extLst>
      <p:ext uri="{BB962C8B-B14F-4D97-AF65-F5344CB8AC3E}">
        <p14:creationId xmlns:p14="http://schemas.microsoft.com/office/powerpoint/2010/main" val="3699478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19E53-B27C-BE41-03BA-98EE34E110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5093B70-A352-FA55-325E-47086EEF8EAF}"/>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التحوّلات العالمية المؤثرة في القيادة وصنع القرار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F4B2F48-DA9E-190F-69B5-9CB18DE42D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7BC9BBAE-EA5B-EC6E-0280-25A71D719C00}"/>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التحوّلات الجيوسياسية والاقتصادية </a:t>
            </a:r>
            <a:endParaRPr lang="en-US"/>
          </a:p>
        </p:txBody>
      </p:sp>
      <p:grpSp>
        <p:nvGrpSpPr>
          <p:cNvPr id="4" name="Group 3">
            <a:extLst>
              <a:ext uri="{FF2B5EF4-FFF2-40B4-BE49-F238E27FC236}">
                <a16:creationId xmlns:a16="http://schemas.microsoft.com/office/drawing/2014/main" id="{A9905BA1-A039-7075-9554-F26189286DED}"/>
              </a:ext>
            </a:extLst>
          </p:cNvPr>
          <p:cNvGrpSpPr/>
          <p:nvPr/>
        </p:nvGrpSpPr>
        <p:grpSpPr>
          <a:xfrm>
            <a:off x="5295900" y="2391319"/>
            <a:ext cx="6214646" cy="1037681"/>
            <a:chOff x="5645566" y="3517159"/>
            <a:chExt cx="6214646" cy="1037681"/>
          </a:xfrm>
        </p:grpSpPr>
        <p:grpSp>
          <p:nvGrpSpPr>
            <p:cNvPr id="5" name="Group 4">
              <a:extLst>
                <a:ext uri="{FF2B5EF4-FFF2-40B4-BE49-F238E27FC236}">
                  <a16:creationId xmlns:a16="http://schemas.microsoft.com/office/drawing/2014/main" id="{109C6F45-1FD0-943E-7C6C-DF6162CF3CC3}"/>
                </a:ext>
              </a:extLst>
            </p:cNvPr>
            <p:cNvGrpSpPr/>
            <p:nvPr/>
          </p:nvGrpSpPr>
          <p:grpSpPr>
            <a:xfrm>
              <a:off x="11319013" y="3517159"/>
              <a:ext cx="541199" cy="619558"/>
              <a:chOff x="11329877" y="3322540"/>
              <a:chExt cx="541199" cy="619558"/>
            </a:xfrm>
          </p:grpSpPr>
          <p:sp>
            <p:nvSpPr>
              <p:cNvPr id="11" name="Oval 10">
                <a:extLst>
                  <a:ext uri="{FF2B5EF4-FFF2-40B4-BE49-F238E27FC236}">
                    <a16:creationId xmlns:a16="http://schemas.microsoft.com/office/drawing/2014/main" id="{C50FE8B2-9C4B-2DD7-BC5A-5D00A197FC96}"/>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02E1F0B-2C39-0CF5-7CD4-5AF8802B93B6}"/>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0" name="TextBox 9">
              <a:extLst>
                <a:ext uri="{FF2B5EF4-FFF2-40B4-BE49-F238E27FC236}">
                  <a16:creationId xmlns:a16="http://schemas.microsoft.com/office/drawing/2014/main" id="{BBA89BA8-63EC-BC3C-DDC9-03EE83CAF2A5}"/>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تحوّل مراكز القوى الاقتصادية: </a:t>
              </a:r>
              <a:r>
                <a:rPr lang="ar-SA" dirty="0"/>
                <a:t>صعود الاقتصادات الناشئة وتغيّر موازين القوى العالمية</a:t>
              </a:r>
              <a:endParaRPr lang="en-US" dirty="0"/>
            </a:p>
          </p:txBody>
        </p:sp>
      </p:grpSp>
      <p:grpSp>
        <p:nvGrpSpPr>
          <p:cNvPr id="13" name="Group 12">
            <a:extLst>
              <a:ext uri="{FF2B5EF4-FFF2-40B4-BE49-F238E27FC236}">
                <a16:creationId xmlns:a16="http://schemas.microsoft.com/office/drawing/2014/main" id="{E96C086D-A6C2-56AE-32B2-25CFC83AC235}"/>
              </a:ext>
            </a:extLst>
          </p:cNvPr>
          <p:cNvGrpSpPr/>
          <p:nvPr/>
        </p:nvGrpSpPr>
        <p:grpSpPr>
          <a:xfrm>
            <a:off x="5295900" y="3751692"/>
            <a:ext cx="6214646" cy="1037681"/>
            <a:chOff x="5645566" y="3517159"/>
            <a:chExt cx="6214646" cy="1037681"/>
          </a:xfrm>
        </p:grpSpPr>
        <p:grpSp>
          <p:nvGrpSpPr>
            <p:cNvPr id="14" name="Group 13">
              <a:extLst>
                <a:ext uri="{FF2B5EF4-FFF2-40B4-BE49-F238E27FC236}">
                  <a16:creationId xmlns:a16="http://schemas.microsoft.com/office/drawing/2014/main" id="{4A72A2BE-F34C-9FBD-670F-2BFCCE0E3DE5}"/>
                </a:ext>
              </a:extLst>
            </p:cNvPr>
            <p:cNvGrpSpPr/>
            <p:nvPr/>
          </p:nvGrpSpPr>
          <p:grpSpPr>
            <a:xfrm>
              <a:off x="11319013" y="3517159"/>
              <a:ext cx="541199" cy="619558"/>
              <a:chOff x="11329877" y="3322540"/>
              <a:chExt cx="541199" cy="619558"/>
            </a:xfrm>
          </p:grpSpPr>
          <p:sp>
            <p:nvSpPr>
              <p:cNvPr id="16" name="Oval 15">
                <a:extLst>
                  <a:ext uri="{FF2B5EF4-FFF2-40B4-BE49-F238E27FC236}">
                    <a16:creationId xmlns:a16="http://schemas.microsoft.com/office/drawing/2014/main" id="{416BE7BB-1B79-2755-B284-967F0E97BA7F}"/>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52DD86E-0485-629D-9522-49DDDD7BA134}"/>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5" name="TextBox 14">
              <a:extLst>
                <a:ext uri="{FF2B5EF4-FFF2-40B4-BE49-F238E27FC236}">
                  <a16:creationId xmlns:a16="http://schemas.microsoft.com/office/drawing/2014/main" id="{0403D6C3-10A4-F5A8-9B31-4DBFB84EB510}"/>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الاهتمام المتزايد بالاستدامة: </a:t>
              </a:r>
              <a:r>
                <a:rPr lang="ar-SA" dirty="0"/>
                <a:t>ضرورة الموازنة بين الأهداف الاقتصادية والاجتماعية والبيئية</a:t>
              </a:r>
              <a:endParaRPr lang="en-US" dirty="0"/>
            </a:p>
          </p:txBody>
        </p:sp>
      </p:grpSp>
      <p:pic>
        <p:nvPicPr>
          <p:cNvPr id="6" name="Picture 5" descr="Virtual reality ">
            <a:extLst>
              <a:ext uri="{FF2B5EF4-FFF2-40B4-BE49-F238E27FC236}">
                <a16:creationId xmlns:a16="http://schemas.microsoft.com/office/drawing/2014/main" id="{38EF0042-BF37-0AEE-A9BB-18913378A4B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7240" y="2099461"/>
            <a:ext cx="3888105" cy="3888105"/>
          </a:xfrm>
          <a:prstGeom prst="rect">
            <a:avLst/>
          </a:prstGeom>
          <a:noFill/>
          <a:ln>
            <a:noFill/>
          </a:ln>
        </p:spPr>
      </p:pic>
      <p:grpSp>
        <p:nvGrpSpPr>
          <p:cNvPr id="7" name="Group 6">
            <a:extLst>
              <a:ext uri="{FF2B5EF4-FFF2-40B4-BE49-F238E27FC236}">
                <a16:creationId xmlns:a16="http://schemas.microsoft.com/office/drawing/2014/main" id="{08FF9F9C-9830-F426-634E-1BC2B539139E}"/>
              </a:ext>
            </a:extLst>
          </p:cNvPr>
          <p:cNvGrpSpPr/>
          <p:nvPr/>
        </p:nvGrpSpPr>
        <p:grpSpPr>
          <a:xfrm>
            <a:off x="5295900" y="5112065"/>
            <a:ext cx="6214646" cy="1037681"/>
            <a:chOff x="5645566" y="3517159"/>
            <a:chExt cx="6214646" cy="1037681"/>
          </a:xfrm>
        </p:grpSpPr>
        <p:grpSp>
          <p:nvGrpSpPr>
            <p:cNvPr id="18" name="Group 17">
              <a:extLst>
                <a:ext uri="{FF2B5EF4-FFF2-40B4-BE49-F238E27FC236}">
                  <a16:creationId xmlns:a16="http://schemas.microsoft.com/office/drawing/2014/main" id="{4F1FBD85-1BEA-85E2-FAAE-CA86487E00CA}"/>
                </a:ext>
              </a:extLst>
            </p:cNvPr>
            <p:cNvGrpSpPr/>
            <p:nvPr/>
          </p:nvGrpSpPr>
          <p:grpSpPr>
            <a:xfrm>
              <a:off x="11319013" y="3517159"/>
              <a:ext cx="541199" cy="619558"/>
              <a:chOff x="11329877" y="3322540"/>
              <a:chExt cx="541199" cy="619558"/>
            </a:xfrm>
          </p:grpSpPr>
          <p:sp>
            <p:nvSpPr>
              <p:cNvPr id="20" name="Oval 19">
                <a:extLst>
                  <a:ext uri="{FF2B5EF4-FFF2-40B4-BE49-F238E27FC236}">
                    <a16:creationId xmlns:a16="http://schemas.microsoft.com/office/drawing/2014/main" id="{D2044388-88D2-4935-0A2C-F4917DE20188}"/>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A7D4935-B89E-5C78-4098-ADD4DF8F1405}"/>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19" name="TextBox 18">
              <a:extLst>
                <a:ext uri="{FF2B5EF4-FFF2-40B4-BE49-F238E27FC236}">
                  <a16:creationId xmlns:a16="http://schemas.microsoft.com/office/drawing/2014/main" id="{AA0F4770-DE85-64EA-7822-E792C3B48EF6}"/>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عدم الاستقرار الجيوسياسي: </a:t>
              </a:r>
              <a:r>
                <a:rPr lang="ar-SA" dirty="0"/>
                <a:t>تأثير النزاعات والتوتّرات العالمية على سلاسل التوريد والأسواق</a:t>
              </a:r>
              <a:endParaRPr lang="en-US" dirty="0"/>
            </a:p>
          </p:txBody>
        </p:sp>
      </p:grpSp>
      <p:pic>
        <p:nvPicPr>
          <p:cNvPr id="22" name="Picture 21" descr="Digitalization ">
            <a:extLst>
              <a:ext uri="{FF2B5EF4-FFF2-40B4-BE49-F238E27FC236}">
                <a16:creationId xmlns:a16="http://schemas.microsoft.com/office/drawing/2014/main" id="{5D4F1FEC-70A4-C6D3-F7B4-2D745FFB574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8438" y="2328060"/>
            <a:ext cx="3430905" cy="3430905"/>
          </a:xfrm>
          <a:prstGeom prst="rect">
            <a:avLst/>
          </a:prstGeom>
          <a:noFill/>
          <a:ln>
            <a:noFill/>
          </a:ln>
        </p:spPr>
      </p:pic>
    </p:spTree>
    <p:extLst>
      <p:ext uri="{BB962C8B-B14F-4D97-AF65-F5344CB8AC3E}">
        <p14:creationId xmlns:p14="http://schemas.microsoft.com/office/powerpoint/2010/main" val="898356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D5802-1215-6EA2-9296-C2641EC9FC2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6D82901-9C9F-F700-7616-C24B7ACF53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179AB01-61AB-37E7-7B65-5295EDC5715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47D7D15E-C229-F5AE-4E2B-BC7298C01E7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BEEBB88C-BD5B-A81A-229C-DE81D8253B90}"/>
              </a:ext>
            </a:extLst>
          </p:cNvPr>
          <p:cNvSpPr txBox="1"/>
          <p:nvPr/>
        </p:nvSpPr>
        <p:spPr>
          <a:xfrm>
            <a:off x="5351490" y="3095988"/>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الجلسة، سنستكشف كيف يمكن للقادة تصميم وتنفيذ رحلة التحول الرقمي بنجاح، والتعامل مع التحديات المصاحبة، وبناء الثقافة المؤسسية الداعمة للابتكار المستمر</a:t>
            </a:r>
            <a:endParaRPr lang="en-US"/>
          </a:p>
        </p:txBody>
      </p:sp>
    </p:spTree>
    <p:extLst>
      <p:ext uri="{BB962C8B-B14F-4D97-AF65-F5344CB8AC3E}">
        <p14:creationId xmlns:p14="http://schemas.microsoft.com/office/powerpoint/2010/main" val="3587187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BD55B-28F4-56A6-5FBA-8A70093F7F08}"/>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FAD9FC94-B472-6DEC-860D-72577655E73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831AF9E3-A3F6-07F7-C35C-40E3AC25473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0C5458F-AB7A-080F-CEE2-81DF03F6E8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5B3F4B8-6D9B-0803-5B91-8D0F7C83AD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326196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43EE9-408C-E211-CEE2-FDB27AA2CB3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02AA151-70FD-5EB7-4BB0-13A31273978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987DB55-780C-391A-69EA-94AEEC5848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BD4181AA-EDB5-CAF7-7820-510B0E945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815CD963-80ED-FBBB-30A9-C5EF3169B8B7}"/>
              </a:ext>
            </a:extLst>
          </p:cNvPr>
          <p:cNvSpPr txBox="1"/>
          <p:nvPr/>
        </p:nvSpPr>
        <p:spPr>
          <a:xfrm>
            <a:off x="785156" y="3429000"/>
            <a:ext cx="5444194"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العوائق الرئيسية التي تواجه التحوّل الرقمي في مؤسساتكم؟</a:t>
            </a:r>
            <a:endParaRPr lang="en-US"/>
          </a:p>
        </p:txBody>
      </p:sp>
    </p:spTree>
    <p:extLst>
      <p:ext uri="{BB962C8B-B14F-4D97-AF65-F5344CB8AC3E}">
        <p14:creationId xmlns:p14="http://schemas.microsoft.com/office/powerpoint/2010/main" val="42072077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BCA17-B2A3-09B1-2117-7B64278B644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2CFD90-5848-46D8-6124-4F254602BBE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72CB13-7186-4AD4-6B70-19D1821D5A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89D6455A-87F5-721B-702F-7A7BADF89B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58746631-4705-E18E-CE17-E968CB0CA820}"/>
              </a:ext>
            </a:extLst>
          </p:cNvPr>
          <p:cNvSpPr txBox="1"/>
          <p:nvPr/>
        </p:nvSpPr>
        <p:spPr>
          <a:xfrm>
            <a:off x="5435453" y="1139252"/>
            <a:ext cx="6364661" cy="2602636"/>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1. العوائق التقنية:</a:t>
            </a:r>
            <a:endParaRPr lang="en-US" b="1" dirty="0">
              <a:solidFill>
                <a:srgbClr val="168489"/>
              </a:solidFill>
            </a:endParaRPr>
          </a:p>
          <a:p>
            <a:pPr marL="0" indent="0">
              <a:buNone/>
            </a:pPr>
            <a:r>
              <a:rPr lang="ar-SA" dirty="0"/>
              <a:t>- البنية التحتية القديمة والأنظمة الموروثة التي يصعب تكاملها مع التقنيات الجديدة.</a:t>
            </a:r>
            <a:endParaRPr lang="en-US" dirty="0"/>
          </a:p>
          <a:p>
            <a:pPr marL="0" indent="0">
              <a:buNone/>
            </a:pPr>
            <a:r>
              <a:rPr lang="ar-SA" dirty="0"/>
              <a:t>- تحديات أمن المعلومات والخصوصية، خاصة مع زيادة الاعتماد على البيانات.</a:t>
            </a:r>
            <a:endParaRPr lang="en-US" dirty="0"/>
          </a:p>
        </p:txBody>
      </p:sp>
      <p:sp>
        <p:nvSpPr>
          <p:cNvPr id="7" name="TextBox 6">
            <a:extLst>
              <a:ext uri="{FF2B5EF4-FFF2-40B4-BE49-F238E27FC236}">
                <a16:creationId xmlns:a16="http://schemas.microsoft.com/office/drawing/2014/main" id="{55FE56E4-9BDA-2FA5-78D6-B22DBAB7D2EC}"/>
              </a:ext>
            </a:extLst>
          </p:cNvPr>
          <p:cNvSpPr txBox="1"/>
          <p:nvPr/>
        </p:nvSpPr>
        <p:spPr>
          <a:xfrm>
            <a:off x="5435453" y="4304015"/>
            <a:ext cx="6364661"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2. العوائق البشرية:</a:t>
            </a:r>
            <a:endParaRPr lang="en-US" b="1" dirty="0">
              <a:solidFill>
                <a:srgbClr val="168489"/>
              </a:solidFill>
            </a:endParaRPr>
          </a:p>
          <a:p>
            <a:pPr marL="0" indent="0">
              <a:buNone/>
            </a:pPr>
            <a:r>
              <a:rPr lang="ar-SA" dirty="0"/>
              <a:t>- نقص المهارات الرقمية والمعرفة بالذكاء الاصطناعي لدى الموظفين.</a:t>
            </a:r>
            <a:endParaRPr lang="en-US" dirty="0"/>
          </a:p>
          <a:p>
            <a:pPr marL="0" indent="0">
              <a:buNone/>
            </a:pPr>
            <a:r>
              <a:rPr lang="ar-SA" dirty="0"/>
              <a:t>- مقاومة التغيير والخوف من فقدان الوظائف بسبب الأتمتة.</a:t>
            </a:r>
            <a:endParaRPr lang="en-US" dirty="0"/>
          </a:p>
        </p:txBody>
      </p:sp>
    </p:spTree>
    <p:extLst>
      <p:ext uri="{BB962C8B-B14F-4D97-AF65-F5344CB8AC3E}">
        <p14:creationId xmlns:p14="http://schemas.microsoft.com/office/powerpoint/2010/main" val="3936339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6D5B89-015A-5800-67AD-4500F7FDF9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72772F7-94D7-D7C6-D734-AB30A1B76F4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47BB7A8-5E7F-C464-01DA-7666DA7DA9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3FD61C77-A5CE-4B6D-43DB-E382460B4B6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F38B085E-9B9C-D0B8-664A-0373AD1DB429}"/>
              </a:ext>
            </a:extLst>
          </p:cNvPr>
          <p:cNvSpPr txBox="1"/>
          <p:nvPr/>
        </p:nvSpPr>
        <p:spPr>
          <a:xfrm>
            <a:off x="5435453" y="1323512"/>
            <a:ext cx="6364661" cy="1680588"/>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3. العوائق التنظيمية:</a:t>
            </a:r>
            <a:endParaRPr lang="en-US" b="1" dirty="0">
              <a:solidFill>
                <a:srgbClr val="168489"/>
              </a:solidFill>
            </a:endParaRPr>
          </a:p>
          <a:p>
            <a:pPr marL="0" indent="0">
              <a:buNone/>
            </a:pPr>
            <a:r>
              <a:rPr lang="ar-SA" dirty="0"/>
              <a:t>- الثقافة المؤسسية المحافظة التي تفضّل الاستقرار على الابتكار.</a:t>
            </a:r>
            <a:endParaRPr lang="en-US" dirty="0"/>
          </a:p>
          <a:p>
            <a:pPr marL="0" indent="0">
              <a:buNone/>
            </a:pPr>
            <a:r>
              <a:rPr lang="ar-SA" dirty="0"/>
              <a:t>- الهياكل التنظيمية الهرمية وبطء اتخاذ القرارات.</a:t>
            </a:r>
            <a:endParaRPr lang="en-US" dirty="0"/>
          </a:p>
        </p:txBody>
      </p:sp>
      <p:sp>
        <p:nvSpPr>
          <p:cNvPr id="7" name="TextBox 6">
            <a:extLst>
              <a:ext uri="{FF2B5EF4-FFF2-40B4-BE49-F238E27FC236}">
                <a16:creationId xmlns:a16="http://schemas.microsoft.com/office/drawing/2014/main" id="{A4502CB1-AAA0-A8FC-362B-6F7A66832460}"/>
              </a:ext>
            </a:extLst>
          </p:cNvPr>
          <p:cNvSpPr txBox="1"/>
          <p:nvPr/>
        </p:nvSpPr>
        <p:spPr>
          <a:xfrm>
            <a:off x="5435453" y="4085308"/>
            <a:ext cx="6364661" cy="2141612"/>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4. العوائق المالية:</a:t>
            </a:r>
            <a:endParaRPr lang="en-US" b="1" dirty="0">
              <a:solidFill>
                <a:srgbClr val="168489"/>
              </a:solidFill>
            </a:endParaRPr>
          </a:p>
          <a:p>
            <a:pPr marL="0" indent="0">
              <a:buNone/>
            </a:pPr>
            <a:r>
              <a:rPr lang="ar-SA" dirty="0"/>
              <a:t>- ارتفاع تكاليف الاستثمار المبدئي في البنية التحتية والتقنيات الجديدة.</a:t>
            </a:r>
            <a:endParaRPr lang="en-US" dirty="0"/>
          </a:p>
          <a:p>
            <a:pPr marL="0" indent="0">
              <a:buNone/>
            </a:pPr>
            <a:r>
              <a:rPr lang="ar-SA" dirty="0"/>
              <a:t>- صعوبة قياس العائد على الاستثمار للمبادرات الرقمية.</a:t>
            </a:r>
            <a:endParaRPr lang="en-US" dirty="0"/>
          </a:p>
        </p:txBody>
      </p:sp>
    </p:spTree>
    <p:extLst>
      <p:ext uri="{BB962C8B-B14F-4D97-AF65-F5344CB8AC3E}">
        <p14:creationId xmlns:p14="http://schemas.microsoft.com/office/powerpoint/2010/main" val="3019828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90DB7-B033-5898-A674-D5B193FA831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9C65481-BAC4-FCDB-7730-053F75EFAC5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5675033-F999-A6AC-C269-DE70BE3EA3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7FE16CA4-8B72-C3FE-73D0-56DA24ADEC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E2D41057-A7AB-DBF0-1AD7-5D180B6830EB}"/>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31EFFD9-7095-C41F-82CA-4D4C7519F09C}"/>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التحوّل الرقمي المدعوم بالذكاء الاصطناعي ليس مشروعاً عابراً، بل رحلة استراتيجية متكاملة تمر بمراحل محددة. وفقاً لدراسة أجرتها شركة ماكينزي (2022)، فإن 70% من مبادرات التحول الرقمي تفشل في تحقيق أهدافها، غالباً بسبب سوء التخطيط وعدم اتباع منهجية واضحة</a:t>
            </a:r>
            <a:endParaRPr lang="en-US" dirty="0"/>
          </a:p>
        </p:txBody>
      </p:sp>
      <p:pic>
        <p:nvPicPr>
          <p:cNvPr id="2" name="Picture 1" descr="Manufacturing ">
            <a:extLst>
              <a:ext uri="{FF2B5EF4-FFF2-40B4-BE49-F238E27FC236}">
                <a16:creationId xmlns:a16="http://schemas.microsoft.com/office/drawing/2014/main" id="{57EF8F65-B9C0-2DB7-34AF-B4EE34559AB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296" y="2013752"/>
            <a:ext cx="3499848" cy="3499848"/>
          </a:xfrm>
          <a:prstGeom prst="rect">
            <a:avLst/>
          </a:prstGeom>
          <a:noFill/>
          <a:ln>
            <a:noFill/>
          </a:ln>
        </p:spPr>
      </p:pic>
    </p:spTree>
    <p:extLst>
      <p:ext uri="{BB962C8B-B14F-4D97-AF65-F5344CB8AC3E}">
        <p14:creationId xmlns:p14="http://schemas.microsoft.com/office/powerpoint/2010/main" val="3879044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FF96F-345C-0928-F6F1-111B09DB175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7A7DC4-E29C-7EE6-04E8-4E5A6B84B174}"/>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E7DE210-91B8-F4BE-8270-5834E81D98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E8C827CF-97D9-15D9-BED6-BD8AD0DD4D08}"/>
              </a:ext>
            </a:extLst>
          </p:cNvPr>
          <p:cNvSpPr/>
          <p:nvPr/>
        </p:nvSpPr>
        <p:spPr>
          <a:xfrm rot="1800000">
            <a:off x="-9700962"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C3F2504-F0E2-27A5-2F7F-8FEA23C8C6A4}"/>
              </a:ext>
            </a:extLst>
          </p:cNvPr>
          <p:cNvSpPr txBox="1"/>
          <p:nvPr/>
        </p:nvSpPr>
        <p:spPr>
          <a:xfrm>
            <a:off x="13159606"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التحوّل الرقمي المدعوم بالذكاء الاصطناعي ليس مشروعاً عابراً، بل رحلة استراتيجية متكاملة تمر بمراحل محددة. وفقاً لدراسة أجرتها شركة ماكينزي (2022)، فإن 70% من مبادرات التحول الرقمي تفشل في تحقيق أهدافها، غالباً بسبب سوء التخطيط وعدم اتباع منهجية واضحة</a:t>
            </a:r>
            <a:endParaRPr lang="en-US" dirty="0"/>
          </a:p>
        </p:txBody>
      </p:sp>
      <p:pic>
        <p:nvPicPr>
          <p:cNvPr id="2" name="Picture 1" descr="Manufacturing ">
            <a:extLst>
              <a:ext uri="{FF2B5EF4-FFF2-40B4-BE49-F238E27FC236}">
                <a16:creationId xmlns:a16="http://schemas.microsoft.com/office/drawing/2014/main" id="{5E703939-03F2-7D3D-6E26-9844C521F8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66795" y="2013752"/>
            <a:ext cx="3499848" cy="3499848"/>
          </a:xfrm>
          <a:prstGeom prst="rect">
            <a:avLst/>
          </a:prstGeom>
          <a:noFill/>
          <a:ln>
            <a:noFill/>
          </a:ln>
        </p:spPr>
      </p:pic>
      <p:grpSp>
        <p:nvGrpSpPr>
          <p:cNvPr id="45" name="Group 44">
            <a:extLst>
              <a:ext uri="{FF2B5EF4-FFF2-40B4-BE49-F238E27FC236}">
                <a16:creationId xmlns:a16="http://schemas.microsoft.com/office/drawing/2014/main" id="{18EA4E95-B2D5-FEA7-2F41-EB9026F71880}"/>
              </a:ext>
            </a:extLst>
          </p:cNvPr>
          <p:cNvGrpSpPr/>
          <p:nvPr/>
        </p:nvGrpSpPr>
        <p:grpSpPr>
          <a:xfrm>
            <a:off x="9508088" y="2622623"/>
            <a:ext cx="2292026" cy="2565350"/>
            <a:chOff x="9508088" y="2781914"/>
            <a:chExt cx="2292026" cy="2565350"/>
          </a:xfrm>
        </p:grpSpPr>
        <p:grpSp>
          <p:nvGrpSpPr>
            <p:cNvPr id="14" name="Group 13">
              <a:extLst>
                <a:ext uri="{FF2B5EF4-FFF2-40B4-BE49-F238E27FC236}">
                  <a16:creationId xmlns:a16="http://schemas.microsoft.com/office/drawing/2014/main" id="{04666DD3-B4F0-B687-5F60-D4CD079DEFA1}"/>
                </a:ext>
              </a:extLst>
            </p:cNvPr>
            <p:cNvGrpSpPr/>
            <p:nvPr/>
          </p:nvGrpSpPr>
          <p:grpSpPr>
            <a:xfrm flipH="1">
              <a:off x="9508088" y="2781914"/>
              <a:ext cx="2292026" cy="2565350"/>
              <a:chOff x="0" y="0"/>
              <a:chExt cx="1329176" cy="1487890"/>
            </a:xfrm>
          </p:grpSpPr>
          <p:grpSp>
            <p:nvGrpSpPr>
              <p:cNvPr id="40" name="Group 39">
                <a:extLst>
                  <a:ext uri="{FF2B5EF4-FFF2-40B4-BE49-F238E27FC236}">
                    <a16:creationId xmlns:a16="http://schemas.microsoft.com/office/drawing/2014/main" id="{8573A9D6-F174-E905-8421-4D4368EE5568}"/>
                  </a:ext>
                </a:extLst>
              </p:cNvPr>
              <p:cNvGrpSpPr/>
              <p:nvPr/>
            </p:nvGrpSpPr>
            <p:grpSpPr>
              <a:xfrm>
                <a:off x="0" y="0"/>
                <a:ext cx="1301254" cy="1487890"/>
                <a:chOff x="0" y="0"/>
                <a:chExt cx="1301254" cy="1487890"/>
              </a:xfrm>
            </p:grpSpPr>
            <p:sp>
              <p:nvSpPr>
                <p:cNvPr id="43" name="Freeform: Shape 42">
                  <a:extLst>
                    <a:ext uri="{FF2B5EF4-FFF2-40B4-BE49-F238E27FC236}">
                      <a16:creationId xmlns:a16="http://schemas.microsoft.com/office/drawing/2014/main" id="{2A016DCE-5B27-EB72-0CF3-6325FABC4180}"/>
                    </a:ext>
                  </a:extLst>
                </p:cNvPr>
                <p:cNvSpPr/>
                <p:nvPr/>
              </p:nvSpPr>
              <p:spPr>
                <a:xfrm>
                  <a:off x="0"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4" name="Oval 43">
                  <a:extLst>
                    <a:ext uri="{FF2B5EF4-FFF2-40B4-BE49-F238E27FC236}">
                      <a16:creationId xmlns:a16="http://schemas.microsoft.com/office/drawing/2014/main" id="{8A73982C-DC99-B239-B498-624C6EA87581}"/>
                    </a:ext>
                  </a:extLst>
                </p:cNvPr>
                <p:cNvSpPr/>
                <p:nvPr/>
              </p:nvSpPr>
              <p:spPr>
                <a:xfrm>
                  <a:off x="806849"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1" name="TextBox 4151">
                <a:extLst>
                  <a:ext uri="{FF2B5EF4-FFF2-40B4-BE49-F238E27FC236}">
                    <a16:creationId xmlns:a16="http://schemas.microsoft.com/office/drawing/2014/main" id="{1A5F1157-A498-D87E-A7C1-37957EBA10BB}"/>
                  </a:ext>
                </a:extLst>
              </p:cNvPr>
              <p:cNvSpPr txBox="1"/>
              <p:nvPr/>
            </p:nvSpPr>
            <p:spPr>
              <a:xfrm>
                <a:off x="75753" y="510148"/>
                <a:ext cx="904211" cy="727710"/>
              </a:xfrm>
              <a:prstGeom prst="rect">
                <a:avLst/>
              </a:prstGeom>
              <a:noFill/>
            </p:spPr>
            <p:txBody>
              <a:bodyPr wrap="square" rtlCol="0">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والتقييم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42" name="Straight Arrow Connector 41">
                <a:extLst>
                  <a:ext uri="{FF2B5EF4-FFF2-40B4-BE49-F238E27FC236}">
                    <a16:creationId xmlns:a16="http://schemas.microsoft.com/office/drawing/2014/main" id="{27D4037E-8464-1180-BE5F-48CB5E757F99}"/>
                  </a:ext>
                </a:extLst>
              </p:cNvPr>
              <p:cNvCxnSpPr>
                <a:cxnSpLocks/>
              </p:cNvCxnSpPr>
              <p:nvPr/>
            </p:nvCxnSpPr>
            <p:spPr>
              <a:xfrm>
                <a:off x="881382" y="1251689"/>
                <a:ext cx="447794"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7" name="Picture 6" descr="Proficiency ">
              <a:extLst>
                <a:ext uri="{FF2B5EF4-FFF2-40B4-BE49-F238E27FC236}">
                  <a16:creationId xmlns:a16="http://schemas.microsoft.com/office/drawing/2014/main" id="{16C69483-91D0-574E-4707-71C123093E09}"/>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969798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CD9E8649-4976-5D65-4505-42A0889C3D7E}"/>
              </a:ext>
            </a:extLst>
          </p:cNvPr>
          <p:cNvGrpSpPr/>
          <p:nvPr/>
        </p:nvGrpSpPr>
        <p:grpSpPr>
          <a:xfrm>
            <a:off x="7229038" y="2622623"/>
            <a:ext cx="2292026" cy="2565350"/>
            <a:chOff x="7229038" y="2781914"/>
            <a:chExt cx="2292026" cy="2565350"/>
          </a:xfrm>
        </p:grpSpPr>
        <p:grpSp>
          <p:nvGrpSpPr>
            <p:cNvPr id="15" name="Group 14">
              <a:extLst>
                <a:ext uri="{FF2B5EF4-FFF2-40B4-BE49-F238E27FC236}">
                  <a16:creationId xmlns:a16="http://schemas.microsoft.com/office/drawing/2014/main" id="{3D0B6AB2-9136-7111-1354-23A9BF8C7E57}"/>
                </a:ext>
              </a:extLst>
            </p:cNvPr>
            <p:cNvGrpSpPr/>
            <p:nvPr/>
          </p:nvGrpSpPr>
          <p:grpSpPr>
            <a:xfrm flipH="1">
              <a:off x="7229038" y="2781914"/>
              <a:ext cx="2292026" cy="2565350"/>
              <a:chOff x="1321651" y="0"/>
              <a:chExt cx="1329176" cy="1487890"/>
            </a:xfrm>
          </p:grpSpPr>
          <p:grpSp>
            <p:nvGrpSpPr>
              <p:cNvPr id="35" name="Group 34">
                <a:extLst>
                  <a:ext uri="{FF2B5EF4-FFF2-40B4-BE49-F238E27FC236}">
                    <a16:creationId xmlns:a16="http://schemas.microsoft.com/office/drawing/2014/main" id="{F2DAB416-7A1B-5FDA-4F00-478DCE683F6C}"/>
                  </a:ext>
                </a:extLst>
              </p:cNvPr>
              <p:cNvGrpSpPr/>
              <p:nvPr/>
            </p:nvGrpSpPr>
            <p:grpSpPr>
              <a:xfrm>
                <a:off x="1321651" y="0"/>
                <a:ext cx="1301254" cy="1487890"/>
                <a:chOff x="1321651" y="0"/>
                <a:chExt cx="1301254" cy="1487890"/>
              </a:xfrm>
            </p:grpSpPr>
            <p:sp>
              <p:nvSpPr>
                <p:cNvPr id="38" name="Freeform: Shape 37">
                  <a:extLst>
                    <a:ext uri="{FF2B5EF4-FFF2-40B4-BE49-F238E27FC236}">
                      <a16:creationId xmlns:a16="http://schemas.microsoft.com/office/drawing/2014/main" id="{9BCA4306-9535-0A87-7BB8-FA2AA5475026}"/>
                    </a:ext>
                  </a:extLst>
                </p:cNvPr>
                <p:cNvSpPr/>
                <p:nvPr/>
              </p:nvSpPr>
              <p:spPr>
                <a:xfrm>
                  <a:off x="1321651"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9" name="Oval 38">
                  <a:extLst>
                    <a:ext uri="{FF2B5EF4-FFF2-40B4-BE49-F238E27FC236}">
                      <a16:creationId xmlns:a16="http://schemas.microsoft.com/office/drawing/2014/main" id="{7DA7DE34-4503-23F8-1E75-E71809E470D5}"/>
                    </a:ext>
                  </a:extLst>
                </p:cNvPr>
                <p:cNvSpPr/>
                <p:nvPr/>
              </p:nvSpPr>
              <p:spPr>
                <a:xfrm>
                  <a:off x="2128500" y="0"/>
                  <a:ext cx="494405" cy="494405"/>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6" name="TextBox 1063">
                <a:extLst>
                  <a:ext uri="{FF2B5EF4-FFF2-40B4-BE49-F238E27FC236}">
                    <a16:creationId xmlns:a16="http://schemas.microsoft.com/office/drawing/2014/main" id="{99A14B54-18EA-8EC7-57E2-14B4E2AACA34}"/>
                  </a:ext>
                </a:extLst>
              </p:cNvPr>
              <p:cNvSpPr txBox="1"/>
              <p:nvPr/>
            </p:nvSpPr>
            <p:spPr>
              <a:xfrm>
                <a:off x="1336677" y="510148"/>
                <a:ext cx="1025525" cy="727710"/>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والاستعداد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7" name="Straight Arrow Connector 36">
                <a:extLst>
                  <a:ext uri="{FF2B5EF4-FFF2-40B4-BE49-F238E27FC236}">
                    <a16:creationId xmlns:a16="http://schemas.microsoft.com/office/drawing/2014/main" id="{BFC035A6-C1E6-260E-5304-0406E41EF34A}"/>
                  </a:ext>
                </a:extLst>
              </p:cNvPr>
              <p:cNvCxnSpPr>
                <a:cxnSpLocks/>
              </p:cNvCxnSpPr>
              <p:nvPr/>
            </p:nvCxnSpPr>
            <p:spPr>
              <a:xfrm>
                <a:off x="2203033" y="1251689"/>
                <a:ext cx="447794"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0" name="Picture 9" descr="Task ">
              <a:extLst>
                <a:ext uri="{FF2B5EF4-FFF2-40B4-BE49-F238E27FC236}">
                  <a16:creationId xmlns:a16="http://schemas.microsoft.com/office/drawing/2014/main" id="{89D0485C-EFA1-0E99-E731-489C71CABE08}"/>
                </a:ext>
              </a:extLst>
            </p:cNvPr>
            <p:cNvPicPr>
              <a:picLocks noChangeAspect="1" noChangeArrowheads="1"/>
            </p:cNvPicPr>
            <p:nvPr/>
          </p:nvPicPr>
          <p:blipFill>
            <a:blip r:embed="rId7">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740059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99059D60-DD85-4112-7FE7-6D60F05CCD14}"/>
              </a:ext>
            </a:extLst>
          </p:cNvPr>
          <p:cNvGrpSpPr/>
          <p:nvPr/>
        </p:nvGrpSpPr>
        <p:grpSpPr>
          <a:xfrm>
            <a:off x="4949988" y="2622623"/>
            <a:ext cx="2363904" cy="2565350"/>
            <a:chOff x="4949988" y="2781914"/>
            <a:chExt cx="2363904" cy="2565350"/>
          </a:xfrm>
        </p:grpSpPr>
        <p:grpSp>
          <p:nvGrpSpPr>
            <p:cNvPr id="16" name="Group 15">
              <a:extLst>
                <a:ext uri="{FF2B5EF4-FFF2-40B4-BE49-F238E27FC236}">
                  <a16:creationId xmlns:a16="http://schemas.microsoft.com/office/drawing/2014/main" id="{D9A72BD4-5CAE-F25D-6F62-CDC1520F43C8}"/>
                </a:ext>
              </a:extLst>
            </p:cNvPr>
            <p:cNvGrpSpPr/>
            <p:nvPr/>
          </p:nvGrpSpPr>
          <p:grpSpPr>
            <a:xfrm flipH="1">
              <a:off x="4949988" y="2781914"/>
              <a:ext cx="2363904" cy="2565350"/>
              <a:chOff x="2601619" y="0"/>
              <a:chExt cx="1370859" cy="1487890"/>
            </a:xfrm>
          </p:grpSpPr>
          <p:grpSp>
            <p:nvGrpSpPr>
              <p:cNvPr id="30" name="Group 29">
                <a:extLst>
                  <a:ext uri="{FF2B5EF4-FFF2-40B4-BE49-F238E27FC236}">
                    <a16:creationId xmlns:a16="http://schemas.microsoft.com/office/drawing/2014/main" id="{04E29350-45A8-71D6-931F-A9899E47F005}"/>
                  </a:ext>
                </a:extLst>
              </p:cNvPr>
              <p:cNvGrpSpPr/>
              <p:nvPr/>
            </p:nvGrpSpPr>
            <p:grpSpPr>
              <a:xfrm>
                <a:off x="2643302" y="0"/>
                <a:ext cx="1301254" cy="1487890"/>
                <a:chOff x="2643302" y="0"/>
                <a:chExt cx="1301254" cy="1487890"/>
              </a:xfrm>
            </p:grpSpPr>
            <p:sp>
              <p:nvSpPr>
                <p:cNvPr id="33" name="Freeform: Shape 32">
                  <a:extLst>
                    <a:ext uri="{FF2B5EF4-FFF2-40B4-BE49-F238E27FC236}">
                      <a16:creationId xmlns:a16="http://schemas.microsoft.com/office/drawing/2014/main" id="{D5C2EFBD-C872-85FA-EF0B-3C613E698D91}"/>
                    </a:ext>
                  </a:extLst>
                </p:cNvPr>
                <p:cNvSpPr/>
                <p:nvPr/>
              </p:nvSpPr>
              <p:spPr>
                <a:xfrm>
                  <a:off x="2643302"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4" name="Oval 33">
                  <a:extLst>
                    <a:ext uri="{FF2B5EF4-FFF2-40B4-BE49-F238E27FC236}">
                      <a16:creationId xmlns:a16="http://schemas.microsoft.com/office/drawing/2014/main" id="{6546E6F1-50E7-0063-70F8-B4AF37B7C24B}"/>
                    </a:ext>
                  </a:extLst>
                </p:cNvPr>
                <p:cNvSpPr/>
                <p:nvPr/>
              </p:nvSpPr>
              <p:spPr>
                <a:xfrm>
                  <a:off x="3450151" y="0"/>
                  <a:ext cx="494405" cy="494405"/>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1" name="TextBox 1069">
                <a:extLst>
                  <a:ext uri="{FF2B5EF4-FFF2-40B4-BE49-F238E27FC236}">
                    <a16:creationId xmlns:a16="http://schemas.microsoft.com/office/drawing/2014/main" id="{FFEF3AEA-4A72-1411-2ED0-70A20A0DBFAC}"/>
                  </a:ext>
                </a:extLst>
              </p:cNvPr>
              <p:cNvSpPr txBox="1"/>
              <p:nvPr/>
            </p:nvSpPr>
            <p:spPr>
              <a:xfrm>
                <a:off x="2601619" y="510148"/>
                <a:ext cx="1139439" cy="727709"/>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التجريب والتنفيذ المبكر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2" name="Straight Arrow Connector 31">
                <a:extLst>
                  <a:ext uri="{FF2B5EF4-FFF2-40B4-BE49-F238E27FC236}">
                    <a16:creationId xmlns:a16="http://schemas.microsoft.com/office/drawing/2014/main" id="{A0A1D2C0-82E8-E504-1F8A-0A18CA15EB2B}"/>
                  </a:ext>
                </a:extLst>
              </p:cNvPr>
              <p:cNvCxnSpPr>
                <a:cxnSpLocks/>
              </p:cNvCxnSpPr>
              <p:nvPr/>
            </p:nvCxnSpPr>
            <p:spPr>
              <a:xfrm>
                <a:off x="3524684" y="1251689"/>
                <a:ext cx="447794"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1" name="Picture 10" descr="Implement ">
              <a:extLst>
                <a:ext uri="{FF2B5EF4-FFF2-40B4-BE49-F238E27FC236}">
                  <a16:creationId xmlns:a16="http://schemas.microsoft.com/office/drawing/2014/main" id="{ABE33BA4-06FE-5AAC-A23F-6645A94A7F26}"/>
                </a:ext>
              </a:extLst>
            </p:cNvPr>
            <p:cNvPicPr>
              <a:picLocks noChangeAspect="1" noChangeArrowheads="1"/>
            </p:cNvPicPr>
            <p:nvPr/>
          </p:nvPicPr>
          <p:blipFill>
            <a:blip r:embed="rId9">
              <a:lum bright="70000" contrast="-70000"/>
              <a:extLst>
                <a:ext uri="{BEBA8EAE-BF5A-486C-A8C5-ECC9F3942E4B}">
                  <a14:imgProps xmlns:a14="http://schemas.microsoft.com/office/drawing/2010/main">
                    <a14:imgLayer r:embed="rId10">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1282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D5B7142F-C833-56D6-F014-3B31519083E3}"/>
              </a:ext>
            </a:extLst>
          </p:cNvPr>
          <p:cNvGrpSpPr/>
          <p:nvPr/>
        </p:nvGrpSpPr>
        <p:grpSpPr>
          <a:xfrm>
            <a:off x="2670938" y="2622623"/>
            <a:ext cx="2292026" cy="2565350"/>
            <a:chOff x="2670938" y="2781914"/>
            <a:chExt cx="2292026" cy="2565350"/>
          </a:xfrm>
        </p:grpSpPr>
        <p:grpSp>
          <p:nvGrpSpPr>
            <p:cNvPr id="17" name="Group 16">
              <a:extLst>
                <a:ext uri="{FF2B5EF4-FFF2-40B4-BE49-F238E27FC236}">
                  <a16:creationId xmlns:a16="http://schemas.microsoft.com/office/drawing/2014/main" id="{42DFEBAE-018E-532B-FFF8-BC2DC6D54CF5}"/>
                </a:ext>
              </a:extLst>
            </p:cNvPr>
            <p:cNvGrpSpPr/>
            <p:nvPr/>
          </p:nvGrpSpPr>
          <p:grpSpPr>
            <a:xfrm flipH="1">
              <a:off x="2670938" y="2781914"/>
              <a:ext cx="2292026" cy="2565350"/>
              <a:chOff x="3964953" y="0"/>
              <a:chExt cx="1329176" cy="1487890"/>
            </a:xfrm>
          </p:grpSpPr>
          <p:grpSp>
            <p:nvGrpSpPr>
              <p:cNvPr id="24" name="Group 23">
                <a:extLst>
                  <a:ext uri="{FF2B5EF4-FFF2-40B4-BE49-F238E27FC236}">
                    <a16:creationId xmlns:a16="http://schemas.microsoft.com/office/drawing/2014/main" id="{B9EC2E08-7839-4ADC-A985-41FC8E830C33}"/>
                  </a:ext>
                </a:extLst>
              </p:cNvPr>
              <p:cNvGrpSpPr/>
              <p:nvPr/>
            </p:nvGrpSpPr>
            <p:grpSpPr>
              <a:xfrm>
                <a:off x="3964953" y="0"/>
                <a:ext cx="1301254" cy="1487890"/>
                <a:chOff x="3964953" y="0"/>
                <a:chExt cx="1301254" cy="1487890"/>
              </a:xfrm>
            </p:grpSpPr>
            <p:sp>
              <p:nvSpPr>
                <p:cNvPr id="28" name="Freeform: Shape 27">
                  <a:extLst>
                    <a:ext uri="{FF2B5EF4-FFF2-40B4-BE49-F238E27FC236}">
                      <a16:creationId xmlns:a16="http://schemas.microsoft.com/office/drawing/2014/main" id="{BF68937F-651B-F784-B43B-A942AF739A4B}"/>
                    </a:ext>
                  </a:extLst>
                </p:cNvPr>
                <p:cNvSpPr/>
                <p:nvPr/>
              </p:nvSpPr>
              <p:spPr>
                <a:xfrm>
                  <a:off x="3964953"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9" name="Oval 28">
                  <a:extLst>
                    <a:ext uri="{FF2B5EF4-FFF2-40B4-BE49-F238E27FC236}">
                      <a16:creationId xmlns:a16="http://schemas.microsoft.com/office/drawing/2014/main" id="{D0A73689-E48F-F6BD-FA9F-90C9D9F9A541}"/>
                    </a:ext>
                  </a:extLst>
                </p:cNvPr>
                <p:cNvSpPr/>
                <p:nvPr/>
              </p:nvSpPr>
              <p:spPr>
                <a:xfrm>
                  <a:off x="4771802" y="0"/>
                  <a:ext cx="494405" cy="494405"/>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6" name="TextBox 1081">
                <a:extLst>
                  <a:ext uri="{FF2B5EF4-FFF2-40B4-BE49-F238E27FC236}">
                    <a16:creationId xmlns:a16="http://schemas.microsoft.com/office/drawing/2014/main" id="{8958D515-9C12-B577-1644-9C91CE5E5220}"/>
                  </a:ext>
                </a:extLst>
              </p:cNvPr>
              <p:cNvSpPr txBox="1"/>
              <p:nvPr/>
            </p:nvSpPr>
            <p:spPr>
              <a:xfrm>
                <a:off x="3979839" y="510148"/>
                <a:ext cx="1026160" cy="727710"/>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التوسّع والتعميم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7" name="Straight Arrow Connector 26">
                <a:extLst>
                  <a:ext uri="{FF2B5EF4-FFF2-40B4-BE49-F238E27FC236}">
                    <a16:creationId xmlns:a16="http://schemas.microsoft.com/office/drawing/2014/main" id="{32A905CC-3E1A-47E4-6E94-06DEEA640C87}"/>
                  </a:ext>
                </a:extLst>
              </p:cNvPr>
              <p:cNvCxnSpPr>
                <a:cxnSpLocks/>
              </p:cNvCxnSpPr>
              <p:nvPr/>
            </p:nvCxnSpPr>
            <p:spPr>
              <a:xfrm>
                <a:off x="4846335" y="1251689"/>
                <a:ext cx="447794"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2" name="Picture 11" descr="Scope ">
              <a:extLst>
                <a:ext uri="{FF2B5EF4-FFF2-40B4-BE49-F238E27FC236}">
                  <a16:creationId xmlns:a16="http://schemas.microsoft.com/office/drawing/2014/main" id="{830151F4-E149-1935-B1F6-A0B13C79D80C}"/>
                </a:ext>
              </a:extLst>
            </p:cNvPr>
            <p:cNvPicPr>
              <a:picLocks noChangeAspect="1" noChangeArrowheads="1"/>
            </p:cNvPicPr>
            <p:nvPr/>
          </p:nvPicPr>
          <p:blipFill>
            <a:blip r:embed="rId11">
              <a:lum bright="70000" contrast="-70000"/>
              <a:extLst>
                <a:ext uri="{BEBA8EAE-BF5A-486C-A8C5-ECC9F3942E4B}">
                  <a14:imgProps xmlns:a14="http://schemas.microsoft.com/office/drawing/2010/main">
                    <a14:imgLayer r:embed="rId12">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285589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4434134D-EC16-73F1-3E0F-70C9E02C6CAF}"/>
              </a:ext>
            </a:extLst>
          </p:cNvPr>
          <p:cNvGrpSpPr/>
          <p:nvPr/>
        </p:nvGrpSpPr>
        <p:grpSpPr>
          <a:xfrm>
            <a:off x="391886" y="2622623"/>
            <a:ext cx="2330308" cy="2565350"/>
            <a:chOff x="391886" y="2781914"/>
            <a:chExt cx="2330308" cy="2565350"/>
          </a:xfrm>
        </p:grpSpPr>
        <p:grpSp>
          <p:nvGrpSpPr>
            <p:cNvPr id="18" name="Group 17">
              <a:extLst>
                <a:ext uri="{FF2B5EF4-FFF2-40B4-BE49-F238E27FC236}">
                  <a16:creationId xmlns:a16="http://schemas.microsoft.com/office/drawing/2014/main" id="{9513CD86-D75A-5E7B-AFC9-D6541C151132}"/>
                </a:ext>
              </a:extLst>
            </p:cNvPr>
            <p:cNvGrpSpPr/>
            <p:nvPr/>
          </p:nvGrpSpPr>
          <p:grpSpPr>
            <a:xfrm flipH="1">
              <a:off x="391886" y="2781914"/>
              <a:ext cx="2330308" cy="2565350"/>
              <a:chOff x="5264405" y="0"/>
              <a:chExt cx="1351376" cy="1487890"/>
            </a:xfrm>
          </p:grpSpPr>
          <p:grpSp>
            <p:nvGrpSpPr>
              <p:cNvPr id="19" name="Group 18">
                <a:extLst>
                  <a:ext uri="{FF2B5EF4-FFF2-40B4-BE49-F238E27FC236}">
                    <a16:creationId xmlns:a16="http://schemas.microsoft.com/office/drawing/2014/main" id="{48985304-7325-F79C-C09C-BB69293CC94B}"/>
                  </a:ext>
                </a:extLst>
              </p:cNvPr>
              <p:cNvGrpSpPr/>
              <p:nvPr/>
            </p:nvGrpSpPr>
            <p:grpSpPr>
              <a:xfrm>
                <a:off x="5286605" y="0"/>
                <a:ext cx="1301254" cy="1487890"/>
                <a:chOff x="5286605" y="0"/>
                <a:chExt cx="1301254" cy="1487890"/>
              </a:xfrm>
            </p:grpSpPr>
            <p:sp>
              <p:nvSpPr>
                <p:cNvPr id="22" name="Freeform: Shape 21">
                  <a:extLst>
                    <a:ext uri="{FF2B5EF4-FFF2-40B4-BE49-F238E27FC236}">
                      <a16:creationId xmlns:a16="http://schemas.microsoft.com/office/drawing/2014/main" id="{6657C3CE-596F-2E82-AEDA-1F3070EFA85F}"/>
                    </a:ext>
                  </a:extLst>
                </p:cNvPr>
                <p:cNvSpPr/>
                <p:nvPr/>
              </p:nvSpPr>
              <p:spPr>
                <a:xfrm>
                  <a:off x="5286605"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3" name="Oval 22">
                  <a:extLst>
                    <a:ext uri="{FF2B5EF4-FFF2-40B4-BE49-F238E27FC236}">
                      <a16:creationId xmlns:a16="http://schemas.microsoft.com/office/drawing/2014/main" id="{1A2499AF-03E4-51FB-0F7A-4B9C0FFF8DAA}"/>
                    </a:ext>
                  </a:extLst>
                </p:cNvPr>
                <p:cNvSpPr/>
                <p:nvPr/>
              </p:nvSpPr>
              <p:spPr>
                <a:xfrm>
                  <a:off x="6093454"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0" name="TextBox 2047">
                <a:extLst>
                  <a:ext uri="{FF2B5EF4-FFF2-40B4-BE49-F238E27FC236}">
                    <a16:creationId xmlns:a16="http://schemas.microsoft.com/office/drawing/2014/main" id="{B6906688-42C7-1795-9B7C-37A2D645B99B}"/>
                  </a:ext>
                </a:extLst>
              </p:cNvPr>
              <p:cNvSpPr txBox="1"/>
              <p:nvPr/>
            </p:nvSpPr>
            <p:spPr>
              <a:xfrm>
                <a:off x="5264405" y="415067"/>
                <a:ext cx="1099557" cy="1049239"/>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الاستدامة والتطوير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1" name="Straight Arrow Connector 20">
                <a:extLst>
                  <a:ext uri="{FF2B5EF4-FFF2-40B4-BE49-F238E27FC236}">
                    <a16:creationId xmlns:a16="http://schemas.microsoft.com/office/drawing/2014/main" id="{8A834FFD-696A-F357-8642-AB34D4385A06}"/>
                  </a:ext>
                </a:extLst>
              </p:cNvPr>
              <p:cNvCxnSpPr>
                <a:cxnSpLocks/>
              </p:cNvCxnSpPr>
              <p:nvPr/>
            </p:nvCxnSpPr>
            <p:spPr>
              <a:xfrm>
                <a:off x="6167987" y="1251689"/>
                <a:ext cx="447794" cy="0"/>
              </a:xfrm>
              <a:prstGeom prst="straightConnector1">
                <a:avLst/>
              </a:prstGeom>
              <a:ln w="381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3" name="Picture 12" descr="Continuous improvement ">
              <a:extLst>
                <a:ext uri="{FF2B5EF4-FFF2-40B4-BE49-F238E27FC236}">
                  <a16:creationId xmlns:a16="http://schemas.microsoft.com/office/drawing/2014/main" id="{EDC5ED9F-8984-4343-B91B-22EDD7BCA75C}"/>
                </a:ext>
              </a:extLst>
            </p:cNvPr>
            <p:cNvPicPr>
              <a:picLocks noChangeAspect="1" noChangeArrowheads="1"/>
            </p:cNvPicPr>
            <p:nvPr/>
          </p:nvPicPr>
          <p:blipFill>
            <a:blip r:embed="rId13">
              <a:lum bright="70000" contrast="-70000"/>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835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20509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BC5AB-AE7D-DAF0-5DFA-318D656C8F4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2E0120A-5491-478C-779E-0AF6B1F785BB}"/>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C47D6F3-50F1-8A3C-BAFE-D0BC59B27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id="{C6058D94-122B-33BF-8443-EE433442FEBC}"/>
              </a:ext>
            </a:extLst>
          </p:cNvPr>
          <p:cNvGrpSpPr/>
          <p:nvPr/>
        </p:nvGrpSpPr>
        <p:grpSpPr>
          <a:xfrm>
            <a:off x="8740130" y="2367739"/>
            <a:ext cx="2638983" cy="3017062"/>
            <a:chOff x="9556237" y="2781914"/>
            <a:chExt cx="2243877" cy="2565350"/>
          </a:xfrm>
        </p:grpSpPr>
        <p:grpSp>
          <p:nvGrpSpPr>
            <p:cNvPr id="14" name="Group 13">
              <a:extLst>
                <a:ext uri="{FF2B5EF4-FFF2-40B4-BE49-F238E27FC236}">
                  <a16:creationId xmlns:a16="http://schemas.microsoft.com/office/drawing/2014/main" id="{6748A5D1-062D-E5DB-DE42-24369ECC5A1A}"/>
                </a:ext>
              </a:extLst>
            </p:cNvPr>
            <p:cNvGrpSpPr/>
            <p:nvPr/>
          </p:nvGrpSpPr>
          <p:grpSpPr>
            <a:xfrm flipH="1">
              <a:off x="9556237" y="2781914"/>
              <a:ext cx="2243877" cy="2565350"/>
              <a:chOff x="0" y="0"/>
              <a:chExt cx="1301254" cy="1487890"/>
            </a:xfrm>
          </p:grpSpPr>
          <p:grpSp>
            <p:nvGrpSpPr>
              <p:cNvPr id="40" name="Group 39">
                <a:extLst>
                  <a:ext uri="{FF2B5EF4-FFF2-40B4-BE49-F238E27FC236}">
                    <a16:creationId xmlns:a16="http://schemas.microsoft.com/office/drawing/2014/main" id="{38C0DC2D-83B2-E618-3C8C-52DD18A9819C}"/>
                  </a:ext>
                </a:extLst>
              </p:cNvPr>
              <p:cNvGrpSpPr/>
              <p:nvPr/>
            </p:nvGrpSpPr>
            <p:grpSpPr>
              <a:xfrm>
                <a:off x="0" y="0"/>
                <a:ext cx="1301254" cy="1487890"/>
                <a:chOff x="0" y="0"/>
                <a:chExt cx="1301254" cy="1487890"/>
              </a:xfrm>
            </p:grpSpPr>
            <p:sp>
              <p:nvSpPr>
                <p:cNvPr id="43" name="Freeform: Shape 42">
                  <a:extLst>
                    <a:ext uri="{FF2B5EF4-FFF2-40B4-BE49-F238E27FC236}">
                      <a16:creationId xmlns:a16="http://schemas.microsoft.com/office/drawing/2014/main" id="{878F7F41-B896-C65D-D5E2-AC2F9CCEA279}"/>
                    </a:ext>
                  </a:extLst>
                </p:cNvPr>
                <p:cNvSpPr/>
                <p:nvPr/>
              </p:nvSpPr>
              <p:spPr>
                <a:xfrm>
                  <a:off x="0"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44" name="Oval 43">
                  <a:extLst>
                    <a:ext uri="{FF2B5EF4-FFF2-40B4-BE49-F238E27FC236}">
                      <a16:creationId xmlns:a16="http://schemas.microsoft.com/office/drawing/2014/main" id="{DC74B861-1203-BAF1-0F83-4137858AE229}"/>
                    </a:ext>
                  </a:extLst>
                </p:cNvPr>
                <p:cNvSpPr/>
                <p:nvPr/>
              </p:nvSpPr>
              <p:spPr>
                <a:xfrm>
                  <a:off x="806849"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41" name="TextBox 4151">
                <a:extLst>
                  <a:ext uri="{FF2B5EF4-FFF2-40B4-BE49-F238E27FC236}">
                    <a16:creationId xmlns:a16="http://schemas.microsoft.com/office/drawing/2014/main" id="{5C6AF9F9-1561-74AA-B189-E5177B797A8F}"/>
                  </a:ext>
                </a:extLst>
              </p:cNvPr>
              <p:cNvSpPr txBox="1"/>
              <p:nvPr/>
            </p:nvSpPr>
            <p:spPr>
              <a:xfrm>
                <a:off x="75753" y="510148"/>
                <a:ext cx="904211" cy="727710"/>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والتقييم</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 name="Picture 6" descr="Proficiency ">
              <a:extLst>
                <a:ext uri="{FF2B5EF4-FFF2-40B4-BE49-F238E27FC236}">
                  <a16:creationId xmlns:a16="http://schemas.microsoft.com/office/drawing/2014/main" id="{B74A5E32-6A19-5846-B3B3-04A64C1FFE75}"/>
                </a:ext>
              </a:extLst>
            </p:cNvPr>
            <p:cNvPicPr>
              <a:picLocks noChangeAspect="1" noChangeArrowheads="1"/>
            </p:cNvPicPr>
            <p:nvPr/>
          </p:nvPicPr>
          <p:blipFill>
            <a:blip r:embed="rId4" cstate="print">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969798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4">
            <a:extLst>
              <a:ext uri="{FF2B5EF4-FFF2-40B4-BE49-F238E27FC236}">
                <a16:creationId xmlns:a16="http://schemas.microsoft.com/office/drawing/2014/main" id="{3B03D6F1-0279-DAFF-88A0-90DF235E6EAB}"/>
              </a:ext>
            </a:extLst>
          </p:cNvPr>
          <p:cNvSpPr txBox="1"/>
          <p:nvPr/>
        </p:nvSpPr>
        <p:spPr>
          <a:xfrm>
            <a:off x="1013964" y="113925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أ. التشخيص الشامل للوضع الراهن:</a:t>
            </a:r>
            <a:endParaRPr lang="en-US" dirty="0">
              <a:solidFill>
                <a:srgbClr val="168489"/>
              </a:solidFill>
            </a:endParaRPr>
          </a:p>
          <a:p>
            <a:pPr marL="0" indent="0">
              <a:buNone/>
            </a:pPr>
            <a:r>
              <a:rPr lang="ar-SA" dirty="0"/>
              <a:t>  - تقييم النضج الرقمي الحالي للمؤسسة.</a:t>
            </a:r>
            <a:endParaRPr lang="en-US" dirty="0"/>
          </a:p>
          <a:p>
            <a:pPr marL="0" indent="0">
              <a:buNone/>
            </a:pPr>
            <a:r>
              <a:rPr lang="ar-SA" dirty="0"/>
              <a:t>  - تحديد الفجوات في القدرات والمهارات والأنظمة.</a:t>
            </a:r>
            <a:endParaRPr lang="en-US" dirty="0"/>
          </a:p>
          <a:p>
            <a:pPr marL="0" indent="0">
              <a:buNone/>
            </a:pPr>
            <a:r>
              <a:rPr lang="ar-SA" dirty="0"/>
              <a:t>  - تحليل اتجاهات السوق والمنافسين.</a:t>
            </a:r>
            <a:endParaRPr lang="en-US" dirty="0"/>
          </a:p>
        </p:txBody>
      </p:sp>
      <p:sp>
        <p:nvSpPr>
          <p:cNvPr id="50" name="TextBox 49">
            <a:extLst>
              <a:ext uri="{FF2B5EF4-FFF2-40B4-BE49-F238E27FC236}">
                <a16:creationId xmlns:a16="http://schemas.microsoft.com/office/drawing/2014/main" id="{684B7ED9-8B07-0197-0CA1-67497974D2DB}"/>
              </a:ext>
            </a:extLst>
          </p:cNvPr>
          <p:cNvSpPr txBox="1"/>
          <p:nvPr/>
        </p:nvSpPr>
        <p:spPr>
          <a:xfrm>
            <a:off x="1013964" y="4083364"/>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ب. تحديد الرؤية والاستراتيجية:</a:t>
            </a:r>
            <a:endParaRPr lang="en-US" b="1" dirty="0">
              <a:solidFill>
                <a:srgbClr val="168489"/>
              </a:solidFill>
            </a:endParaRPr>
          </a:p>
          <a:p>
            <a:pPr marL="0" indent="0">
              <a:buNone/>
            </a:pPr>
            <a:r>
              <a:rPr lang="ar-SA" dirty="0"/>
              <a:t>  - صياغة رؤية واضحة وطموحة للتحول الرقمي.</a:t>
            </a:r>
            <a:endParaRPr lang="en-US" dirty="0"/>
          </a:p>
          <a:p>
            <a:pPr marL="0" indent="0">
              <a:buNone/>
            </a:pPr>
            <a:r>
              <a:rPr lang="ar-SA" dirty="0"/>
              <a:t>  - تحديد "الألم" الحالي والقيمة المستهدفة.</a:t>
            </a:r>
            <a:endParaRPr lang="en-US" dirty="0"/>
          </a:p>
          <a:p>
            <a:pPr marL="0" indent="0">
              <a:buNone/>
            </a:pPr>
            <a:r>
              <a:rPr lang="ar-SA" dirty="0"/>
              <a:t>  - موائمة استراتيجية التحول مع الاستراتيجية العامة للمؤسسة.</a:t>
            </a:r>
            <a:endParaRPr lang="en-US" dirty="0"/>
          </a:p>
        </p:txBody>
      </p:sp>
    </p:spTree>
    <p:extLst>
      <p:ext uri="{BB962C8B-B14F-4D97-AF65-F5344CB8AC3E}">
        <p14:creationId xmlns:p14="http://schemas.microsoft.com/office/powerpoint/2010/main" val="30589684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1C1EE-245F-87B4-F1A0-78C831193E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68B987-BA24-671D-6586-0F2755346A19}"/>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A7FBE67-9E1A-1D7C-0E18-6BC450920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B1AC2909-28A7-C4AB-9FDD-ABBF2DB3B589}"/>
              </a:ext>
            </a:extLst>
          </p:cNvPr>
          <p:cNvGrpSpPr/>
          <p:nvPr/>
        </p:nvGrpSpPr>
        <p:grpSpPr>
          <a:xfrm>
            <a:off x="8740130" y="2367739"/>
            <a:ext cx="2638983" cy="3017062"/>
            <a:chOff x="7277187" y="2781914"/>
            <a:chExt cx="2243877" cy="2565350"/>
          </a:xfrm>
        </p:grpSpPr>
        <p:grpSp>
          <p:nvGrpSpPr>
            <p:cNvPr id="15" name="Group 14">
              <a:extLst>
                <a:ext uri="{FF2B5EF4-FFF2-40B4-BE49-F238E27FC236}">
                  <a16:creationId xmlns:a16="http://schemas.microsoft.com/office/drawing/2014/main" id="{64EBA97F-AFB7-EFF0-D127-4F073F3F24BD}"/>
                </a:ext>
              </a:extLst>
            </p:cNvPr>
            <p:cNvGrpSpPr/>
            <p:nvPr/>
          </p:nvGrpSpPr>
          <p:grpSpPr>
            <a:xfrm flipH="1">
              <a:off x="7277187" y="2781914"/>
              <a:ext cx="2243877" cy="2565350"/>
              <a:chOff x="1321651" y="0"/>
              <a:chExt cx="1301254" cy="1487890"/>
            </a:xfrm>
          </p:grpSpPr>
          <p:grpSp>
            <p:nvGrpSpPr>
              <p:cNvPr id="35" name="Group 34">
                <a:extLst>
                  <a:ext uri="{FF2B5EF4-FFF2-40B4-BE49-F238E27FC236}">
                    <a16:creationId xmlns:a16="http://schemas.microsoft.com/office/drawing/2014/main" id="{DA31EE98-64DC-96E7-6F98-37781BDCCD01}"/>
                  </a:ext>
                </a:extLst>
              </p:cNvPr>
              <p:cNvGrpSpPr/>
              <p:nvPr/>
            </p:nvGrpSpPr>
            <p:grpSpPr>
              <a:xfrm>
                <a:off x="1321651" y="0"/>
                <a:ext cx="1301254" cy="1487890"/>
                <a:chOff x="1321651" y="0"/>
                <a:chExt cx="1301254" cy="1487890"/>
              </a:xfrm>
            </p:grpSpPr>
            <p:sp>
              <p:nvSpPr>
                <p:cNvPr id="38" name="Freeform: Shape 37">
                  <a:extLst>
                    <a:ext uri="{FF2B5EF4-FFF2-40B4-BE49-F238E27FC236}">
                      <a16:creationId xmlns:a16="http://schemas.microsoft.com/office/drawing/2014/main" id="{70703A2F-41B6-E99A-DCF8-8D3C7488CD9A}"/>
                    </a:ext>
                  </a:extLst>
                </p:cNvPr>
                <p:cNvSpPr/>
                <p:nvPr/>
              </p:nvSpPr>
              <p:spPr>
                <a:xfrm>
                  <a:off x="1321651"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39" name="Oval 38">
                  <a:extLst>
                    <a:ext uri="{FF2B5EF4-FFF2-40B4-BE49-F238E27FC236}">
                      <a16:creationId xmlns:a16="http://schemas.microsoft.com/office/drawing/2014/main" id="{9546B6F1-CEB6-43E6-8ACC-71AB9468E87D}"/>
                    </a:ext>
                  </a:extLst>
                </p:cNvPr>
                <p:cNvSpPr/>
                <p:nvPr/>
              </p:nvSpPr>
              <p:spPr>
                <a:xfrm>
                  <a:off x="2128500" y="0"/>
                  <a:ext cx="494405" cy="494405"/>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6" name="TextBox 1063">
                <a:extLst>
                  <a:ext uri="{FF2B5EF4-FFF2-40B4-BE49-F238E27FC236}">
                    <a16:creationId xmlns:a16="http://schemas.microsoft.com/office/drawing/2014/main" id="{6EB84EE4-895F-2CD2-2B6D-0D870C9B4FF5}"/>
                  </a:ext>
                </a:extLst>
              </p:cNvPr>
              <p:cNvSpPr txBox="1"/>
              <p:nvPr/>
            </p:nvSpPr>
            <p:spPr>
              <a:xfrm>
                <a:off x="1336677" y="510148"/>
                <a:ext cx="1025525" cy="727710"/>
              </a:xfrm>
              <a:prstGeom prst="rect">
                <a:avLst/>
              </a:prstGeom>
              <a:noFill/>
            </p:spPr>
            <p:txBody>
              <a:bodyPr wrap="square" rtlCol="0">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والاستعداد</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Picture 9" descr="Task ">
              <a:extLst>
                <a:ext uri="{FF2B5EF4-FFF2-40B4-BE49-F238E27FC236}">
                  <a16:creationId xmlns:a16="http://schemas.microsoft.com/office/drawing/2014/main" id="{CB0E0089-7552-67FB-F49C-1149D8A0E5FA}"/>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740059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953B2000-D517-64FD-076D-EC7B4639A842}"/>
              </a:ext>
            </a:extLst>
          </p:cNvPr>
          <p:cNvSpPr txBox="1"/>
          <p:nvPr/>
        </p:nvSpPr>
        <p:spPr>
          <a:xfrm>
            <a:off x="1013964" y="113925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أ. بناء القدرات والمهارات:</a:t>
            </a:r>
            <a:endParaRPr lang="en-US" dirty="0">
              <a:solidFill>
                <a:srgbClr val="168489"/>
              </a:solidFill>
            </a:endParaRPr>
          </a:p>
          <a:p>
            <a:pPr marL="0" indent="0">
              <a:buNone/>
            </a:pPr>
            <a:r>
              <a:rPr lang="ar-SA" dirty="0"/>
              <a:t>  - تحديد المهارات المطلوبة والفجوات الحالية.</a:t>
            </a:r>
            <a:endParaRPr lang="en-US" dirty="0"/>
          </a:p>
          <a:p>
            <a:pPr marL="0" indent="0">
              <a:buNone/>
            </a:pPr>
            <a:r>
              <a:rPr lang="ar-SA" dirty="0"/>
              <a:t>  - تصميم برامج التدريب وتطوير الكفاءات.</a:t>
            </a:r>
            <a:endParaRPr lang="en-US" dirty="0"/>
          </a:p>
          <a:p>
            <a:pPr marL="0" indent="0">
              <a:buNone/>
            </a:pPr>
            <a:r>
              <a:rPr lang="ar-SA" dirty="0"/>
              <a:t>  - استقطاب المواهب الاستراتيجية في مجال التقنية والبيانات.</a:t>
            </a:r>
            <a:endParaRPr lang="en-US" dirty="0"/>
          </a:p>
        </p:txBody>
      </p:sp>
      <p:sp>
        <p:nvSpPr>
          <p:cNvPr id="3" name="TextBox 2">
            <a:extLst>
              <a:ext uri="{FF2B5EF4-FFF2-40B4-BE49-F238E27FC236}">
                <a16:creationId xmlns:a16="http://schemas.microsoft.com/office/drawing/2014/main" id="{9FD9A20C-8C4A-E7BF-5805-E6B9DE81B428}"/>
              </a:ext>
            </a:extLst>
          </p:cNvPr>
          <p:cNvSpPr txBox="1"/>
          <p:nvPr/>
        </p:nvSpPr>
        <p:spPr>
          <a:xfrm>
            <a:off x="1013964" y="4304015"/>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ب. تصميم خارطة الطريق:</a:t>
            </a:r>
            <a:endParaRPr lang="en-US" b="1" dirty="0">
              <a:solidFill>
                <a:srgbClr val="168489"/>
              </a:solidFill>
            </a:endParaRPr>
          </a:p>
          <a:p>
            <a:pPr marL="0" indent="0">
              <a:buNone/>
            </a:pPr>
            <a:r>
              <a:rPr lang="ar-SA" dirty="0"/>
              <a:t>  - تحديد المبادرات ذات الأولوية وترتيبها زمنياً.</a:t>
            </a:r>
            <a:endParaRPr lang="en-US" dirty="0"/>
          </a:p>
          <a:p>
            <a:pPr marL="0" indent="0">
              <a:buNone/>
            </a:pPr>
            <a:r>
              <a:rPr lang="ar-SA" dirty="0"/>
              <a:t>  - تخصيص الموارد والميزانيات اللازمة.</a:t>
            </a:r>
            <a:endParaRPr lang="en-US" dirty="0"/>
          </a:p>
          <a:p>
            <a:pPr marL="0" indent="0">
              <a:buNone/>
            </a:pPr>
            <a:r>
              <a:rPr lang="ar-SA" dirty="0"/>
              <a:t>  - وضع مؤشرات الأداء الرئيسية لقياس النجاح.</a:t>
            </a:r>
            <a:endParaRPr lang="en-US" dirty="0"/>
          </a:p>
        </p:txBody>
      </p:sp>
      <p:grpSp>
        <p:nvGrpSpPr>
          <p:cNvPr id="4" name="Group 3">
            <a:extLst>
              <a:ext uri="{FF2B5EF4-FFF2-40B4-BE49-F238E27FC236}">
                <a16:creationId xmlns:a16="http://schemas.microsoft.com/office/drawing/2014/main" id="{18875744-B8D5-4A29-2D9B-0B4DE737CF38}"/>
              </a:ext>
            </a:extLst>
          </p:cNvPr>
          <p:cNvGrpSpPr/>
          <p:nvPr/>
        </p:nvGrpSpPr>
        <p:grpSpPr>
          <a:xfrm>
            <a:off x="12579159" y="2520139"/>
            <a:ext cx="2638983" cy="3017062"/>
            <a:chOff x="9556237" y="2781914"/>
            <a:chExt cx="2243877" cy="2565350"/>
          </a:xfrm>
        </p:grpSpPr>
        <p:grpSp>
          <p:nvGrpSpPr>
            <p:cNvPr id="5" name="Group 4">
              <a:extLst>
                <a:ext uri="{FF2B5EF4-FFF2-40B4-BE49-F238E27FC236}">
                  <a16:creationId xmlns:a16="http://schemas.microsoft.com/office/drawing/2014/main" id="{EC141998-C9C3-2DF0-84F5-6139A15E0AA0}"/>
                </a:ext>
              </a:extLst>
            </p:cNvPr>
            <p:cNvGrpSpPr/>
            <p:nvPr/>
          </p:nvGrpSpPr>
          <p:grpSpPr>
            <a:xfrm flipH="1">
              <a:off x="9556237" y="2781914"/>
              <a:ext cx="2243877" cy="2565350"/>
              <a:chOff x="0" y="0"/>
              <a:chExt cx="1301254" cy="1487890"/>
            </a:xfrm>
          </p:grpSpPr>
          <p:grpSp>
            <p:nvGrpSpPr>
              <p:cNvPr id="21" name="Group 20">
                <a:extLst>
                  <a:ext uri="{FF2B5EF4-FFF2-40B4-BE49-F238E27FC236}">
                    <a16:creationId xmlns:a16="http://schemas.microsoft.com/office/drawing/2014/main" id="{5A1E71C1-9D1F-417D-2A4D-240592F5BFD2}"/>
                  </a:ext>
                </a:extLst>
              </p:cNvPr>
              <p:cNvGrpSpPr/>
              <p:nvPr/>
            </p:nvGrpSpPr>
            <p:grpSpPr>
              <a:xfrm>
                <a:off x="0" y="0"/>
                <a:ext cx="1301254" cy="1487890"/>
                <a:chOff x="0" y="0"/>
                <a:chExt cx="1301254" cy="1487890"/>
              </a:xfrm>
            </p:grpSpPr>
            <p:sp>
              <p:nvSpPr>
                <p:cNvPr id="27" name="Freeform: Shape 26">
                  <a:extLst>
                    <a:ext uri="{FF2B5EF4-FFF2-40B4-BE49-F238E27FC236}">
                      <a16:creationId xmlns:a16="http://schemas.microsoft.com/office/drawing/2014/main" id="{2C9949D5-AD1C-3A3D-532A-CE2177118F6D}"/>
                    </a:ext>
                  </a:extLst>
                </p:cNvPr>
                <p:cNvSpPr/>
                <p:nvPr/>
              </p:nvSpPr>
              <p:spPr>
                <a:xfrm>
                  <a:off x="0"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32" name="Oval 31">
                  <a:extLst>
                    <a:ext uri="{FF2B5EF4-FFF2-40B4-BE49-F238E27FC236}">
                      <a16:creationId xmlns:a16="http://schemas.microsoft.com/office/drawing/2014/main" id="{A05EAB38-F8B1-B08A-26EB-AE0E022EA86E}"/>
                    </a:ext>
                  </a:extLst>
                </p:cNvPr>
                <p:cNvSpPr/>
                <p:nvPr/>
              </p:nvSpPr>
              <p:spPr>
                <a:xfrm>
                  <a:off x="806849"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5" name="TextBox 4151">
                <a:extLst>
                  <a:ext uri="{FF2B5EF4-FFF2-40B4-BE49-F238E27FC236}">
                    <a16:creationId xmlns:a16="http://schemas.microsoft.com/office/drawing/2014/main" id="{B615A638-C49E-5F7F-27E6-8A693C633DBC}"/>
                  </a:ext>
                </a:extLst>
              </p:cNvPr>
              <p:cNvSpPr txBox="1"/>
              <p:nvPr/>
            </p:nvSpPr>
            <p:spPr>
              <a:xfrm>
                <a:off x="75753" y="510148"/>
                <a:ext cx="904211" cy="727710"/>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الوعي والتقييم</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6" name="Picture 5" descr="Proficiency ">
              <a:extLst>
                <a:ext uri="{FF2B5EF4-FFF2-40B4-BE49-F238E27FC236}">
                  <a16:creationId xmlns:a16="http://schemas.microsoft.com/office/drawing/2014/main" id="{720C3D02-3AAA-0F8D-C736-EB995EAAF3AB}"/>
                </a:ext>
              </a:extLst>
            </p:cNvPr>
            <p:cNvPicPr>
              <a:picLocks noChangeAspect="1" noChangeArrowheads="1"/>
            </p:cNvPicPr>
            <p:nvPr/>
          </p:nvPicPr>
          <p:blipFill>
            <a:blip r:embed="rId7" cstate="print">
              <a:lum bright="70000" contrast="-70000"/>
              <a:extLst>
                <a:ext uri="{BEBA8EAE-BF5A-486C-A8C5-ECC9F3942E4B}">
                  <a14:imgProps xmlns:a14="http://schemas.microsoft.com/office/drawing/2010/main">
                    <a14:imgLayer r:embed="rId8">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969798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12117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F65EF-433F-7CCE-1E98-1AC2FF5746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FF36576-4D8A-8079-8372-BA0126723803}"/>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6C1AE66-8BED-F1CF-75C8-4006064661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C4F1FF32-3188-EC3D-411F-F2CF83CF1B66}"/>
              </a:ext>
            </a:extLst>
          </p:cNvPr>
          <p:cNvGrpSpPr/>
          <p:nvPr/>
        </p:nvGrpSpPr>
        <p:grpSpPr>
          <a:xfrm>
            <a:off x="13868466" y="2367739"/>
            <a:ext cx="2638983" cy="3017062"/>
            <a:chOff x="7277187" y="2781914"/>
            <a:chExt cx="2243877" cy="2565350"/>
          </a:xfrm>
        </p:grpSpPr>
        <p:grpSp>
          <p:nvGrpSpPr>
            <p:cNvPr id="15" name="Group 14">
              <a:extLst>
                <a:ext uri="{FF2B5EF4-FFF2-40B4-BE49-F238E27FC236}">
                  <a16:creationId xmlns:a16="http://schemas.microsoft.com/office/drawing/2014/main" id="{AE4F01C6-2CB7-578A-C076-E290AEE9789F}"/>
                </a:ext>
              </a:extLst>
            </p:cNvPr>
            <p:cNvGrpSpPr/>
            <p:nvPr/>
          </p:nvGrpSpPr>
          <p:grpSpPr>
            <a:xfrm flipH="1">
              <a:off x="7277187" y="2781914"/>
              <a:ext cx="2243877" cy="2565350"/>
              <a:chOff x="1321651" y="0"/>
              <a:chExt cx="1301254" cy="1487890"/>
            </a:xfrm>
          </p:grpSpPr>
          <p:grpSp>
            <p:nvGrpSpPr>
              <p:cNvPr id="35" name="Group 34">
                <a:extLst>
                  <a:ext uri="{FF2B5EF4-FFF2-40B4-BE49-F238E27FC236}">
                    <a16:creationId xmlns:a16="http://schemas.microsoft.com/office/drawing/2014/main" id="{F7B7A015-23A4-92AF-8374-CFDB6EAC62F2}"/>
                  </a:ext>
                </a:extLst>
              </p:cNvPr>
              <p:cNvGrpSpPr/>
              <p:nvPr/>
            </p:nvGrpSpPr>
            <p:grpSpPr>
              <a:xfrm>
                <a:off x="1321651" y="0"/>
                <a:ext cx="1301254" cy="1487890"/>
                <a:chOff x="1321651" y="0"/>
                <a:chExt cx="1301254" cy="1487890"/>
              </a:xfrm>
            </p:grpSpPr>
            <p:sp>
              <p:nvSpPr>
                <p:cNvPr id="38" name="Freeform: Shape 37">
                  <a:extLst>
                    <a:ext uri="{FF2B5EF4-FFF2-40B4-BE49-F238E27FC236}">
                      <a16:creationId xmlns:a16="http://schemas.microsoft.com/office/drawing/2014/main" id="{268C9057-25E8-AA43-D4C6-E67F48638CCF}"/>
                    </a:ext>
                  </a:extLst>
                </p:cNvPr>
                <p:cNvSpPr/>
                <p:nvPr/>
              </p:nvSpPr>
              <p:spPr>
                <a:xfrm>
                  <a:off x="1321651"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39" name="Oval 38">
                  <a:extLst>
                    <a:ext uri="{FF2B5EF4-FFF2-40B4-BE49-F238E27FC236}">
                      <a16:creationId xmlns:a16="http://schemas.microsoft.com/office/drawing/2014/main" id="{864DEEBA-DA9D-719A-F879-F91B59302733}"/>
                    </a:ext>
                  </a:extLst>
                </p:cNvPr>
                <p:cNvSpPr/>
                <p:nvPr/>
              </p:nvSpPr>
              <p:spPr>
                <a:xfrm>
                  <a:off x="2128500" y="0"/>
                  <a:ext cx="494405" cy="494405"/>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6" name="TextBox 1063">
                <a:extLst>
                  <a:ext uri="{FF2B5EF4-FFF2-40B4-BE49-F238E27FC236}">
                    <a16:creationId xmlns:a16="http://schemas.microsoft.com/office/drawing/2014/main" id="{C2670088-C7A8-B630-E3E2-3F6599C2A0BC}"/>
                  </a:ext>
                </a:extLst>
              </p:cNvPr>
              <p:cNvSpPr txBox="1"/>
              <p:nvPr/>
            </p:nvSpPr>
            <p:spPr>
              <a:xfrm>
                <a:off x="1336677" y="510148"/>
                <a:ext cx="1025525" cy="727710"/>
              </a:xfrm>
              <a:prstGeom prst="rect">
                <a:avLst/>
              </a:prstGeom>
              <a:noFill/>
            </p:spPr>
            <p:txBody>
              <a:bodyPr wrap="square" rtlCol="0">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والاستعداد</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0" name="Picture 9" descr="Task ">
              <a:extLst>
                <a:ext uri="{FF2B5EF4-FFF2-40B4-BE49-F238E27FC236}">
                  <a16:creationId xmlns:a16="http://schemas.microsoft.com/office/drawing/2014/main" id="{A232D8B3-BB71-F641-402A-37DE38DCCFFE}"/>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7400594"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A9E5F1F4-30BB-0CA9-53C7-290729EE3A39}"/>
              </a:ext>
            </a:extLst>
          </p:cNvPr>
          <p:cNvGrpSpPr/>
          <p:nvPr/>
        </p:nvGrpSpPr>
        <p:grpSpPr>
          <a:xfrm>
            <a:off x="8681758" y="2367739"/>
            <a:ext cx="2638983" cy="3017062"/>
            <a:chOff x="4998138" y="2781914"/>
            <a:chExt cx="2243877" cy="2565350"/>
          </a:xfrm>
        </p:grpSpPr>
        <p:grpSp>
          <p:nvGrpSpPr>
            <p:cNvPr id="16" name="Group 15">
              <a:extLst>
                <a:ext uri="{FF2B5EF4-FFF2-40B4-BE49-F238E27FC236}">
                  <a16:creationId xmlns:a16="http://schemas.microsoft.com/office/drawing/2014/main" id="{7C1944E5-91FB-A494-1F66-CAEBFDFDDD7D}"/>
                </a:ext>
              </a:extLst>
            </p:cNvPr>
            <p:cNvGrpSpPr/>
            <p:nvPr/>
          </p:nvGrpSpPr>
          <p:grpSpPr>
            <a:xfrm flipH="1">
              <a:off x="4998138" y="2781914"/>
              <a:ext cx="2243877" cy="2565350"/>
              <a:chOff x="2643302" y="0"/>
              <a:chExt cx="1301254" cy="1487890"/>
            </a:xfrm>
          </p:grpSpPr>
          <p:grpSp>
            <p:nvGrpSpPr>
              <p:cNvPr id="30" name="Group 29">
                <a:extLst>
                  <a:ext uri="{FF2B5EF4-FFF2-40B4-BE49-F238E27FC236}">
                    <a16:creationId xmlns:a16="http://schemas.microsoft.com/office/drawing/2014/main" id="{EF1577EA-54DB-8D57-EE68-A92C1C633768}"/>
                  </a:ext>
                </a:extLst>
              </p:cNvPr>
              <p:cNvGrpSpPr/>
              <p:nvPr/>
            </p:nvGrpSpPr>
            <p:grpSpPr>
              <a:xfrm>
                <a:off x="2643302" y="0"/>
                <a:ext cx="1301254" cy="1487890"/>
                <a:chOff x="2643302" y="0"/>
                <a:chExt cx="1301254" cy="1487890"/>
              </a:xfrm>
            </p:grpSpPr>
            <p:sp>
              <p:nvSpPr>
                <p:cNvPr id="33" name="Freeform: Shape 32">
                  <a:extLst>
                    <a:ext uri="{FF2B5EF4-FFF2-40B4-BE49-F238E27FC236}">
                      <a16:creationId xmlns:a16="http://schemas.microsoft.com/office/drawing/2014/main" id="{F14D5B14-93E9-AFA4-C4F0-576FB09C2E05}"/>
                    </a:ext>
                  </a:extLst>
                </p:cNvPr>
                <p:cNvSpPr/>
                <p:nvPr/>
              </p:nvSpPr>
              <p:spPr>
                <a:xfrm>
                  <a:off x="2643302"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34" name="Oval 33">
                  <a:extLst>
                    <a:ext uri="{FF2B5EF4-FFF2-40B4-BE49-F238E27FC236}">
                      <a16:creationId xmlns:a16="http://schemas.microsoft.com/office/drawing/2014/main" id="{BC539AEC-D8CD-A87B-4B51-A2658B5BEDA2}"/>
                    </a:ext>
                  </a:extLst>
                </p:cNvPr>
                <p:cNvSpPr/>
                <p:nvPr/>
              </p:nvSpPr>
              <p:spPr>
                <a:xfrm>
                  <a:off x="3450151" y="0"/>
                  <a:ext cx="494405" cy="494405"/>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1" name="TextBox 1069">
                <a:extLst>
                  <a:ext uri="{FF2B5EF4-FFF2-40B4-BE49-F238E27FC236}">
                    <a16:creationId xmlns:a16="http://schemas.microsoft.com/office/drawing/2014/main" id="{B7B6CF08-DA56-20BE-74CE-6826A68EFE64}"/>
                  </a:ext>
                </a:extLst>
              </p:cNvPr>
              <p:cNvSpPr txBox="1"/>
              <p:nvPr/>
            </p:nvSpPr>
            <p:spPr>
              <a:xfrm>
                <a:off x="2643303" y="510148"/>
                <a:ext cx="1056071" cy="727709"/>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التجريب والتنفيذ المبكر</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Implement ">
              <a:extLst>
                <a:ext uri="{FF2B5EF4-FFF2-40B4-BE49-F238E27FC236}">
                  <a16:creationId xmlns:a16="http://schemas.microsoft.com/office/drawing/2014/main" id="{695BE5AE-F557-5BF7-02E4-9D416F3B942B}"/>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1282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4A7E5E73-5899-CC35-EB6D-A9883BFF311D}"/>
              </a:ext>
            </a:extLst>
          </p:cNvPr>
          <p:cNvSpPr txBox="1"/>
          <p:nvPr/>
        </p:nvSpPr>
        <p:spPr>
          <a:xfrm>
            <a:off x="1013964" y="113925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أ. إطلاق مشاريع تجريبية سريعة (</a:t>
            </a:r>
            <a:r>
              <a:rPr lang="en-US" b="1" dirty="0">
                <a:solidFill>
                  <a:srgbClr val="168489"/>
                </a:solidFill>
              </a:rPr>
              <a:t>Quick Wins</a:t>
            </a:r>
            <a:r>
              <a:rPr lang="ar-SA" b="1" dirty="0">
                <a:solidFill>
                  <a:srgbClr val="168489"/>
                </a:solidFill>
              </a:rPr>
              <a:t>):</a:t>
            </a:r>
            <a:endParaRPr lang="en-US" b="1" dirty="0">
              <a:solidFill>
                <a:srgbClr val="168489"/>
              </a:solidFill>
            </a:endParaRPr>
          </a:p>
          <a:p>
            <a:pPr marL="0" indent="0">
              <a:buNone/>
            </a:pPr>
            <a:r>
              <a:rPr lang="ar-SA" dirty="0"/>
              <a:t>  - اختيار مجالات محددة لإثبات القيمة بسرعة.</a:t>
            </a:r>
            <a:endParaRPr lang="en-US" dirty="0"/>
          </a:p>
          <a:p>
            <a:pPr marL="0" indent="0">
              <a:buNone/>
            </a:pPr>
            <a:r>
              <a:rPr lang="ar-SA" dirty="0"/>
              <a:t>  - تبني منهجية المنتج الأدنى القابل للتطبيق (</a:t>
            </a:r>
            <a:r>
              <a:rPr lang="en-US" dirty="0"/>
              <a:t>MVP</a:t>
            </a:r>
            <a:r>
              <a:rPr lang="ar-SA" dirty="0"/>
              <a:t>).</a:t>
            </a:r>
            <a:endParaRPr lang="en-US" dirty="0"/>
          </a:p>
          <a:p>
            <a:pPr marL="0" indent="0">
              <a:buNone/>
            </a:pPr>
            <a:r>
              <a:rPr lang="ar-SA" dirty="0"/>
              <a:t>  - التعلم السريع من التجارب وتعديل المسار.</a:t>
            </a:r>
            <a:endParaRPr lang="en-US" dirty="0"/>
          </a:p>
        </p:txBody>
      </p:sp>
      <p:sp>
        <p:nvSpPr>
          <p:cNvPr id="3" name="TextBox 2">
            <a:extLst>
              <a:ext uri="{FF2B5EF4-FFF2-40B4-BE49-F238E27FC236}">
                <a16:creationId xmlns:a16="http://schemas.microsoft.com/office/drawing/2014/main" id="{D83DFC46-25FC-8C8C-FDFD-68F391169BD5}"/>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ب. بناء البنية التحتية الأساسية:</a:t>
            </a:r>
            <a:endParaRPr lang="en-US" b="1" dirty="0">
              <a:solidFill>
                <a:srgbClr val="168489"/>
              </a:solidFill>
            </a:endParaRPr>
          </a:p>
          <a:p>
            <a:pPr marL="0" indent="0">
              <a:buNone/>
            </a:pPr>
            <a:r>
              <a:rPr lang="ar-SA" dirty="0"/>
              <a:t>  - تطوير منصات البيانات والذكاء الاصطناعي.</a:t>
            </a:r>
            <a:endParaRPr lang="en-US" dirty="0"/>
          </a:p>
          <a:p>
            <a:pPr marL="0" indent="0">
              <a:buNone/>
            </a:pPr>
            <a:r>
              <a:rPr lang="ar-SA" dirty="0"/>
              <a:t>  - تحديث الأنظمة الأساسية وتحقيق التكامل.</a:t>
            </a:r>
            <a:endParaRPr lang="en-US" dirty="0"/>
          </a:p>
          <a:p>
            <a:pPr marL="0" indent="0">
              <a:buNone/>
            </a:pPr>
            <a:r>
              <a:rPr lang="ar-SA" dirty="0"/>
              <a:t>  - تعزيز أمن المعلومات والامتثال للمعايير.</a:t>
            </a:r>
            <a:endParaRPr lang="en-US" dirty="0"/>
          </a:p>
        </p:txBody>
      </p:sp>
    </p:spTree>
    <p:extLst>
      <p:ext uri="{BB962C8B-B14F-4D97-AF65-F5344CB8AC3E}">
        <p14:creationId xmlns:p14="http://schemas.microsoft.com/office/powerpoint/2010/main" val="558190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B49D-5FEB-7D04-40E3-26612F7BC7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4E574B0-EF6A-7B3F-B7C0-B3FC498AA355}"/>
              </a:ext>
            </a:extLst>
          </p:cNvPr>
          <p:cNvSpPr txBox="1"/>
          <p:nvPr/>
        </p:nvSpPr>
        <p:spPr>
          <a:xfrm>
            <a:off x="2190750" y="-94577"/>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F1F7D44-DE9D-A538-7936-8DB1A161B2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2B8FC850-5E3E-6F76-396D-94C33E3BE8C0}"/>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نوكيا </a:t>
            </a:r>
            <a:endParaRPr lang="en-US" dirty="0"/>
          </a:p>
        </p:txBody>
      </p:sp>
      <p:pic>
        <p:nvPicPr>
          <p:cNvPr id="22" name="Picture 21" descr="Digitalization ">
            <a:extLst>
              <a:ext uri="{FF2B5EF4-FFF2-40B4-BE49-F238E27FC236}">
                <a16:creationId xmlns:a16="http://schemas.microsoft.com/office/drawing/2014/main" id="{90A2833C-C158-3966-C6D1-98465B7A24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30362" y="2328060"/>
            <a:ext cx="3430905" cy="3430905"/>
          </a:xfrm>
          <a:prstGeom prst="rect">
            <a:avLst/>
          </a:prstGeom>
          <a:noFill/>
          <a:ln>
            <a:noFill/>
          </a:ln>
        </p:spPr>
      </p:pic>
      <p:sp>
        <p:nvSpPr>
          <p:cNvPr id="23" name="Rectangle: Rounded Corners 22">
            <a:extLst>
              <a:ext uri="{FF2B5EF4-FFF2-40B4-BE49-F238E27FC236}">
                <a16:creationId xmlns:a16="http://schemas.microsoft.com/office/drawing/2014/main" id="{FDD77450-8573-A58C-CDF7-FA2BF3BEF636}"/>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8B8E08B-29B5-B232-B366-ED6E241984DF}"/>
              </a:ext>
            </a:extLst>
          </p:cNvPr>
          <p:cNvSpPr txBox="1"/>
          <p:nvPr/>
        </p:nvSpPr>
        <p:spPr>
          <a:xfrm>
            <a:off x="5351490" y="2550761"/>
            <a:ext cx="6027624" cy="3539430"/>
          </a:xfrm>
          <a:prstGeom prst="rect">
            <a:avLst/>
          </a:prstGeom>
          <a:noFill/>
        </p:spPr>
        <p:txBody>
          <a:bodyPr wrap="square">
            <a:spAutoFit/>
          </a:bodyPr>
          <a:lstStyle>
            <a:defPPr>
              <a:defRPr lang="en-US"/>
            </a:defPPr>
            <a:lvl1pPr algn="just" rtl="1">
              <a:defRPr sz="2800" b="1">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0" dirty="0"/>
              <a:t>تُعدّ قصة شركة نوكيا مثالاً واضحاً على تأثير التحوّلات التكنولوجية في القيادة وصنع القرار. فقد سيطرت نوكيا على سوق الهواتف المحمولة بنسبة تجاوزت 40% عالمياً في عام 2007، لكنّها فشلت في التكيّف مع ثورة الهواتف الذكية. وكان أحد الأسباب الرئيسية هو الجمود الاستراتيجي وعدم قدرة قيادتها على استشراف التغييرات الجذرية في احتياجات المستخدمين، ممّا أدّى إلى تراجعها وبيع قسم الهواتف المحمولة في نهاية المطاف</a:t>
            </a:r>
            <a:endParaRPr lang="en-US" b="0" dirty="0"/>
          </a:p>
        </p:txBody>
      </p:sp>
      <p:pic>
        <p:nvPicPr>
          <p:cNvPr id="25" name="Picture 24" descr="Nokia PNG Images Transparent Free Download">
            <a:extLst>
              <a:ext uri="{FF2B5EF4-FFF2-40B4-BE49-F238E27FC236}">
                <a16:creationId xmlns:a16="http://schemas.microsoft.com/office/drawing/2014/main" id="{992F49DC-E81D-1C2A-0606-13D23C51896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8257" y="1693364"/>
            <a:ext cx="4343127" cy="1288353"/>
          </a:xfrm>
          <a:prstGeom prst="rect">
            <a:avLst/>
          </a:prstGeom>
          <a:noFill/>
          <a:ln>
            <a:noFill/>
          </a:ln>
        </p:spPr>
      </p:pic>
    </p:spTree>
    <p:extLst>
      <p:ext uri="{BB962C8B-B14F-4D97-AF65-F5344CB8AC3E}">
        <p14:creationId xmlns:p14="http://schemas.microsoft.com/office/powerpoint/2010/main" val="3571839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5B700-1D48-579A-737E-9576B2DDF54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4E27BAF-E12B-DAE5-6717-81407DBA1A1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7A0368C-2BE6-2504-00BB-BC07125C74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645D3D27-418A-0156-C8E3-4CD0A186FC36}"/>
              </a:ext>
            </a:extLst>
          </p:cNvPr>
          <p:cNvGrpSpPr/>
          <p:nvPr/>
        </p:nvGrpSpPr>
        <p:grpSpPr>
          <a:xfrm>
            <a:off x="13365261" y="2367739"/>
            <a:ext cx="2638983" cy="3017062"/>
            <a:chOff x="4998138" y="2781914"/>
            <a:chExt cx="2243877" cy="2565350"/>
          </a:xfrm>
        </p:grpSpPr>
        <p:grpSp>
          <p:nvGrpSpPr>
            <p:cNvPr id="16" name="Group 15">
              <a:extLst>
                <a:ext uri="{FF2B5EF4-FFF2-40B4-BE49-F238E27FC236}">
                  <a16:creationId xmlns:a16="http://schemas.microsoft.com/office/drawing/2014/main" id="{51920914-F346-54A8-5296-C2B461D8DCB5}"/>
                </a:ext>
              </a:extLst>
            </p:cNvPr>
            <p:cNvGrpSpPr/>
            <p:nvPr/>
          </p:nvGrpSpPr>
          <p:grpSpPr>
            <a:xfrm flipH="1">
              <a:off x="4998138" y="2781914"/>
              <a:ext cx="2243877" cy="2565350"/>
              <a:chOff x="2643302" y="0"/>
              <a:chExt cx="1301254" cy="1487890"/>
            </a:xfrm>
          </p:grpSpPr>
          <p:grpSp>
            <p:nvGrpSpPr>
              <p:cNvPr id="30" name="Group 29">
                <a:extLst>
                  <a:ext uri="{FF2B5EF4-FFF2-40B4-BE49-F238E27FC236}">
                    <a16:creationId xmlns:a16="http://schemas.microsoft.com/office/drawing/2014/main" id="{1C58035F-B83E-2762-1D47-335549EBCA75}"/>
                  </a:ext>
                </a:extLst>
              </p:cNvPr>
              <p:cNvGrpSpPr/>
              <p:nvPr/>
            </p:nvGrpSpPr>
            <p:grpSpPr>
              <a:xfrm>
                <a:off x="2643302" y="0"/>
                <a:ext cx="1301254" cy="1487890"/>
                <a:chOff x="2643302" y="0"/>
                <a:chExt cx="1301254" cy="1487890"/>
              </a:xfrm>
            </p:grpSpPr>
            <p:sp>
              <p:nvSpPr>
                <p:cNvPr id="33" name="Freeform: Shape 32">
                  <a:extLst>
                    <a:ext uri="{FF2B5EF4-FFF2-40B4-BE49-F238E27FC236}">
                      <a16:creationId xmlns:a16="http://schemas.microsoft.com/office/drawing/2014/main" id="{9EC18EB5-1AAE-F51B-DD61-74B3276FDD95}"/>
                    </a:ext>
                  </a:extLst>
                </p:cNvPr>
                <p:cNvSpPr/>
                <p:nvPr/>
              </p:nvSpPr>
              <p:spPr>
                <a:xfrm>
                  <a:off x="2643302"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34" name="Oval 33">
                  <a:extLst>
                    <a:ext uri="{FF2B5EF4-FFF2-40B4-BE49-F238E27FC236}">
                      <a16:creationId xmlns:a16="http://schemas.microsoft.com/office/drawing/2014/main" id="{C1348949-D70E-134A-3B6A-39BDEDFEABBC}"/>
                    </a:ext>
                  </a:extLst>
                </p:cNvPr>
                <p:cNvSpPr/>
                <p:nvPr/>
              </p:nvSpPr>
              <p:spPr>
                <a:xfrm>
                  <a:off x="3450151" y="0"/>
                  <a:ext cx="494405" cy="494405"/>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31" name="TextBox 1069">
                <a:extLst>
                  <a:ext uri="{FF2B5EF4-FFF2-40B4-BE49-F238E27FC236}">
                    <a16:creationId xmlns:a16="http://schemas.microsoft.com/office/drawing/2014/main" id="{1B4CEE30-588D-D17E-75CD-528F1EA92865}"/>
                  </a:ext>
                </a:extLst>
              </p:cNvPr>
              <p:cNvSpPr txBox="1"/>
              <p:nvPr/>
            </p:nvSpPr>
            <p:spPr>
              <a:xfrm>
                <a:off x="2643303" y="510148"/>
                <a:ext cx="1056071" cy="727709"/>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التجريب والتنفيذ المبكر</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Picture 10" descr="Implement ">
              <a:extLst>
                <a:ext uri="{FF2B5EF4-FFF2-40B4-BE49-F238E27FC236}">
                  <a16:creationId xmlns:a16="http://schemas.microsoft.com/office/drawing/2014/main" id="{756F04A8-A67B-0138-091D-F8096B72F445}"/>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1282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CDBD31C4-2C37-E795-DC9F-A622F1CA6062}"/>
              </a:ext>
            </a:extLst>
          </p:cNvPr>
          <p:cNvGrpSpPr/>
          <p:nvPr/>
        </p:nvGrpSpPr>
        <p:grpSpPr>
          <a:xfrm>
            <a:off x="8681758" y="2367739"/>
            <a:ext cx="2638983" cy="3017062"/>
            <a:chOff x="2719088" y="2781914"/>
            <a:chExt cx="2243877" cy="2565350"/>
          </a:xfrm>
        </p:grpSpPr>
        <p:grpSp>
          <p:nvGrpSpPr>
            <p:cNvPr id="17" name="Group 16">
              <a:extLst>
                <a:ext uri="{FF2B5EF4-FFF2-40B4-BE49-F238E27FC236}">
                  <a16:creationId xmlns:a16="http://schemas.microsoft.com/office/drawing/2014/main" id="{C21E0518-3167-A6F4-D7C4-BD95C16EA098}"/>
                </a:ext>
              </a:extLst>
            </p:cNvPr>
            <p:cNvGrpSpPr/>
            <p:nvPr/>
          </p:nvGrpSpPr>
          <p:grpSpPr>
            <a:xfrm flipH="1">
              <a:off x="2719088" y="2781914"/>
              <a:ext cx="2243877" cy="2565350"/>
              <a:chOff x="3964953" y="0"/>
              <a:chExt cx="1301254" cy="1487890"/>
            </a:xfrm>
          </p:grpSpPr>
          <p:grpSp>
            <p:nvGrpSpPr>
              <p:cNvPr id="24" name="Group 23">
                <a:extLst>
                  <a:ext uri="{FF2B5EF4-FFF2-40B4-BE49-F238E27FC236}">
                    <a16:creationId xmlns:a16="http://schemas.microsoft.com/office/drawing/2014/main" id="{9CAD82A6-8B35-E36D-7A77-906DB05874A6}"/>
                  </a:ext>
                </a:extLst>
              </p:cNvPr>
              <p:cNvGrpSpPr/>
              <p:nvPr/>
            </p:nvGrpSpPr>
            <p:grpSpPr>
              <a:xfrm>
                <a:off x="3964953" y="0"/>
                <a:ext cx="1301254" cy="1487890"/>
                <a:chOff x="3964953" y="0"/>
                <a:chExt cx="1301254" cy="1487890"/>
              </a:xfrm>
            </p:grpSpPr>
            <p:sp>
              <p:nvSpPr>
                <p:cNvPr id="28" name="Freeform: Shape 27">
                  <a:extLst>
                    <a:ext uri="{FF2B5EF4-FFF2-40B4-BE49-F238E27FC236}">
                      <a16:creationId xmlns:a16="http://schemas.microsoft.com/office/drawing/2014/main" id="{30A1F631-2599-BAE4-3E59-6D482C6BDCD0}"/>
                    </a:ext>
                  </a:extLst>
                </p:cNvPr>
                <p:cNvSpPr/>
                <p:nvPr/>
              </p:nvSpPr>
              <p:spPr>
                <a:xfrm>
                  <a:off x="3964953"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29" name="Oval 28">
                  <a:extLst>
                    <a:ext uri="{FF2B5EF4-FFF2-40B4-BE49-F238E27FC236}">
                      <a16:creationId xmlns:a16="http://schemas.microsoft.com/office/drawing/2014/main" id="{A465F125-674F-B66F-6488-B5CF42DFE837}"/>
                    </a:ext>
                  </a:extLst>
                </p:cNvPr>
                <p:cNvSpPr/>
                <p:nvPr/>
              </p:nvSpPr>
              <p:spPr>
                <a:xfrm>
                  <a:off x="4771802" y="0"/>
                  <a:ext cx="494405" cy="494405"/>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6" name="TextBox 1081">
                <a:extLst>
                  <a:ext uri="{FF2B5EF4-FFF2-40B4-BE49-F238E27FC236}">
                    <a16:creationId xmlns:a16="http://schemas.microsoft.com/office/drawing/2014/main" id="{BB54D7EC-5BAB-67EC-4649-FCBA6A127618}"/>
                  </a:ext>
                </a:extLst>
              </p:cNvPr>
              <p:cNvSpPr txBox="1"/>
              <p:nvPr/>
            </p:nvSpPr>
            <p:spPr>
              <a:xfrm>
                <a:off x="3979839" y="510148"/>
                <a:ext cx="1026160" cy="727710"/>
              </a:xfrm>
              <a:prstGeom prst="rect">
                <a:avLst/>
              </a:prstGeom>
              <a:noFill/>
            </p:spPr>
            <p:txBody>
              <a:bodyPr wrap="square" rtlCol="0">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التوسّع والتعميم</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Picture 11" descr="Scope ">
              <a:extLst>
                <a:ext uri="{FF2B5EF4-FFF2-40B4-BE49-F238E27FC236}">
                  <a16:creationId xmlns:a16="http://schemas.microsoft.com/office/drawing/2014/main" id="{7E1BC7A6-3788-6FA8-8F43-51A66D56939B}"/>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285589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F585698A-1D07-79CB-6AAA-D364BF1B3332}"/>
              </a:ext>
            </a:extLst>
          </p:cNvPr>
          <p:cNvSpPr txBox="1"/>
          <p:nvPr/>
        </p:nvSpPr>
        <p:spPr>
          <a:xfrm>
            <a:off x="1013964" y="113925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أ. نشر المبادرات الناجحة على نطاق واسع:</a:t>
            </a:r>
            <a:endParaRPr lang="en-US" b="1" dirty="0">
              <a:solidFill>
                <a:srgbClr val="168489"/>
              </a:solidFill>
            </a:endParaRPr>
          </a:p>
          <a:p>
            <a:pPr marL="0" indent="0">
              <a:buNone/>
            </a:pPr>
            <a:r>
              <a:rPr lang="ar-SA" dirty="0"/>
              <a:t>  - تكرار النماذج الناجحة عبر الإدارات والأقسام.</a:t>
            </a:r>
            <a:endParaRPr lang="en-US" dirty="0"/>
          </a:p>
          <a:p>
            <a:pPr marL="0" indent="0">
              <a:buNone/>
            </a:pPr>
            <a:r>
              <a:rPr lang="ar-SA" dirty="0"/>
              <a:t>  - توسيع نطاق استخدام الذكاء الاصطناعي والتحليلات.</a:t>
            </a:r>
            <a:endParaRPr lang="en-US" dirty="0"/>
          </a:p>
          <a:p>
            <a:pPr marL="0" indent="0">
              <a:buNone/>
            </a:pPr>
            <a:r>
              <a:rPr lang="ar-SA" dirty="0"/>
              <a:t>  - تسريع وتيرة التنفيذ بناءً على الدروس المستفادة.</a:t>
            </a:r>
            <a:endParaRPr lang="en-US" dirty="0"/>
          </a:p>
        </p:txBody>
      </p:sp>
      <p:sp>
        <p:nvSpPr>
          <p:cNvPr id="3" name="TextBox 2">
            <a:extLst>
              <a:ext uri="{FF2B5EF4-FFF2-40B4-BE49-F238E27FC236}">
                <a16:creationId xmlns:a16="http://schemas.microsoft.com/office/drawing/2014/main" id="{7B756083-7F6E-DEDF-AF98-3920049C7053}"/>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ب. تعزيز التغيير الثقافي:</a:t>
            </a:r>
            <a:endParaRPr lang="en-US" b="1" dirty="0">
              <a:solidFill>
                <a:srgbClr val="168489"/>
              </a:solidFill>
            </a:endParaRPr>
          </a:p>
          <a:p>
            <a:pPr marL="0" indent="0">
              <a:buNone/>
            </a:pPr>
            <a:r>
              <a:rPr lang="ar-SA" dirty="0"/>
              <a:t>  - ترسيخ العقلية الرقمية والابتكارية في جميع المستويات.</a:t>
            </a:r>
            <a:endParaRPr lang="en-US" dirty="0"/>
          </a:p>
          <a:p>
            <a:pPr marL="0" indent="0">
              <a:buNone/>
            </a:pPr>
            <a:r>
              <a:rPr lang="ar-SA" dirty="0"/>
              <a:t>  - تحفيز التعاون بين فرق التقنية والأعمال.</a:t>
            </a:r>
            <a:endParaRPr lang="en-US" dirty="0"/>
          </a:p>
          <a:p>
            <a:pPr marL="0" indent="0">
              <a:buNone/>
            </a:pPr>
            <a:r>
              <a:rPr lang="ar-SA" dirty="0"/>
              <a:t>  - الاحتفال بالنجاحات ومشاركة قصص التأثير.</a:t>
            </a:r>
            <a:endParaRPr lang="en-US" dirty="0"/>
          </a:p>
        </p:txBody>
      </p:sp>
    </p:spTree>
    <p:extLst>
      <p:ext uri="{BB962C8B-B14F-4D97-AF65-F5344CB8AC3E}">
        <p14:creationId xmlns:p14="http://schemas.microsoft.com/office/powerpoint/2010/main" val="3143436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3DA24-52C4-CC9B-6B42-3C9205B4E6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61EB678-916D-1958-35F6-9BB54423EDB4}"/>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مراحل التحوّل الرقمي الذكي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A7373BA-7863-46B9-6DA7-D6C0469869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8" name="Group 47">
            <a:extLst>
              <a:ext uri="{FF2B5EF4-FFF2-40B4-BE49-F238E27FC236}">
                <a16:creationId xmlns:a16="http://schemas.microsoft.com/office/drawing/2014/main" id="{9E42B346-7992-90ED-1EAC-65D3943138EA}"/>
              </a:ext>
            </a:extLst>
          </p:cNvPr>
          <p:cNvGrpSpPr/>
          <p:nvPr/>
        </p:nvGrpSpPr>
        <p:grpSpPr>
          <a:xfrm>
            <a:off x="13137825" y="2367739"/>
            <a:ext cx="2638983" cy="3017062"/>
            <a:chOff x="2719088" y="2781914"/>
            <a:chExt cx="2243877" cy="2565350"/>
          </a:xfrm>
        </p:grpSpPr>
        <p:grpSp>
          <p:nvGrpSpPr>
            <p:cNvPr id="17" name="Group 16">
              <a:extLst>
                <a:ext uri="{FF2B5EF4-FFF2-40B4-BE49-F238E27FC236}">
                  <a16:creationId xmlns:a16="http://schemas.microsoft.com/office/drawing/2014/main" id="{B833D9CE-93FE-A781-B447-5CF6495E9E3B}"/>
                </a:ext>
              </a:extLst>
            </p:cNvPr>
            <p:cNvGrpSpPr/>
            <p:nvPr/>
          </p:nvGrpSpPr>
          <p:grpSpPr>
            <a:xfrm flipH="1">
              <a:off x="2719088" y="2781914"/>
              <a:ext cx="2243877" cy="2565350"/>
              <a:chOff x="3964953" y="0"/>
              <a:chExt cx="1301254" cy="1487890"/>
            </a:xfrm>
          </p:grpSpPr>
          <p:grpSp>
            <p:nvGrpSpPr>
              <p:cNvPr id="24" name="Group 23">
                <a:extLst>
                  <a:ext uri="{FF2B5EF4-FFF2-40B4-BE49-F238E27FC236}">
                    <a16:creationId xmlns:a16="http://schemas.microsoft.com/office/drawing/2014/main" id="{1E53C21B-7F06-1393-C1CE-F36C215DFB31}"/>
                  </a:ext>
                </a:extLst>
              </p:cNvPr>
              <p:cNvGrpSpPr/>
              <p:nvPr/>
            </p:nvGrpSpPr>
            <p:grpSpPr>
              <a:xfrm>
                <a:off x="3964953" y="0"/>
                <a:ext cx="1301254" cy="1487890"/>
                <a:chOff x="3964953" y="0"/>
                <a:chExt cx="1301254" cy="1487890"/>
              </a:xfrm>
            </p:grpSpPr>
            <p:sp>
              <p:nvSpPr>
                <p:cNvPr id="28" name="Freeform: Shape 27">
                  <a:extLst>
                    <a:ext uri="{FF2B5EF4-FFF2-40B4-BE49-F238E27FC236}">
                      <a16:creationId xmlns:a16="http://schemas.microsoft.com/office/drawing/2014/main" id="{501A8DFF-790B-AF2E-9BA2-BB56989024F6}"/>
                    </a:ext>
                  </a:extLst>
                </p:cNvPr>
                <p:cNvSpPr/>
                <p:nvPr/>
              </p:nvSpPr>
              <p:spPr>
                <a:xfrm>
                  <a:off x="3964953"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29" name="Oval 28">
                  <a:extLst>
                    <a:ext uri="{FF2B5EF4-FFF2-40B4-BE49-F238E27FC236}">
                      <a16:creationId xmlns:a16="http://schemas.microsoft.com/office/drawing/2014/main" id="{69DB3B49-28B7-6024-D37E-D936FFE1CE33}"/>
                    </a:ext>
                  </a:extLst>
                </p:cNvPr>
                <p:cNvSpPr/>
                <p:nvPr/>
              </p:nvSpPr>
              <p:spPr>
                <a:xfrm>
                  <a:off x="4771802" y="0"/>
                  <a:ext cx="494405" cy="494405"/>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6" name="TextBox 1081">
                <a:extLst>
                  <a:ext uri="{FF2B5EF4-FFF2-40B4-BE49-F238E27FC236}">
                    <a16:creationId xmlns:a16="http://schemas.microsoft.com/office/drawing/2014/main" id="{54777183-9AAB-988A-AE28-A1EB17946496}"/>
                  </a:ext>
                </a:extLst>
              </p:cNvPr>
              <p:cNvSpPr txBox="1"/>
              <p:nvPr/>
            </p:nvSpPr>
            <p:spPr>
              <a:xfrm>
                <a:off x="3979839" y="510148"/>
                <a:ext cx="1026160" cy="727710"/>
              </a:xfrm>
              <a:prstGeom prst="rect">
                <a:avLst/>
              </a:prstGeom>
              <a:noFill/>
            </p:spPr>
            <p:txBody>
              <a:bodyPr wrap="square" rtlCol="0">
                <a:noAutofit/>
              </a:bodyPr>
              <a:lstStyle/>
              <a:p>
                <a:pPr algn="ctr" rtl="1">
                  <a:lnSpc>
                    <a:spcPct val="115000"/>
                  </a:lnSpc>
                </a:pPr>
                <a:r>
                  <a:rPr lang="ar-EG" sz="36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التوسّع والتعميم</a:t>
                </a:r>
                <a:endParaRPr lang="en-US" sz="3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Picture 11" descr="Scope ">
              <a:extLst>
                <a:ext uri="{FF2B5EF4-FFF2-40B4-BE49-F238E27FC236}">
                  <a16:creationId xmlns:a16="http://schemas.microsoft.com/office/drawing/2014/main" id="{67723BB3-A4C4-AD3A-D0B3-1FA4A3230750}"/>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285589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4E763C26-61F1-9423-6B10-3564D72D7499}"/>
              </a:ext>
            </a:extLst>
          </p:cNvPr>
          <p:cNvGrpSpPr/>
          <p:nvPr/>
        </p:nvGrpSpPr>
        <p:grpSpPr>
          <a:xfrm>
            <a:off x="8659247" y="2367739"/>
            <a:ext cx="2684006" cy="3162040"/>
            <a:chOff x="440037" y="2781914"/>
            <a:chExt cx="2282159" cy="2688622"/>
          </a:xfrm>
        </p:grpSpPr>
        <p:grpSp>
          <p:nvGrpSpPr>
            <p:cNvPr id="18" name="Group 17">
              <a:extLst>
                <a:ext uri="{FF2B5EF4-FFF2-40B4-BE49-F238E27FC236}">
                  <a16:creationId xmlns:a16="http://schemas.microsoft.com/office/drawing/2014/main" id="{2D686D14-72E8-A034-4CB9-1C486A30D6F4}"/>
                </a:ext>
              </a:extLst>
            </p:cNvPr>
            <p:cNvGrpSpPr/>
            <p:nvPr/>
          </p:nvGrpSpPr>
          <p:grpSpPr>
            <a:xfrm flipH="1">
              <a:off x="440037" y="2781914"/>
              <a:ext cx="2282159" cy="2688622"/>
              <a:chOff x="5264405" y="0"/>
              <a:chExt cx="1323454" cy="1559387"/>
            </a:xfrm>
          </p:grpSpPr>
          <p:grpSp>
            <p:nvGrpSpPr>
              <p:cNvPr id="19" name="Group 18">
                <a:extLst>
                  <a:ext uri="{FF2B5EF4-FFF2-40B4-BE49-F238E27FC236}">
                    <a16:creationId xmlns:a16="http://schemas.microsoft.com/office/drawing/2014/main" id="{C2A12F6B-B65E-7FDB-47B8-8964843A3520}"/>
                  </a:ext>
                </a:extLst>
              </p:cNvPr>
              <p:cNvGrpSpPr/>
              <p:nvPr/>
            </p:nvGrpSpPr>
            <p:grpSpPr>
              <a:xfrm>
                <a:off x="5286605" y="0"/>
                <a:ext cx="1301254" cy="1487890"/>
                <a:chOff x="5286605" y="0"/>
                <a:chExt cx="1301254" cy="1487890"/>
              </a:xfrm>
            </p:grpSpPr>
            <p:sp>
              <p:nvSpPr>
                <p:cNvPr id="22" name="Freeform: Shape 21">
                  <a:extLst>
                    <a:ext uri="{FF2B5EF4-FFF2-40B4-BE49-F238E27FC236}">
                      <a16:creationId xmlns:a16="http://schemas.microsoft.com/office/drawing/2014/main" id="{D4E71234-6E5D-48F0-846E-A093432D3A84}"/>
                    </a:ext>
                  </a:extLst>
                </p:cNvPr>
                <p:cNvSpPr/>
                <p:nvPr/>
              </p:nvSpPr>
              <p:spPr>
                <a:xfrm>
                  <a:off x="5286605"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23" name="Oval 22">
                  <a:extLst>
                    <a:ext uri="{FF2B5EF4-FFF2-40B4-BE49-F238E27FC236}">
                      <a16:creationId xmlns:a16="http://schemas.microsoft.com/office/drawing/2014/main" id="{E3606C9E-D0B2-F8D7-F4CA-9C9D110674B3}"/>
                    </a:ext>
                  </a:extLst>
                </p:cNvPr>
                <p:cNvSpPr/>
                <p:nvPr/>
              </p:nvSpPr>
              <p:spPr>
                <a:xfrm>
                  <a:off x="6093454"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0" name="TextBox 2047">
                <a:extLst>
                  <a:ext uri="{FF2B5EF4-FFF2-40B4-BE49-F238E27FC236}">
                    <a16:creationId xmlns:a16="http://schemas.microsoft.com/office/drawing/2014/main" id="{5718F1A9-1201-827B-48A9-E5B505126404}"/>
                  </a:ext>
                </a:extLst>
              </p:cNvPr>
              <p:cNvSpPr txBox="1"/>
              <p:nvPr/>
            </p:nvSpPr>
            <p:spPr>
              <a:xfrm>
                <a:off x="5264405" y="510148"/>
                <a:ext cx="1099557" cy="1049239"/>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الاستدامة والتطوير المستمر</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Continuous improvement ">
              <a:extLst>
                <a:ext uri="{FF2B5EF4-FFF2-40B4-BE49-F238E27FC236}">
                  <a16:creationId xmlns:a16="http://schemas.microsoft.com/office/drawing/2014/main" id="{385A2EAD-A83E-C52B-C885-391A8546D6E3}"/>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835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8690047C-D089-AA17-DD02-F882642046E7}"/>
              </a:ext>
            </a:extLst>
          </p:cNvPr>
          <p:cNvSpPr txBox="1"/>
          <p:nvPr/>
        </p:nvSpPr>
        <p:spPr>
          <a:xfrm>
            <a:off x="1013964" y="113925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أ. تأسيس آلية للتحسين المستمر:</a:t>
            </a:r>
            <a:endParaRPr lang="en-US" b="1" dirty="0">
              <a:solidFill>
                <a:srgbClr val="168489"/>
              </a:solidFill>
            </a:endParaRPr>
          </a:p>
          <a:p>
            <a:pPr marL="0" indent="0">
              <a:buNone/>
            </a:pPr>
            <a:r>
              <a:rPr lang="ar-SA" dirty="0"/>
              <a:t>  - مراقبة المؤشرات وتحليل النتائج بشكل منتظم.</a:t>
            </a:r>
            <a:endParaRPr lang="en-US" dirty="0"/>
          </a:p>
          <a:p>
            <a:pPr marL="0" indent="0">
              <a:buNone/>
            </a:pPr>
            <a:r>
              <a:rPr lang="ar-SA" dirty="0"/>
              <a:t>  - تحديد مجالات التحسين وفرص التطوير.</a:t>
            </a:r>
            <a:endParaRPr lang="en-US" dirty="0"/>
          </a:p>
          <a:p>
            <a:pPr marL="0" indent="0">
              <a:buNone/>
            </a:pPr>
            <a:r>
              <a:rPr lang="ar-SA" dirty="0"/>
              <a:t>  - تطوير القدرات الرقمية بشكل مستمر.</a:t>
            </a:r>
            <a:endParaRPr lang="en-US" dirty="0"/>
          </a:p>
        </p:txBody>
      </p:sp>
      <p:sp>
        <p:nvSpPr>
          <p:cNvPr id="3" name="TextBox 2">
            <a:extLst>
              <a:ext uri="{FF2B5EF4-FFF2-40B4-BE49-F238E27FC236}">
                <a16:creationId xmlns:a16="http://schemas.microsoft.com/office/drawing/2014/main" id="{30D2C71A-8246-8034-FD1E-1C42D24AF5DE}"/>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ب. استكشاف الفرص المستقبلية:</a:t>
            </a:r>
            <a:endParaRPr lang="en-US" b="1" dirty="0">
              <a:solidFill>
                <a:srgbClr val="168489"/>
              </a:solidFill>
            </a:endParaRPr>
          </a:p>
          <a:p>
            <a:pPr marL="0" indent="0">
              <a:buNone/>
            </a:pPr>
            <a:r>
              <a:rPr lang="ar-SA" dirty="0"/>
              <a:t>  - متابعة التقنيات الناشئة وتقييم فرص تطبيقها.</a:t>
            </a:r>
            <a:endParaRPr lang="en-US" dirty="0"/>
          </a:p>
          <a:p>
            <a:pPr marL="0" indent="0">
              <a:buNone/>
            </a:pPr>
            <a:r>
              <a:rPr lang="ar-SA" dirty="0"/>
              <a:t>  - تطوير نماذج أعمال جديدة معززة بالذكاء الاصطناعي.</a:t>
            </a:r>
            <a:endParaRPr lang="en-US" dirty="0"/>
          </a:p>
          <a:p>
            <a:pPr marL="0" indent="0">
              <a:buNone/>
            </a:pPr>
            <a:r>
              <a:rPr lang="ar-SA" dirty="0"/>
              <a:t>  - بناء منظومة شراكات مع المبتكرين والشركات الناشئة.</a:t>
            </a:r>
            <a:endParaRPr lang="en-US" dirty="0"/>
          </a:p>
        </p:txBody>
      </p:sp>
    </p:spTree>
    <p:extLst>
      <p:ext uri="{BB962C8B-B14F-4D97-AF65-F5344CB8AC3E}">
        <p14:creationId xmlns:p14="http://schemas.microsoft.com/office/powerpoint/2010/main" val="479572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9E43A-FC65-87F5-AB83-97B5D208BEB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56DA3EA-9595-B539-D854-4A71F0F957FC}"/>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6BE12B-60EE-0859-FD85-81F6364435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9" name="Group 48">
            <a:extLst>
              <a:ext uri="{FF2B5EF4-FFF2-40B4-BE49-F238E27FC236}">
                <a16:creationId xmlns:a16="http://schemas.microsoft.com/office/drawing/2014/main" id="{CD861922-6811-0E8E-FE79-F750D87F2AF0}"/>
              </a:ext>
            </a:extLst>
          </p:cNvPr>
          <p:cNvGrpSpPr/>
          <p:nvPr/>
        </p:nvGrpSpPr>
        <p:grpSpPr>
          <a:xfrm>
            <a:off x="14145647" y="2367739"/>
            <a:ext cx="2684006" cy="3162040"/>
            <a:chOff x="440037" y="2781914"/>
            <a:chExt cx="2282159" cy="2688622"/>
          </a:xfrm>
        </p:grpSpPr>
        <p:grpSp>
          <p:nvGrpSpPr>
            <p:cNvPr id="18" name="Group 17">
              <a:extLst>
                <a:ext uri="{FF2B5EF4-FFF2-40B4-BE49-F238E27FC236}">
                  <a16:creationId xmlns:a16="http://schemas.microsoft.com/office/drawing/2014/main" id="{69931A54-5192-62BC-4231-EFFC93273B42}"/>
                </a:ext>
              </a:extLst>
            </p:cNvPr>
            <p:cNvGrpSpPr/>
            <p:nvPr/>
          </p:nvGrpSpPr>
          <p:grpSpPr>
            <a:xfrm flipH="1">
              <a:off x="440037" y="2781914"/>
              <a:ext cx="2282159" cy="2688622"/>
              <a:chOff x="5264405" y="0"/>
              <a:chExt cx="1323454" cy="1559387"/>
            </a:xfrm>
          </p:grpSpPr>
          <p:grpSp>
            <p:nvGrpSpPr>
              <p:cNvPr id="19" name="Group 18">
                <a:extLst>
                  <a:ext uri="{FF2B5EF4-FFF2-40B4-BE49-F238E27FC236}">
                    <a16:creationId xmlns:a16="http://schemas.microsoft.com/office/drawing/2014/main" id="{0A803C30-F6F2-4A57-DA46-A41764AD5A80}"/>
                  </a:ext>
                </a:extLst>
              </p:cNvPr>
              <p:cNvGrpSpPr/>
              <p:nvPr/>
            </p:nvGrpSpPr>
            <p:grpSpPr>
              <a:xfrm>
                <a:off x="5286605" y="0"/>
                <a:ext cx="1301254" cy="1487890"/>
                <a:chOff x="5286605" y="0"/>
                <a:chExt cx="1301254" cy="1487890"/>
              </a:xfrm>
            </p:grpSpPr>
            <p:sp>
              <p:nvSpPr>
                <p:cNvPr id="22" name="Freeform: Shape 21">
                  <a:extLst>
                    <a:ext uri="{FF2B5EF4-FFF2-40B4-BE49-F238E27FC236}">
                      <a16:creationId xmlns:a16="http://schemas.microsoft.com/office/drawing/2014/main" id="{428D68BC-9753-91D6-1745-A7C583DD0A62}"/>
                    </a:ext>
                  </a:extLst>
                </p:cNvPr>
                <p:cNvSpPr/>
                <p:nvPr/>
              </p:nvSpPr>
              <p:spPr>
                <a:xfrm>
                  <a:off x="5286605" y="204261"/>
                  <a:ext cx="1077357" cy="1283629"/>
                </a:xfrm>
                <a:custGeom>
                  <a:avLst/>
                  <a:gdLst>
                    <a:gd name="connsiteX0" fmla="*/ 213942 w 1283630"/>
                    <a:gd name="connsiteY0" fmla="*/ 0 h 1283629"/>
                    <a:gd name="connsiteX1" fmla="*/ 888054 w 1283630"/>
                    <a:gd name="connsiteY1" fmla="*/ 0 h 1283629"/>
                    <a:gd name="connsiteX2" fmla="*/ 1235923 w 1283630"/>
                    <a:gd name="connsiteY2" fmla="*/ 347869 h 1283629"/>
                    <a:gd name="connsiteX3" fmla="*/ 1283630 w 1283630"/>
                    <a:gd name="connsiteY3" fmla="*/ 343060 h 1283629"/>
                    <a:gd name="connsiteX4" fmla="*/ 1283630 w 1283630"/>
                    <a:gd name="connsiteY4" fmla="*/ 1069687 h 1283629"/>
                    <a:gd name="connsiteX5" fmla="*/ 1069688 w 1283630"/>
                    <a:gd name="connsiteY5" fmla="*/ 1283629 h 1283629"/>
                    <a:gd name="connsiteX6" fmla="*/ 213942 w 1283630"/>
                    <a:gd name="connsiteY6" fmla="*/ 1283629 h 1283629"/>
                    <a:gd name="connsiteX7" fmla="*/ 0 w 1283630"/>
                    <a:gd name="connsiteY7" fmla="*/ 1069687 h 1283629"/>
                    <a:gd name="connsiteX8" fmla="*/ 0 w 1283630"/>
                    <a:gd name="connsiteY8" fmla="*/ 213942 h 1283629"/>
                    <a:gd name="connsiteX9" fmla="*/ 213942 w 1283630"/>
                    <a:gd name="connsiteY9" fmla="*/ 0 h 128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630" h="1283629">
                      <a:moveTo>
                        <a:pt x="213942" y="0"/>
                      </a:moveTo>
                      <a:lnTo>
                        <a:pt x="888054" y="0"/>
                      </a:lnTo>
                      <a:cubicBezTo>
                        <a:pt x="888054" y="192123"/>
                        <a:pt x="1043800" y="347869"/>
                        <a:pt x="1235923" y="347869"/>
                      </a:cubicBezTo>
                      <a:lnTo>
                        <a:pt x="1283630" y="343060"/>
                      </a:lnTo>
                      <a:lnTo>
                        <a:pt x="1283630" y="1069687"/>
                      </a:lnTo>
                      <a:cubicBezTo>
                        <a:pt x="1283630" y="1187844"/>
                        <a:pt x="1187845" y="1283629"/>
                        <a:pt x="1069688" y="1283629"/>
                      </a:cubicBezTo>
                      <a:lnTo>
                        <a:pt x="213942" y="1283629"/>
                      </a:lnTo>
                      <a:cubicBezTo>
                        <a:pt x="95785" y="1283629"/>
                        <a:pt x="0" y="1187844"/>
                        <a:pt x="0" y="1069687"/>
                      </a:cubicBezTo>
                      <a:lnTo>
                        <a:pt x="0" y="213942"/>
                      </a:lnTo>
                      <a:cubicBezTo>
                        <a:pt x="0" y="95785"/>
                        <a:pt x="95785" y="0"/>
                        <a:pt x="213942" y="0"/>
                      </a:cubicBezTo>
                      <a:close/>
                    </a:path>
                  </a:pathLst>
                </a:cu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endParaRPr lang="en-US" sz="3600"/>
                </a:p>
              </p:txBody>
            </p:sp>
            <p:sp>
              <p:nvSpPr>
                <p:cNvPr id="23" name="Oval 22">
                  <a:extLst>
                    <a:ext uri="{FF2B5EF4-FFF2-40B4-BE49-F238E27FC236}">
                      <a16:creationId xmlns:a16="http://schemas.microsoft.com/office/drawing/2014/main" id="{39059B2C-C389-8204-3304-1516517F43CF}"/>
                    </a:ext>
                  </a:extLst>
                </p:cNvPr>
                <p:cNvSpPr/>
                <p:nvPr/>
              </p:nvSpPr>
              <p:spPr>
                <a:xfrm>
                  <a:off x="6093454" y="0"/>
                  <a:ext cx="494405" cy="494405"/>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600"/>
                </a:p>
              </p:txBody>
            </p:sp>
          </p:grpSp>
          <p:sp>
            <p:nvSpPr>
              <p:cNvPr id="20" name="TextBox 2047">
                <a:extLst>
                  <a:ext uri="{FF2B5EF4-FFF2-40B4-BE49-F238E27FC236}">
                    <a16:creationId xmlns:a16="http://schemas.microsoft.com/office/drawing/2014/main" id="{CA32BA3E-C742-7AD6-DC39-51A53C4F6AA6}"/>
                  </a:ext>
                </a:extLst>
              </p:cNvPr>
              <p:cNvSpPr txBox="1"/>
              <p:nvPr/>
            </p:nvSpPr>
            <p:spPr>
              <a:xfrm>
                <a:off x="5264405" y="510148"/>
                <a:ext cx="1099557" cy="1049239"/>
              </a:xfrm>
              <a:prstGeom prst="rect">
                <a:avLst/>
              </a:prstGeom>
              <a:noFill/>
            </p:spPr>
            <p:txBody>
              <a:bodyPr wrap="square" rtlCol="0">
                <a:noAutofit/>
              </a:bodyPr>
              <a:lstStyle/>
              <a:p>
                <a:pPr algn="ctr" rtl="1">
                  <a:lnSpc>
                    <a:spcPct val="115000"/>
                  </a:lnSpc>
                </a:pPr>
                <a:r>
                  <a:rPr lang="ar-EG" sz="36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الاستدامة والتطوير المستمر</a:t>
                </a:r>
                <a:endParaRPr lang="en-US" sz="3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3" name="Picture 12" descr="Continuous improvement ">
              <a:extLst>
                <a:ext uri="{FF2B5EF4-FFF2-40B4-BE49-F238E27FC236}">
                  <a16:creationId xmlns:a16="http://schemas.microsoft.com/office/drawing/2014/main" id="{124D09EE-D4E3-5C6B-780D-5230FB1278A0}"/>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flipH="1">
              <a:off x="583543" y="2919088"/>
              <a:ext cx="580518" cy="580518"/>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Rounded Corners 3">
            <a:extLst>
              <a:ext uri="{FF2B5EF4-FFF2-40B4-BE49-F238E27FC236}">
                <a16:creationId xmlns:a16="http://schemas.microsoft.com/office/drawing/2014/main" id="{97A27DD4-0221-F24C-CEE6-BF80ADF4D68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36C14E2-FB32-1E5F-4550-8EAE7C8B1083}"/>
              </a:ext>
            </a:extLst>
          </p:cNvPr>
          <p:cNvSpPr txBox="1"/>
          <p:nvPr/>
        </p:nvSpPr>
        <p:spPr>
          <a:xfrm>
            <a:off x="5372458" y="299735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مقاومة التغيير من أكبر التحديات التي تواجه مبادرات التحول الرقمي. وفقاً لدراسة أجرتها جارتنر، فإن 70% من مبادرات التغيير تفشل بسبب مقاومة الموظفين والقيادة الوسطى</a:t>
            </a:r>
            <a:endParaRPr lang="en-US" dirty="0"/>
          </a:p>
        </p:txBody>
      </p:sp>
      <p:pic>
        <p:nvPicPr>
          <p:cNvPr id="6" name="Picture 5" descr="Change management ">
            <a:extLst>
              <a:ext uri="{FF2B5EF4-FFF2-40B4-BE49-F238E27FC236}">
                <a16:creationId xmlns:a16="http://schemas.microsoft.com/office/drawing/2014/main" id="{26BF1AD6-1487-E10F-6ADB-2E1EDF6AD24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755" y="1534605"/>
            <a:ext cx="4516755" cy="4516755"/>
          </a:xfrm>
          <a:prstGeom prst="rect">
            <a:avLst/>
          </a:prstGeom>
          <a:noFill/>
          <a:ln>
            <a:noFill/>
          </a:ln>
        </p:spPr>
      </p:pic>
    </p:spTree>
    <p:extLst>
      <p:ext uri="{BB962C8B-B14F-4D97-AF65-F5344CB8AC3E}">
        <p14:creationId xmlns:p14="http://schemas.microsoft.com/office/powerpoint/2010/main" val="3930871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21CA0-9161-EFAA-33F5-A1F9F42D69F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CC3B924-EE0F-4914-2FF9-35BCA00F96F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C8A9CF4-2AD7-F8C5-4DBE-6A9F25479C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3E0C55A2-C3A9-90F4-B51D-E420099C2124}"/>
              </a:ext>
            </a:extLst>
          </p:cNvPr>
          <p:cNvSpPr/>
          <p:nvPr/>
        </p:nvSpPr>
        <p:spPr>
          <a:xfrm rot="1800000">
            <a:off x="-9179056"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4AD62F6-B4D4-400A-A1C6-5F920549F0A4}"/>
              </a:ext>
            </a:extLst>
          </p:cNvPr>
          <p:cNvSpPr txBox="1"/>
          <p:nvPr/>
        </p:nvSpPr>
        <p:spPr>
          <a:xfrm>
            <a:off x="14074006" y="299735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تُعد مقاومة التغيير من أكبر التحديات التي تواجه مبادرات التحول الرقمي. وفقاً لدراسة أجرتها </a:t>
            </a:r>
            <a:r>
              <a:rPr lang="ar-SA" dirty="0" err="1"/>
              <a:t>جارتنر</a:t>
            </a:r>
            <a:r>
              <a:rPr lang="ar-SA" dirty="0"/>
              <a:t>، فإن 70% من مبادرات التغيير تفشل بسبب مقاومة الموظفين والقيادة الوسطى</a:t>
            </a:r>
            <a:endParaRPr lang="en-US" dirty="0"/>
          </a:p>
        </p:txBody>
      </p:sp>
      <p:pic>
        <p:nvPicPr>
          <p:cNvPr id="6" name="Picture 5" descr="Change management ">
            <a:extLst>
              <a:ext uri="{FF2B5EF4-FFF2-40B4-BE49-F238E27FC236}">
                <a16:creationId xmlns:a16="http://schemas.microsoft.com/office/drawing/2014/main" id="{56D267DA-73F7-1424-014D-BE5D36E4F6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2430" y="1534605"/>
            <a:ext cx="4516755" cy="4516755"/>
          </a:xfrm>
          <a:prstGeom prst="rect">
            <a:avLst/>
          </a:prstGeom>
          <a:noFill/>
          <a:ln>
            <a:noFill/>
          </a:ln>
        </p:spPr>
      </p:pic>
      <p:sp>
        <p:nvSpPr>
          <p:cNvPr id="2" name="TextBox 1">
            <a:extLst>
              <a:ext uri="{FF2B5EF4-FFF2-40B4-BE49-F238E27FC236}">
                <a16:creationId xmlns:a16="http://schemas.microsoft.com/office/drawing/2014/main" id="{B45FE42F-5479-AB97-1E40-C941858F42BE}"/>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أنماط مقاومة التغيير في مشاريع التحول الرقمي:</a:t>
            </a:r>
            <a:endParaRPr lang="en-US"/>
          </a:p>
        </p:txBody>
      </p:sp>
      <p:grpSp>
        <p:nvGrpSpPr>
          <p:cNvPr id="21" name="Group 20">
            <a:extLst>
              <a:ext uri="{FF2B5EF4-FFF2-40B4-BE49-F238E27FC236}">
                <a16:creationId xmlns:a16="http://schemas.microsoft.com/office/drawing/2014/main" id="{B4DD669D-D3A9-0067-4AE9-D8826F062514}"/>
              </a:ext>
            </a:extLst>
          </p:cNvPr>
          <p:cNvGrpSpPr/>
          <p:nvPr/>
        </p:nvGrpSpPr>
        <p:grpSpPr>
          <a:xfrm>
            <a:off x="634802" y="2229576"/>
            <a:ext cx="2783991" cy="4628424"/>
            <a:chOff x="512022" y="2229576"/>
            <a:chExt cx="2783991" cy="4628424"/>
          </a:xfrm>
        </p:grpSpPr>
        <p:pic>
          <p:nvPicPr>
            <p:cNvPr id="11" name="Picture 10" descr="3 ">
              <a:extLst>
                <a:ext uri="{FF2B5EF4-FFF2-40B4-BE49-F238E27FC236}">
                  <a16:creationId xmlns:a16="http://schemas.microsoft.com/office/drawing/2014/main" id="{96B187BD-02E8-B4C8-C9A8-BCAC241A4818}"/>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2022"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2" name="مربع نص 166">
              <a:extLst>
                <a:ext uri="{FF2B5EF4-FFF2-40B4-BE49-F238E27FC236}">
                  <a16:creationId xmlns:a16="http://schemas.microsoft.com/office/drawing/2014/main" id="{D51547F3-D28A-F109-DC89-AA44A59DF3E8}"/>
                </a:ext>
              </a:extLst>
            </p:cNvPr>
            <p:cNvSpPr txBox="1"/>
            <p:nvPr/>
          </p:nvSpPr>
          <p:spPr>
            <a:xfrm>
              <a:off x="720141"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السلوكية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3FD9B795-D994-B308-76C9-730FF1D773E5}"/>
              </a:ext>
            </a:extLst>
          </p:cNvPr>
          <p:cNvGrpSpPr/>
          <p:nvPr/>
        </p:nvGrpSpPr>
        <p:grpSpPr>
          <a:xfrm>
            <a:off x="4842004" y="2229576"/>
            <a:ext cx="2783991" cy="4628424"/>
            <a:chOff x="4719224" y="2229576"/>
            <a:chExt cx="2783991" cy="4628424"/>
          </a:xfrm>
        </p:grpSpPr>
        <p:pic>
          <p:nvPicPr>
            <p:cNvPr id="10" name="Picture 9" descr="2 ">
              <a:extLst>
                <a:ext uri="{FF2B5EF4-FFF2-40B4-BE49-F238E27FC236}">
                  <a16:creationId xmlns:a16="http://schemas.microsoft.com/office/drawing/2014/main" id="{A513ADAA-F9F4-FC40-6CD3-BD38CA338017}"/>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9224"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4" name="مربع نص 166">
              <a:extLst>
                <a:ext uri="{FF2B5EF4-FFF2-40B4-BE49-F238E27FC236}">
                  <a16:creationId xmlns:a16="http://schemas.microsoft.com/office/drawing/2014/main" id="{69B592A4-C19E-2D84-4AD6-B5F834B00D3C}"/>
                </a:ext>
              </a:extLst>
            </p:cNvPr>
            <p:cNvSpPr txBox="1"/>
            <p:nvPr/>
          </p:nvSpPr>
          <p:spPr>
            <a:xfrm>
              <a:off x="4954865"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العاطفية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AEB3164F-6B4B-E034-C646-0F6EB16BCB23}"/>
              </a:ext>
            </a:extLst>
          </p:cNvPr>
          <p:cNvGrpSpPr/>
          <p:nvPr/>
        </p:nvGrpSpPr>
        <p:grpSpPr>
          <a:xfrm>
            <a:off x="9018769" y="2229576"/>
            <a:ext cx="2783991" cy="4628424"/>
            <a:chOff x="8895989" y="2229576"/>
            <a:chExt cx="2783991" cy="4628424"/>
          </a:xfrm>
        </p:grpSpPr>
        <p:pic>
          <p:nvPicPr>
            <p:cNvPr id="7" name="Picture 6" descr="1 ">
              <a:extLst>
                <a:ext uri="{FF2B5EF4-FFF2-40B4-BE49-F238E27FC236}">
                  <a16:creationId xmlns:a16="http://schemas.microsoft.com/office/drawing/2014/main" id="{30F3B729-7068-FBF7-F19B-F05FD9C10DEE}"/>
                </a:ext>
              </a:extLst>
            </p:cNvPr>
            <p:cNvPicPr>
              <a:picLocks noChangeAspect="1" noChangeArrowheads="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95989"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5" name="مربع نص 166">
              <a:extLst>
                <a:ext uri="{FF2B5EF4-FFF2-40B4-BE49-F238E27FC236}">
                  <a16:creationId xmlns:a16="http://schemas.microsoft.com/office/drawing/2014/main" id="{B63F06E4-08EE-37D1-102E-C826AED9CAE2}"/>
                </a:ext>
              </a:extLst>
            </p:cNvPr>
            <p:cNvSpPr txBox="1"/>
            <p:nvPr/>
          </p:nvSpPr>
          <p:spPr>
            <a:xfrm>
              <a:off x="9189589"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المعرفية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209005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83C5F-FBEC-B4AB-E39E-4914920F28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37FED1B-A349-E8E6-B1DA-8FB73E4AEC86}"/>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5524053-019A-E451-D3F9-C323A17D3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D31A83D-6B48-22F8-2A55-2E1E48040379}"/>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التعامل مع مقاومة التغيير:</a:t>
            </a:r>
            <a:endParaRPr lang="en-US"/>
          </a:p>
        </p:txBody>
      </p:sp>
      <p:grpSp>
        <p:nvGrpSpPr>
          <p:cNvPr id="21" name="Group 20">
            <a:extLst>
              <a:ext uri="{FF2B5EF4-FFF2-40B4-BE49-F238E27FC236}">
                <a16:creationId xmlns:a16="http://schemas.microsoft.com/office/drawing/2014/main" id="{C8CFBA18-E454-465F-2B3E-C409078281EE}"/>
              </a:ext>
            </a:extLst>
          </p:cNvPr>
          <p:cNvGrpSpPr/>
          <p:nvPr/>
        </p:nvGrpSpPr>
        <p:grpSpPr>
          <a:xfrm>
            <a:off x="634802" y="8895847"/>
            <a:ext cx="2783991" cy="4628424"/>
            <a:chOff x="512022" y="2229576"/>
            <a:chExt cx="2783991" cy="4628424"/>
          </a:xfrm>
        </p:grpSpPr>
        <p:pic>
          <p:nvPicPr>
            <p:cNvPr id="11" name="Picture 10" descr="3 ">
              <a:extLst>
                <a:ext uri="{FF2B5EF4-FFF2-40B4-BE49-F238E27FC236}">
                  <a16:creationId xmlns:a16="http://schemas.microsoft.com/office/drawing/2014/main" id="{BFFDE71E-D5D9-E129-A5BE-953BAD62B21D}"/>
                </a:ext>
              </a:extLst>
            </p:cNvPr>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2022"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2" name="مربع نص 166">
              <a:extLst>
                <a:ext uri="{FF2B5EF4-FFF2-40B4-BE49-F238E27FC236}">
                  <a16:creationId xmlns:a16="http://schemas.microsoft.com/office/drawing/2014/main" id="{05D256D4-DBB7-A9C0-E58A-F1E66F87A251}"/>
                </a:ext>
              </a:extLst>
            </p:cNvPr>
            <p:cNvSpPr txBox="1"/>
            <p:nvPr/>
          </p:nvSpPr>
          <p:spPr>
            <a:xfrm>
              <a:off x="720141"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السلوكية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381EDCA6-B2DB-C68F-E69B-568E54A52100}"/>
              </a:ext>
            </a:extLst>
          </p:cNvPr>
          <p:cNvGrpSpPr/>
          <p:nvPr/>
        </p:nvGrpSpPr>
        <p:grpSpPr>
          <a:xfrm>
            <a:off x="4842004" y="8895847"/>
            <a:ext cx="2783991" cy="4628424"/>
            <a:chOff x="4719224" y="2229576"/>
            <a:chExt cx="2783991" cy="4628424"/>
          </a:xfrm>
        </p:grpSpPr>
        <p:pic>
          <p:nvPicPr>
            <p:cNvPr id="10" name="Picture 9" descr="2 ">
              <a:extLst>
                <a:ext uri="{FF2B5EF4-FFF2-40B4-BE49-F238E27FC236}">
                  <a16:creationId xmlns:a16="http://schemas.microsoft.com/office/drawing/2014/main" id="{18C4707E-2040-1C25-9D37-78BC47C84160}"/>
                </a:ext>
              </a:extLst>
            </p:cNvPr>
            <p:cNvPicPr>
              <a:picLocks noChangeAspect="1" noChangeArrowheads="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9224"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4" name="مربع نص 166">
              <a:extLst>
                <a:ext uri="{FF2B5EF4-FFF2-40B4-BE49-F238E27FC236}">
                  <a16:creationId xmlns:a16="http://schemas.microsoft.com/office/drawing/2014/main" id="{2A079351-01BE-F9B2-1F3D-8D0D70685F32}"/>
                </a:ext>
              </a:extLst>
            </p:cNvPr>
            <p:cNvSpPr txBox="1"/>
            <p:nvPr/>
          </p:nvSpPr>
          <p:spPr>
            <a:xfrm>
              <a:off x="4954865"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العاطفية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A4F31AF0-D982-D3C8-7631-8B9D84DCEDD4}"/>
              </a:ext>
            </a:extLst>
          </p:cNvPr>
          <p:cNvGrpSpPr/>
          <p:nvPr/>
        </p:nvGrpSpPr>
        <p:grpSpPr>
          <a:xfrm>
            <a:off x="9018769" y="8895847"/>
            <a:ext cx="2783991" cy="4628424"/>
            <a:chOff x="8895989" y="2229576"/>
            <a:chExt cx="2783991" cy="4628424"/>
          </a:xfrm>
        </p:grpSpPr>
        <p:pic>
          <p:nvPicPr>
            <p:cNvPr id="7" name="Picture 6" descr="1 ">
              <a:extLst>
                <a:ext uri="{FF2B5EF4-FFF2-40B4-BE49-F238E27FC236}">
                  <a16:creationId xmlns:a16="http://schemas.microsoft.com/office/drawing/2014/main" id="{0E927CF1-DF72-A546-7261-FB39D2BE2FBA}"/>
                </a:ext>
              </a:extLst>
            </p:cNvPr>
            <p:cNvPicPr>
              <a:picLocks noChangeAspect="1" noChangeArrowheads="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95989" y="2229576"/>
              <a:ext cx="2783991" cy="2783818"/>
            </a:xfrm>
            <a:prstGeom prst="rect">
              <a:avLst/>
            </a:prstGeom>
            <a:noFill/>
            <a:extLst>
              <a:ext uri="{909E8E84-426E-40DD-AFC4-6F175D3DCCD1}">
                <a14:hiddenFill xmlns:a14="http://schemas.microsoft.com/office/drawing/2010/main">
                  <a:solidFill>
                    <a:srgbClr val="FFFFFF"/>
                  </a:solidFill>
                </a14:hiddenFill>
              </a:ext>
            </a:extLst>
          </p:spPr>
        </p:pic>
        <p:sp>
          <p:nvSpPr>
            <p:cNvPr id="15" name="مربع نص 166">
              <a:extLst>
                <a:ext uri="{FF2B5EF4-FFF2-40B4-BE49-F238E27FC236}">
                  <a16:creationId xmlns:a16="http://schemas.microsoft.com/office/drawing/2014/main" id="{F0F6CC47-A002-3458-83BB-04DC67138D85}"/>
                </a:ext>
              </a:extLst>
            </p:cNvPr>
            <p:cNvSpPr txBox="1"/>
            <p:nvPr/>
          </p:nvSpPr>
          <p:spPr>
            <a:xfrm>
              <a:off x="9189589" y="5318331"/>
              <a:ext cx="2312708" cy="1539669"/>
            </a:xfrm>
            <a:prstGeom prst="rect">
              <a:avLst/>
            </a:prstGeom>
          </p:spPr>
          <p:txBody>
            <a:bodyPr wrap="square" rtlCol="1">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المقاومة المعرفية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9" name="Group 38">
            <a:extLst>
              <a:ext uri="{FF2B5EF4-FFF2-40B4-BE49-F238E27FC236}">
                <a16:creationId xmlns:a16="http://schemas.microsoft.com/office/drawing/2014/main" id="{9ADE9674-CF0E-91C5-F4A3-6EBEC3CF72C0}"/>
              </a:ext>
            </a:extLst>
          </p:cNvPr>
          <p:cNvGrpSpPr/>
          <p:nvPr/>
        </p:nvGrpSpPr>
        <p:grpSpPr>
          <a:xfrm>
            <a:off x="8260919" y="2009905"/>
            <a:ext cx="3539206" cy="4444562"/>
            <a:chOff x="8695603" y="2324101"/>
            <a:chExt cx="2669837" cy="3352800"/>
          </a:xfrm>
        </p:grpSpPr>
        <p:grpSp>
          <p:nvGrpSpPr>
            <p:cNvPr id="26" name="Group 25">
              <a:extLst>
                <a:ext uri="{FF2B5EF4-FFF2-40B4-BE49-F238E27FC236}">
                  <a16:creationId xmlns:a16="http://schemas.microsoft.com/office/drawing/2014/main" id="{934DE84D-7F85-00CD-CC2F-701C3CE79455}"/>
                </a:ext>
              </a:extLst>
            </p:cNvPr>
            <p:cNvGrpSpPr/>
            <p:nvPr/>
          </p:nvGrpSpPr>
          <p:grpSpPr>
            <a:xfrm>
              <a:off x="8915712" y="2324101"/>
              <a:ext cx="2229622" cy="2229413"/>
              <a:chOff x="4351109" y="0"/>
              <a:chExt cx="995280" cy="995280"/>
            </a:xfrm>
          </p:grpSpPr>
          <p:sp>
            <p:nvSpPr>
              <p:cNvPr id="31" name="Rectangle: Rounded Corners 30">
                <a:extLst>
                  <a:ext uri="{FF2B5EF4-FFF2-40B4-BE49-F238E27FC236}">
                    <a16:creationId xmlns:a16="http://schemas.microsoft.com/office/drawing/2014/main" id="{5098A26A-B998-D530-5411-147906FA29B4}"/>
                  </a:ext>
                </a:extLst>
              </p:cNvPr>
              <p:cNvSpPr/>
              <p:nvPr/>
            </p:nvSpPr>
            <p:spPr>
              <a:xfrm>
                <a:off x="4351109"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4400"/>
              </a:p>
            </p:txBody>
          </p:sp>
          <p:sp>
            <p:nvSpPr>
              <p:cNvPr id="32" name="Hexagon 31">
                <a:extLst>
                  <a:ext uri="{FF2B5EF4-FFF2-40B4-BE49-F238E27FC236}">
                    <a16:creationId xmlns:a16="http://schemas.microsoft.com/office/drawing/2014/main" id="{56815FA0-2E4A-6916-7364-6D733AB302BB}"/>
                  </a:ext>
                </a:extLst>
              </p:cNvPr>
              <p:cNvSpPr/>
              <p:nvPr/>
            </p:nvSpPr>
            <p:spPr>
              <a:xfrm rot="5400000">
                <a:off x="4471807"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4400"/>
              </a:p>
            </p:txBody>
          </p:sp>
        </p:grpSp>
        <p:sp>
          <p:nvSpPr>
            <p:cNvPr id="29" name="مربع نص 166">
              <a:extLst>
                <a:ext uri="{FF2B5EF4-FFF2-40B4-BE49-F238E27FC236}">
                  <a16:creationId xmlns:a16="http://schemas.microsoft.com/office/drawing/2014/main" id="{3FD714A3-1B5F-A475-E69C-D3B5BB5E1C95}"/>
                </a:ext>
              </a:extLst>
            </p:cNvPr>
            <p:cNvSpPr txBox="1"/>
            <p:nvPr/>
          </p:nvSpPr>
          <p:spPr>
            <a:xfrm>
              <a:off x="8695603" y="4816820"/>
              <a:ext cx="2669837" cy="860081"/>
            </a:xfrm>
            <a:prstGeom prst="rect">
              <a:avLst/>
            </a:prstGeom>
          </p:spPr>
          <p:txBody>
            <a:bodyPr wrap="square" rtlCol="1">
              <a:noAutofit/>
            </a:bodyPr>
            <a:lstStyle/>
            <a:p>
              <a:pPr algn="ctr">
                <a:lnSpc>
                  <a:spcPct val="115000"/>
                </a:lnSpc>
              </a:pPr>
              <a:r>
                <a:rPr lang="ar-EG" sz="44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الاستراتيجي</a:t>
              </a:r>
              <a:endParaRPr lang="en-US" sz="4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21" descr="Group brainstorm with solid fill">
              <a:extLst>
                <a:ext uri="{FF2B5EF4-FFF2-40B4-BE49-F238E27FC236}">
                  <a16:creationId xmlns:a16="http://schemas.microsoft.com/office/drawing/2014/main" id="{9545052C-4516-4324-BBE8-F0109698F42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42731" y="2729213"/>
              <a:ext cx="1405196" cy="1405065"/>
            </a:xfrm>
            <a:prstGeom prst="rect">
              <a:avLst/>
            </a:prstGeom>
          </p:spPr>
        </p:pic>
      </p:grpSp>
    </p:spTree>
    <p:extLst>
      <p:ext uri="{BB962C8B-B14F-4D97-AF65-F5344CB8AC3E}">
        <p14:creationId xmlns:p14="http://schemas.microsoft.com/office/powerpoint/2010/main" val="1071433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730BC-AA5E-0B37-1A1F-6CBAF17CD80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5A1D47-1A5C-42BD-75FD-E9AFAB148E12}"/>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3FBC98-D509-C6C2-872B-6255BC1E1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6058BC0-FD6F-C28E-8810-3144FCF1030F}"/>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التعامل مع مقاومة التغيير:</a:t>
            </a:r>
            <a:endParaRPr lang="en-US"/>
          </a:p>
        </p:txBody>
      </p:sp>
      <p:grpSp>
        <p:nvGrpSpPr>
          <p:cNvPr id="39" name="Group 38">
            <a:extLst>
              <a:ext uri="{FF2B5EF4-FFF2-40B4-BE49-F238E27FC236}">
                <a16:creationId xmlns:a16="http://schemas.microsoft.com/office/drawing/2014/main" id="{273DC14B-F254-135D-0C78-0579CC00C385}"/>
              </a:ext>
            </a:extLst>
          </p:cNvPr>
          <p:cNvGrpSpPr/>
          <p:nvPr/>
        </p:nvGrpSpPr>
        <p:grpSpPr>
          <a:xfrm>
            <a:off x="8695603" y="2555786"/>
            <a:ext cx="2669837" cy="3352800"/>
            <a:chOff x="8695603" y="2324101"/>
            <a:chExt cx="2669837" cy="3352800"/>
          </a:xfrm>
        </p:grpSpPr>
        <p:grpSp>
          <p:nvGrpSpPr>
            <p:cNvPr id="26" name="Group 25">
              <a:extLst>
                <a:ext uri="{FF2B5EF4-FFF2-40B4-BE49-F238E27FC236}">
                  <a16:creationId xmlns:a16="http://schemas.microsoft.com/office/drawing/2014/main" id="{B5F1F3ED-1ACC-24F3-A0FB-3583071A5D2A}"/>
                </a:ext>
              </a:extLst>
            </p:cNvPr>
            <p:cNvGrpSpPr/>
            <p:nvPr/>
          </p:nvGrpSpPr>
          <p:grpSpPr>
            <a:xfrm>
              <a:off x="8915712" y="2324101"/>
              <a:ext cx="2229622" cy="2229413"/>
              <a:chOff x="4351109" y="0"/>
              <a:chExt cx="995280" cy="995280"/>
            </a:xfrm>
          </p:grpSpPr>
          <p:sp>
            <p:nvSpPr>
              <p:cNvPr id="31" name="Rectangle: Rounded Corners 30">
                <a:extLst>
                  <a:ext uri="{FF2B5EF4-FFF2-40B4-BE49-F238E27FC236}">
                    <a16:creationId xmlns:a16="http://schemas.microsoft.com/office/drawing/2014/main" id="{B1DDA3A6-8A2C-F2C9-1E3A-A4F0B014D3F9}"/>
                  </a:ext>
                </a:extLst>
              </p:cNvPr>
              <p:cNvSpPr/>
              <p:nvPr/>
            </p:nvSpPr>
            <p:spPr>
              <a:xfrm>
                <a:off x="4351109"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Hexagon 31">
                <a:extLst>
                  <a:ext uri="{FF2B5EF4-FFF2-40B4-BE49-F238E27FC236}">
                    <a16:creationId xmlns:a16="http://schemas.microsoft.com/office/drawing/2014/main" id="{1003EF6C-9163-D789-A383-914590F08A6F}"/>
                  </a:ext>
                </a:extLst>
              </p:cNvPr>
              <p:cNvSpPr/>
              <p:nvPr/>
            </p:nvSpPr>
            <p:spPr>
              <a:xfrm rot="5400000">
                <a:off x="4471807"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مربع نص 166">
              <a:extLst>
                <a:ext uri="{FF2B5EF4-FFF2-40B4-BE49-F238E27FC236}">
                  <a16:creationId xmlns:a16="http://schemas.microsoft.com/office/drawing/2014/main" id="{9E4C10B9-2438-F4F0-F437-C04165D3D99B}"/>
                </a:ext>
              </a:extLst>
            </p:cNvPr>
            <p:cNvSpPr txBox="1"/>
            <p:nvPr/>
          </p:nvSpPr>
          <p:spPr>
            <a:xfrm>
              <a:off x="8695603" y="4816820"/>
              <a:ext cx="2669837" cy="860081"/>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21" descr="Group brainstorm with solid fill">
              <a:extLst>
                <a:ext uri="{FF2B5EF4-FFF2-40B4-BE49-F238E27FC236}">
                  <a16:creationId xmlns:a16="http://schemas.microsoft.com/office/drawing/2014/main" id="{DF3578D6-D23E-1BFC-43DA-3CD3730BB2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2731" y="2729213"/>
              <a:ext cx="1405196" cy="1405065"/>
            </a:xfrm>
            <a:prstGeom prst="rect">
              <a:avLst/>
            </a:prstGeom>
          </p:spPr>
        </p:pic>
      </p:grpSp>
      <p:grpSp>
        <p:nvGrpSpPr>
          <p:cNvPr id="40" name="Group 39">
            <a:extLst>
              <a:ext uri="{FF2B5EF4-FFF2-40B4-BE49-F238E27FC236}">
                <a16:creationId xmlns:a16="http://schemas.microsoft.com/office/drawing/2014/main" id="{21FCDCA0-0611-1DBD-F96C-C73BBD5F627E}"/>
              </a:ext>
            </a:extLst>
          </p:cNvPr>
          <p:cNvGrpSpPr/>
          <p:nvPr/>
        </p:nvGrpSpPr>
        <p:grpSpPr>
          <a:xfrm>
            <a:off x="5775235" y="2088308"/>
            <a:ext cx="3300034" cy="4253498"/>
            <a:chOff x="6137923" y="2324101"/>
            <a:chExt cx="2574658" cy="3318542"/>
          </a:xfrm>
        </p:grpSpPr>
        <p:grpSp>
          <p:nvGrpSpPr>
            <p:cNvPr id="25" name="Group 24">
              <a:extLst>
                <a:ext uri="{FF2B5EF4-FFF2-40B4-BE49-F238E27FC236}">
                  <a16:creationId xmlns:a16="http://schemas.microsoft.com/office/drawing/2014/main" id="{609CB420-F15F-4F67-AC2A-F9561940D652}"/>
                </a:ext>
              </a:extLst>
            </p:cNvPr>
            <p:cNvGrpSpPr/>
            <p:nvPr/>
          </p:nvGrpSpPr>
          <p:grpSpPr>
            <a:xfrm>
              <a:off x="6283098" y="2324101"/>
              <a:ext cx="2229622" cy="2229413"/>
              <a:chOff x="2935041" y="0"/>
              <a:chExt cx="995280" cy="995280"/>
            </a:xfrm>
          </p:grpSpPr>
          <p:sp>
            <p:nvSpPr>
              <p:cNvPr id="33" name="Rectangle: Rounded Corners 32">
                <a:extLst>
                  <a:ext uri="{FF2B5EF4-FFF2-40B4-BE49-F238E27FC236}">
                    <a16:creationId xmlns:a16="http://schemas.microsoft.com/office/drawing/2014/main" id="{5084C1F9-7FA7-AF5E-C105-EF03669EB7B2}"/>
                  </a:ext>
                </a:extLst>
              </p:cNvPr>
              <p:cNvSpPr/>
              <p:nvPr/>
            </p:nvSpPr>
            <p:spPr>
              <a:xfrm>
                <a:off x="2935041"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Hexagon 33">
                <a:extLst>
                  <a:ext uri="{FF2B5EF4-FFF2-40B4-BE49-F238E27FC236}">
                    <a16:creationId xmlns:a16="http://schemas.microsoft.com/office/drawing/2014/main" id="{3FD37898-A06A-5A3F-5BE7-A6FD99EAED70}"/>
                  </a:ext>
                </a:extLst>
              </p:cNvPr>
              <p:cNvSpPr/>
              <p:nvPr/>
            </p:nvSpPr>
            <p:spPr>
              <a:xfrm rot="5400000">
                <a:off x="3055739"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F540BB2E-EC50-60C1-B07A-1FAA2C2616CF}"/>
                </a:ext>
              </a:extLst>
            </p:cNvPr>
            <p:cNvSpPr txBox="1"/>
            <p:nvPr/>
          </p:nvSpPr>
          <p:spPr>
            <a:xfrm>
              <a:off x="6137923" y="4816818"/>
              <a:ext cx="2574658" cy="825825"/>
            </a:xfrm>
            <a:prstGeom prst="rect">
              <a:avLst/>
            </a:prstGeom>
          </p:spPr>
          <p:txBody>
            <a:bodyPr wrap="square" rtlCol="1">
              <a:noAutofit/>
            </a:bodyPr>
            <a:lstStyle/>
            <a:p>
              <a:pPr algn="ctr" rtl="1">
                <a:lnSpc>
                  <a:spcPct val="115000"/>
                </a:lnSpc>
              </a:pPr>
              <a:r>
                <a:rPr lang="ar-EG" sz="4400" b="1" dirty="0">
                  <a:solidFill>
                    <a:srgbClr val="000000"/>
                  </a:solidFill>
                  <a:latin typeface="Times New Roman" panose="02020603050405020304" pitchFamily="18" charset="0"/>
                  <a:cs typeface="Adobe Arabic" panose="02040503050201020203" pitchFamily="18" charset="-78"/>
                </a:rPr>
                <a:t>الإشراك الفعّال</a:t>
              </a:r>
              <a:endParaRPr lang="en-US" sz="4400" b="1" dirty="0">
                <a:solidFill>
                  <a:srgbClr val="000000"/>
                </a:solidFill>
                <a:latin typeface="Times New Roman" panose="02020603050405020304" pitchFamily="18" charset="0"/>
                <a:cs typeface="Adobe Arabic" panose="02040503050201020203" pitchFamily="18" charset="-78"/>
              </a:endParaRPr>
            </a:p>
          </p:txBody>
        </p:sp>
        <p:sp>
          <p:nvSpPr>
            <p:cNvPr id="22" name="Freeform 76">
              <a:extLst>
                <a:ext uri="{FF2B5EF4-FFF2-40B4-BE49-F238E27FC236}">
                  <a16:creationId xmlns:a16="http://schemas.microsoft.com/office/drawing/2014/main" id="{8A168651-DFB8-7F0B-4D1E-A86537F386E7}"/>
                </a:ext>
              </a:extLst>
            </p:cNvPr>
            <p:cNvSpPr/>
            <p:nvPr/>
          </p:nvSpPr>
          <p:spPr>
            <a:xfrm>
              <a:off x="6805015" y="2824484"/>
              <a:ext cx="1183141" cy="1120950"/>
            </a:xfrm>
            <a:custGeom>
              <a:avLst/>
              <a:gdLst/>
              <a:ahLst/>
              <a:cxnLst/>
              <a:rect l="l" t="t" r="r" b="b"/>
              <a:pathLst>
                <a:path w="1322121" h="1216352">
                  <a:moveTo>
                    <a:pt x="0" y="0"/>
                  </a:moveTo>
                  <a:lnTo>
                    <a:pt x="1322121" y="0"/>
                  </a:lnTo>
                  <a:lnTo>
                    <a:pt x="1322121" y="1216352"/>
                  </a:lnTo>
                  <a:lnTo>
                    <a:pt x="0" y="121635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sz="3200"/>
            </a:p>
          </p:txBody>
        </p:sp>
      </p:grpSp>
    </p:spTree>
    <p:extLst>
      <p:ext uri="{BB962C8B-B14F-4D97-AF65-F5344CB8AC3E}">
        <p14:creationId xmlns:p14="http://schemas.microsoft.com/office/powerpoint/2010/main" val="3110448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CC8DE-CB53-ED52-59F4-D2AE50DCE9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459358-FE0C-CE5D-4FB4-182759E9BBC2}"/>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66D140A-B458-DDBE-DD52-376965F87C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59E0B1E-A8B0-33BB-EAE3-F77F55684BC0}"/>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التعامل مع مقاومة التغيير:</a:t>
            </a:r>
            <a:endParaRPr lang="en-US"/>
          </a:p>
        </p:txBody>
      </p:sp>
      <p:grpSp>
        <p:nvGrpSpPr>
          <p:cNvPr id="39" name="Group 38">
            <a:extLst>
              <a:ext uri="{FF2B5EF4-FFF2-40B4-BE49-F238E27FC236}">
                <a16:creationId xmlns:a16="http://schemas.microsoft.com/office/drawing/2014/main" id="{A55F8437-28E5-64B6-1718-EEE0FA58BA2C}"/>
              </a:ext>
            </a:extLst>
          </p:cNvPr>
          <p:cNvGrpSpPr/>
          <p:nvPr/>
        </p:nvGrpSpPr>
        <p:grpSpPr>
          <a:xfrm>
            <a:off x="8695603" y="2555786"/>
            <a:ext cx="2669837" cy="3352800"/>
            <a:chOff x="8695603" y="2324101"/>
            <a:chExt cx="2669837" cy="3352800"/>
          </a:xfrm>
        </p:grpSpPr>
        <p:grpSp>
          <p:nvGrpSpPr>
            <p:cNvPr id="26" name="Group 25">
              <a:extLst>
                <a:ext uri="{FF2B5EF4-FFF2-40B4-BE49-F238E27FC236}">
                  <a16:creationId xmlns:a16="http://schemas.microsoft.com/office/drawing/2014/main" id="{AE08C792-739B-2296-F8DB-07C1C79FA90C}"/>
                </a:ext>
              </a:extLst>
            </p:cNvPr>
            <p:cNvGrpSpPr/>
            <p:nvPr/>
          </p:nvGrpSpPr>
          <p:grpSpPr>
            <a:xfrm>
              <a:off x="8915712" y="2324101"/>
              <a:ext cx="2229622" cy="2229413"/>
              <a:chOff x="4351109" y="0"/>
              <a:chExt cx="995280" cy="995280"/>
            </a:xfrm>
          </p:grpSpPr>
          <p:sp>
            <p:nvSpPr>
              <p:cNvPr id="31" name="Rectangle: Rounded Corners 30">
                <a:extLst>
                  <a:ext uri="{FF2B5EF4-FFF2-40B4-BE49-F238E27FC236}">
                    <a16:creationId xmlns:a16="http://schemas.microsoft.com/office/drawing/2014/main" id="{587D5F58-B602-3900-2E9D-EB0A3CF7B8F2}"/>
                  </a:ext>
                </a:extLst>
              </p:cNvPr>
              <p:cNvSpPr/>
              <p:nvPr/>
            </p:nvSpPr>
            <p:spPr>
              <a:xfrm>
                <a:off x="4351109"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Hexagon 31">
                <a:extLst>
                  <a:ext uri="{FF2B5EF4-FFF2-40B4-BE49-F238E27FC236}">
                    <a16:creationId xmlns:a16="http://schemas.microsoft.com/office/drawing/2014/main" id="{8849E519-068A-83E5-241E-B9DBD4A9ED1C}"/>
                  </a:ext>
                </a:extLst>
              </p:cNvPr>
              <p:cNvSpPr/>
              <p:nvPr/>
            </p:nvSpPr>
            <p:spPr>
              <a:xfrm rot="5400000">
                <a:off x="4471807"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مربع نص 166">
              <a:extLst>
                <a:ext uri="{FF2B5EF4-FFF2-40B4-BE49-F238E27FC236}">
                  <a16:creationId xmlns:a16="http://schemas.microsoft.com/office/drawing/2014/main" id="{9E1D0DEF-A113-95D2-2844-670D6444DB23}"/>
                </a:ext>
              </a:extLst>
            </p:cNvPr>
            <p:cNvSpPr txBox="1"/>
            <p:nvPr/>
          </p:nvSpPr>
          <p:spPr>
            <a:xfrm>
              <a:off x="8695603" y="4816820"/>
              <a:ext cx="2669837" cy="860081"/>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21" descr="Group brainstorm with solid fill">
              <a:extLst>
                <a:ext uri="{FF2B5EF4-FFF2-40B4-BE49-F238E27FC236}">
                  <a16:creationId xmlns:a16="http://schemas.microsoft.com/office/drawing/2014/main" id="{8B156872-AF90-E7B3-1A06-77B504C4CF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2731" y="2729213"/>
              <a:ext cx="1405196" cy="1405065"/>
            </a:xfrm>
            <a:prstGeom prst="rect">
              <a:avLst/>
            </a:prstGeom>
          </p:spPr>
        </p:pic>
      </p:grpSp>
      <p:grpSp>
        <p:nvGrpSpPr>
          <p:cNvPr id="41" name="Group 40">
            <a:extLst>
              <a:ext uri="{FF2B5EF4-FFF2-40B4-BE49-F238E27FC236}">
                <a16:creationId xmlns:a16="http://schemas.microsoft.com/office/drawing/2014/main" id="{92A09F1B-A37C-493D-4AFA-52050C9981A3}"/>
              </a:ext>
            </a:extLst>
          </p:cNvPr>
          <p:cNvGrpSpPr/>
          <p:nvPr/>
        </p:nvGrpSpPr>
        <p:grpSpPr>
          <a:xfrm>
            <a:off x="3169099" y="2039144"/>
            <a:ext cx="3066038" cy="4332160"/>
            <a:chOff x="3534746" y="2324101"/>
            <a:chExt cx="2334743" cy="3298875"/>
          </a:xfrm>
        </p:grpSpPr>
        <p:grpSp>
          <p:nvGrpSpPr>
            <p:cNvPr id="24" name="Group 23">
              <a:extLst>
                <a:ext uri="{FF2B5EF4-FFF2-40B4-BE49-F238E27FC236}">
                  <a16:creationId xmlns:a16="http://schemas.microsoft.com/office/drawing/2014/main" id="{40D4EBAC-71F6-8AAB-AC79-24639301E242}"/>
                </a:ext>
              </a:extLst>
            </p:cNvPr>
            <p:cNvGrpSpPr/>
            <p:nvPr/>
          </p:nvGrpSpPr>
          <p:grpSpPr>
            <a:xfrm>
              <a:off x="3639867" y="2324101"/>
              <a:ext cx="2229622" cy="2229413"/>
              <a:chOff x="1513262" y="0"/>
              <a:chExt cx="995280" cy="995280"/>
            </a:xfrm>
          </p:grpSpPr>
          <p:sp>
            <p:nvSpPr>
              <p:cNvPr id="35" name="Rectangle: Rounded Corners 34">
                <a:extLst>
                  <a:ext uri="{FF2B5EF4-FFF2-40B4-BE49-F238E27FC236}">
                    <a16:creationId xmlns:a16="http://schemas.microsoft.com/office/drawing/2014/main" id="{25B6A8B9-37C5-D540-BDC5-05FBD0FE40FE}"/>
                  </a:ext>
                </a:extLst>
              </p:cNvPr>
              <p:cNvSpPr/>
              <p:nvPr/>
            </p:nvSpPr>
            <p:spPr>
              <a:xfrm>
                <a:off x="1513262"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Hexagon 35">
                <a:extLst>
                  <a:ext uri="{FF2B5EF4-FFF2-40B4-BE49-F238E27FC236}">
                    <a16:creationId xmlns:a16="http://schemas.microsoft.com/office/drawing/2014/main" id="{CE07DD92-76EE-4EA6-C6BF-4877C42D7A93}"/>
                  </a:ext>
                </a:extLst>
              </p:cNvPr>
              <p:cNvSpPr/>
              <p:nvPr/>
            </p:nvSpPr>
            <p:spPr>
              <a:xfrm rot="5400000">
                <a:off x="163396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0" name="مربع نص 166">
              <a:extLst>
                <a:ext uri="{FF2B5EF4-FFF2-40B4-BE49-F238E27FC236}">
                  <a16:creationId xmlns:a16="http://schemas.microsoft.com/office/drawing/2014/main" id="{F144BF40-AEB1-AFD6-ECED-E9EE69381FE7}"/>
                </a:ext>
              </a:extLst>
            </p:cNvPr>
            <p:cNvSpPr txBox="1"/>
            <p:nvPr/>
          </p:nvSpPr>
          <p:spPr>
            <a:xfrm>
              <a:off x="3534746" y="4816818"/>
              <a:ext cx="2268892" cy="806158"/>
            </a:xfrm>
            <a:prstGeom prst="rect">
              <a:avLst/>
            </a:prstGeom>
          </p:spPr>
          <p:txBody>
            <a:bodyPr wrap="square" rtlCol="1">
              <a:noAutofit/>
            </a:bodyPr>
            <a:lstStyle/>
            <a:p>
              <a:pPr algn="ctr" rtl="1">
                <a:lnSpc>
                  <a:spcPct val="115000"/>
                </a:lnSpc>
              </a:pPr>
              <a:r>
                <a:rPr lang="ar-EG" sz="4400" b="1" dirty="0">
                  <a:solidFill>
                    <a:srgbClr val="000000"/>
                  </a:solidFill>
                  <a:latin typeface="Times New Roman" panose="02020603050405020304" pitchFamily="18" charset="0"/>
                  <a:cs typeface="Adobe Arabic" panose="02040503050201020203" pitchFamily="18" charset="-78"/>
                </a:rPr>
                <a:t>التمكين والدعم</a:t>
              </a:r>
              <a:endParaRPr lang="en-US" sz="4400" b="1" dirty="0">
                <a:solidFill>
                  <a:srgbClr val="000000"/>
                </a:solidFill>
                <a:latin typeface="Times New Roman" panose="02020603050405020304" pitchFamily="18" charset="0"/>
                <a:cs typeface="Adobe Arabic" panose="02040503050201020203" pitchFamily="18" charset="-78"/>
              </a:endParaRPr>
            </a:p>
          </p:txBody>
        </p:sp>
        <p:pic>
          <p:nvPicPr>
            <p:cNvPr id="20" name="Graphic 4239" descr="Connections with solid fill">
              <a:extLst>
                <a:ext uri="{FF2B5EF4-FFF2-40B4-BE49-F238E27FC236}">
                  <a16:creationId xmlns:a16="http://schemas.microsoft.com/office/drawing/2014/main" id="{2B2B3A98-485B-791F-D317-F07A1167DB5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134786" y="2839322"/>
              <a:ext cx="1158328" cy="1158220"/>
            </a:xfrm>
            <a:prstGeom prst="rect">
              <a:avLst/>
            </a:prstGeom>
          </p:spPr>
        </p:pic>
      </p:grpSp>
      <p:grpSp>
        <p:nvGrpSpPr>
          <p:cNvPr id="40" name="Group 39">
            <a:extLst>
              <a:ext uri="{FF2B5EF4-FFF2-40B4-BE49-F238E27FC236}">
                <a16:creationId xmlns:a16="http://schemas.microsoft.com/office/drawing/2014/main" id="{745C1D4C-A0EB-92DA-1A61-105C3B173888}"/>
              </a:ext>
            </a:extLst>
          </p:cNvPr>
          <p:cNvGrpSpPr/>
          <p:nvPr/>
        </p:nvGrpSpPr>
        <p:grpSpPr>
          <a:xfrm>
            <a:off x="6137923" y="2555786"/>
            <a:ext cx="2574658" cy="3318542"/>
            <a:chOff x="6137923" y="2324101"/>
            <a:chExt cx="2574658" cy="3318542"/>
          </a:xfrm>
        </p:grpSpPr>
        <p:grpSp>
          <p:nvGrpSpPr>
            <p:cNvPr id="25" name="Group 24">
              <a:extLst>
                <a:ext uri="{FF2B5EF4-FFF2-40B4-BE49-F238E27FC236}">
                  <a16:creationId xmlns:a16="http://schemas.microsoft.com/office/drawing/2014/main" id="{FF0EA45F-5EBC-1F3F-EFF1-A33D261721D5}"/>
                </a:ext>
              </a:extLst>
            </p:cNvPr>
            <p:cNvGrpSpPr/>
            <p:nvPr/>
          </p:nvGrpSpPr>
          <p:grpSpPr>
            <a:xfrm>
              <a:off x="6283098" y="2324101"/>
              <a:ext cx="2229622" cy="2229413"/>
              <a:chOff x="2935041" y="0"/>
              <a:chExt cx="995280" cy="995280"/>
            </a:xfrm>
          </p:grpSpPr>
          <p:sp>
            <p:nvSpPr>
              <p:cNvPr id="33" name="Rectangle: Rounded Corners 32">
                <a:extLst>
                  <a:ext uri="{FF2B5EF4-FFF2-40B4-BE49-F238E27FC236}">
                    <a16:creationId xmlns:a16="http://schemas.microsoft.com/office/drawing/2014/main" id="{1472455C-FC71-FEB1-A780-32E86E27833D}"/>
                  </a:ext>
                </a:extLst>
              </p:cNvPr>
              <p:cNvSpPr/>
              <p:nvPr/>
            </p:nvSpPr>
            <p:spPr>
              <a:xfrm>
                <a:off x="2935041"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Hexagon 33">
                <a:extLst>
                  <a:ext uri="{FF2B5EF4-FFF2-40B4-BE49-F238E27FC236}">
                    <a16:creationId xmlns:a16="http://schemas.microsoft.com/office/drawing/2014/main" id="{2EF50E21-7A69-37F3-E7F4-A8437429E018}"/>
                  </a:ext>
                </a:extLst>
              </p:cNvPr>
              <p:cNvSpPr/>
              <p:nvPr/>
            </p:nvSpPr>
            <p:spPr>
              <a:xfrm rot="5400000">
                <a:off x="3055739"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21D784D6-5CD3-6C47-6BC8-70E562AC4D28}"/>
                </a:ext>
              </a:extLst>
            </p:cNvPr>
            <p:cNvSpPr txBox="1"/>
            <p:nvPr/>
          </p:nvSpPr>
          <p:spPr>
            <a:xfrm>
              <a:off x="6137923" y="4816818"/>
              <a:ext cx="2574658" cy="825825"/>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الإشراك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Freeform 76">
              <a:extLst>
                <a:ext uri="{FF2B5EF4-FFF2-40B4-BE49-F238E27FC236}">
                  <a16:creationId xmlns:a16="http://schemas.microsoft.com/office/drawing/2014/main" id="{7D4D31A6-5ED4-BB72-9795-351FFB65028C}"/>
                </a:ext>
              </a:extLst>
            </p:cNvPr>
            <p:cNvSpPr/>
            <p:nvPr/>
          </p:nvSpPr>
          <p:spPr>
            <a:xfrm>
              <a:off x="6805015" y="2824484"/>
              <a:ext cx="1183141" cy="1120950"/>
            </a:xfrm>
            <a:custGeom>
              <a:avLst/>
              <a:gdLst/>
              <a:ahLst/>
              <a:cxnLst/>
              <a:rect l="l" t="t" r="r" b="b"/>
              <a:pathLst>
                <a:path w="1322121" h="1216352">
                  <a:moveTo>
                    <a:pt x="0" y="0"/>
                  </a:moveTo>
                  <a:lnTo>
                    <a:pt x="1322121" y="0"/>
                  </a:lnTo>
                  <a:lnTo>
                    <a:pt x="1322121" y="1216352"/>
                  </a:lnTo>
                  <a:lnTo>
                    <a:pt x="0" y="1216352"/>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sz="3200"/>
            </a:p>
          </p:txBody>
        </p:sp>
      </p:grpSp>
    </p:spTree>
    <p:extLst>
      <p:ext uri="{BB962C8B-B14F-4D97-AF65-F5344CB8AC3E}">
        <p14:creationId xmlns:p14="http://schemas.microsoft.com/office/powerpoint/2010/main" val="29865499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9EC4A-02D3-8E13-CDC1-27A385FC77B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44182AA-892F-F3CD-5F9D-5768242694F2}"/>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مقاومة التغيير وأساليب التعامل معها</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1A28D89-096E-A712-482B-16BD5F80D9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D789FA5-3BB4-C945-13BD-8FC68DBABF2A}"/>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استراتيجيات التعامل مع مقاومة التغيير:</a:t>
            </a:r>
            <a:endParaRPr lang="en-US" dirty="0"/>
          </a:p>
        </p:txBody>
      </p:sp>
      <p:grpSp>
        <p:nvGrpSpPr>
          <p:cNvPr id="42" name="Group 41">
            <a:extLst>
              <a:ext uri="{FF2B5EF4-FFF2-40B4-BE49-F238E27FC236}">
                <a16:creationId xmlns:a16="http://schemas.microsoft.com/office/drawing/2014/main" id="{0AEE6623-17C2-4674-4E85-09BDE1BBC425}"/>
              </a:ext>
            </a:extLst>
          </p:cNvPr>
          <p:cNvGrpSpPr/>
          <p:nvPr/>
        </p:nvGrpSpPr>
        <p:grpSpPr>
          <a:xfrm>
            <a:off x="433980" y="2068641"/>
            <a:ext cx="3443664" cy="4273166"/>
            <a:chOff x="826560" y="2324101"/>
            <a:chExt cx="2658503" cy="3298875"/>
          </a:xfrm>
        </p:grpSpPr>
        <p:grpSp>
          <p:nvGrpSpPr>
            <p:cNvPr id="23" name="Group 22">
              <a:extLst>
                <a:ext uri="{FF2B5EF4-FFF2-40B4-BE49-F238E27FC236}">
                  <a16:creationId xmlns:a16="http://schemas.microsoft.com/office/drawing/2014/main" id="{F0DB6514-C90D-B6B0-489F-71B9ADFBCC8D}"/>
                </a:ext>
              </a:extLst>
            </p:cNvPr>
            <p:cNvGrpSpPr/>
            <p:nvPr/>
          </p:nvGrpSpPr>
          <p:grpSpPr>
            <a:xfrm>
              <a:off x="1041002" y="2324101"/>
              <a:ext cx="2229622" cy="2229413"/>
              <a:chOff x="115347" y="0"/>
              <a:chExt cx="995280" cy="995280"/>
            </a:xfrm>
          </p:grpSpPr>
          <p:sp>
            <p:nvSpPr>
              <p:cNvPr id="37" name="Rectangle: Rounded Corners 36">
                <a:extLst>
                  <a:ext uri="{FF2B5EF4-FFF2-40B4-BE49-F238E27FC236}">
                    <a16:creationId xmlns:a16="http://schemas.microsoft.com/office/drawing/2014/main" id="{5BA69A33-2BB5-5EE6-1BE9-E1DF8A3E87ED}"/>
                  </a:ext>
                </a:extLst>
              </p:cNvPr>
              <p:cNvSpPr/>
              <p:nvPr/>
            </p:nvSpPr>
            <p:spPr>
              <a:xfrm>
                <a:off x="115347" y="0"/>
                <a:ext cx="995280" cy="99528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Hexagon 37">
                <a:extLst>
                  <a:ext uri="{FF2B5EF4-FFF2-40B4-BE49-F238E27FC236}">
                    <a16:creationId xmlns:a16="http://schemas.microsoft.com/office/drawing/2014/main" id="{39522FD0-084A-0956-3D24-66838A206057}"/>
                  </a:ext>
                </a:extLst>
              </p:cNvPr>
              <p:cNvSpPr/>
              <p:nvPr/>
            </p:nvSpPr>
            <p:spPr>
              <a:xfrm rot="5400000">
                <a:off x="236045"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7" name="مربع نص 166">
              <a:extLst>
                <a:ext uri="{FF2B5EF4-FFF2-40B4-BE49-F238E27FC236}">
                  <a16:creationId xmlns:a16="http://schemas.microsoft.com/office/drawing/2014/main" id="{62641F64-1C7B-559C-3C9A-1658B9C9C018}"/>
                </a:ext>
              </a:extLst>
            </p:cNvPr>
            <p:cNvSpPr txBox="1"/>
            <p:nvPr/>
          </p:nvSpPr>
          <p:spPr>
            <a:xfrm>
              <a:off x="826560" y="4816818"/>
              <a:ext cx="2658503" cy="806158"/>
            </a:xfrm>
            <a:prstGeom prst="rect">
              <a:avLst/>
            </a:prstGeom>
          </p:spPr>
          <p:txBody>
            <a:bodyPr wrap="square" rtlCol="1">
              <a:noAutofit/>
            </a:bodyPr>
            <a:lstStyle/>
            <a:p>
              <a:pPr algn="ctr" rtl="1">
                <a:lnSpc>
                  <a:spcPct val="115000"/>
                </a:lnSpc>
              </a:pPr>
              <a:r>
                <a:rPr lang="ar-EG" sz="4400" b="1" dirty="0">
                  <a:solidFill>
                    <a:srgbClr val="000000"/>
                  </a:solidFill>
                  <a:latin typeface="Times New Roman" panose="02020603050405020304" pitchFamily="18" charset="0"/>
                  <a:cs typeface="Adobe Arabic" panose="02040503050201020203" pitchFamily="18" charset="-78"/>
                </a:rPr>
                <a:t>التحفيز وإدارة الأداء</a:t>
              </a:r>
              <a:endParaRPr lang="en-US" sz="4400" b="1" dirty="0">
                <a:solidFill>
                  <a:srgbClr val="000000"/>
                </a:solidFill>
                <a:latin typeface="Times New Roman" panose="02020603050405020304" pitchFamily="18" charset="0"/>
                <a:cs typeface="Adobe Arabic" panose="02040503050201020203" pitchFamily="18" charset="-78"/>
              </a:endParaRPr>
            </a:p>
          </p:txBody>
        </p:sp>
        <p:pic>
          <p:nvPicPr>
            <p:cNvPr id="18" name="Graphic 14" descr="Business Growth with solid fill">
              <a:extLst>
                <a:ext uri="{FF2B5EF4-FFF2-40B4-BE49-F238E27FC236}">
                  <a16:creationId xmlns:a16="http://schemas.microsoft.com/office/drawing/2014/main" id="{5A73A01A-04A5-8ACC-CD33-B446246D15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66490" y="2886652"/>
              <a:ext cx="1110993" cy="1110890"/>
            </a:xfrm>
            <a:prstGeom prst="rect">
              <a:avLst/>
            </a:prstGeom>
          </p:spPr>
        </p:pic>
      </p:grpSp>
      <p:grpSp>
        <p:nvGrpSpPr>
          <p:cNvPr id="39" name="Group 38">
            <a:extLst>
              <a:ext uri="{FF2B5EF4-FFF2-40B4-BE49-F238E27FC236}">
                <a16:creationId xmlns:a16="http://schemas.microsoft.com/office/drawing/2014/main" id="{0F9B1C81-AD69-04A1-B246-4087DD8BA054}"/>
              </a:ext>
            </a:extLst>
          </p:cNvPr>
          <p:cNvGrpSpPr/>
          <p:nvPr/>
        </p:nvGrpSpPr>
        <p:grpSpPr>
          <a:xfrm>
            <a:off x="8695603" y="2555786"/>
            <a:ext cx="2669837" cy="3352800"/>
            <a:chOff x="8695603" y="2324101"/>
            <a:chExt cx="2669837" cy="3352800"/>
          </a:xfrm>
        </p:grpSpPr>
        <p:grpSp>
          <p:nvGrpSpPr>
            <p:cNvPr id="26" name="Group 25">
              <a:extLst>
                <a:ext uri="{FF2B5EF4-FFF2-40B4-BE49-F238E27FC236}">
                  <a16:creationId xmlns:a16="http://schemas.microsoft.com/office/drawing/2014/main" id="{440C99AF-A88E-33B5-74EB-861B48BD5D47}"/>
                </a:ext>
              </a:extLst>
            </p:cNvPr>
            <p:cNvGrpSpPr/>
            <p:nvPr/>
          </p:nvGrpSpPr>
          <p:grpSpPr>
            <a:xfrm>
              <a:off x="8915712" y="2324101"/>
              <a:ext cx="2229622" cy="2229413"/>
              <a:chOff x="4351109" y="0"/>
              <a:chExt cx="995280" cy="995280"/>
            </a:xfrm>
          </p:grpSpPr>
          <p:sp>
            <p:nvSpPr>
              <p:cNvPr id="31" name="Rectangle: Rounded Corners 30">
                <a:extLst>
                  <a:ext uri="{FF2B5EF4-FFF2-40B4-BE49-F238E27FC236}">
                    <a16:creationId xmlns:a16="http://schemas.microsoft.com/office/drawing/2014/main" id="{78735A47-019E-A3D2-3606-91B1CA9593DE}"/>
                  </a:ext>
                </a:extLst>
              </p:cNvPr>
              <p:cNvSpPr/>
              <p:nvPr/>
            </p:nvSpPr>
            <p:spPr>
              <a:xfrm>
                <a:off x="4351109" y="0"/>
                <a:ext cx="995280" cy="995280"/>
              </a:xfrm>
              <a:prstGeom prst="round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Hexagon 31">
                <a:extLst>
                  <a:ext uri="{FF2B5EF4-FFF2-40B4-BE49-F238E27FC236}">
                    <a16:creationId xmlns:a16="http://schemas.microsoft.com/office/drawing/2014/main" id="{D3B25E45-3D1D-E886-847D-AAD9D34D6230}"/>
                  </a:ext>
                </a:extLst>
              </p:cNvPr>
              <p:cNvSpPr/>
              <p:nvPr/>
            </p:nvSpPr>
            <p:spPr>
              <a:xfrm rot="5400000">
                <a:off x="4471807"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9" name="مربع نص 166">
              <a:extLst>
                <a:ext uri="{FF2B5EF4-FFF2-40B4-BE49-F238E27FC236}">
                  <a16:creationId xmlns:a16="http://schemas.microsoft.com/office/drawing/2014/main" id="{CD0279E8-BE88-37B3-5346-F3A36BC05DB0}"/>
                </a:ext>
              </a:extLst>
            </p:cNvPr>
            <p:cNvSpPr txBox="1"/>
            <p:nvPr/>
          </p:nvSpPr>
          <p:spPr>
            <a:xfrm>
              <a:off x="8695603" y="4816820"/>
              <a:ext cx="2669837" cy="860081"/>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الاستراتيجي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Graphic 21" descr="Group brainstorm with solid fill">
              <a:extLst>
                <a:ext uri="{FF2B5EF4-FFF2-40B4-BE49-F238E27FC236}">
                  <a16:creationId xmlns:a16="http://schemas.microsoft.com/office/drawing/2014/main" id="{93D7D0AF-5CF4-A4C9-0D3C-FA9B3213332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42731" y="2729213"/>
              <a:ext cx="1405196" cy="1405065"/>
            </a:xfrm>
            <a:prstGeom prst="rect">
              <a:avLst/>
            </a:prstGeom>
          </p:spPr>
        </p:pic>
      </p:grpSp>
      <p:grpSp>
        <p:nvGrpSpPr>
          <p:cNvPr id="41" name="Group 40">
            <a:extLst>
              <a:ext uri="{FF2B5EF4-FFF2-40B4-BE49-F238E27FC236}">
                <a16:creationId xmlns:a16="http://schemas.microsoft.com/office/drawing/2014/main" id="{592216DA-554D-3815-11A9-C74CD851F15C}"/>
              </a:ext>
            </a:extLst>
          </p:cNvPr>
          <p:cNvGrpSpPr/>
          <p:nvPr/>
        </p:nvGrpSpPr>
        <p:grpSpPr>
          <a:xfrm>
            <a:off x="3534746" y="2555786"/>
            <a:ext cx="2334743" cy="3298875"/>
            <a:chOff x="3534746" y="2324101"/>
            <a:chExt cx="2334743" cy="3298875"/>
          </a:xfrm>
        </p:grpSpPr>
        <p:grpSp>
          <p:nvGrpSpPr>
            <p:cNvPr id="24" name="Group 23">
              <a:extLst>
                <a:ext uri="{FF2B5EF4-FFF2-40B4-BE49-F238E27FC236}">
                  <a16:creationId xmlns:a16="http://schemas.microsoft.com/office/drawing/2014/main" id="{AB57A0B6-E7B9-78AD-F323-4BB822259984}"/>
                </a:ext>
              </a:extLst>
            </p:cNvPr>
            <p:cNvGrpSpPr/>
            <p:nvPr/>
          </p:nvGrpSpPr>
          <p:grpSpPr>
            <a:xfrm>
              <a:off x="3639867" y="2324101"/>
              <a:ext cx="2229622" cy="2229413"/>
              <a:chOff x="1513262" y="0"/>
              <a:chExt cx="995280" cy="995280"/>
            </a:xfrm>
          </p:grpSpPr>
          <p:sp>
            <p:nvSpPr>
              <p:cNvPr id="35" name="Rectangle: Rounded Corners 34">
                <a:extLst>
                  <a:ext uri="{FF2B5EF4-FFF2-40B4-BE49-F238E27FC236}">
                    <a16:creationId xmlns:a16="http://schemas.microsoft.com/office/drawing/2014/main" id="{4A44CD47-CC65-2389-DF5C-0277FE7A9A70}"/>
                  </a:ext>
                </a:extLst>
              </p:cNvPr>
              <p:cNvSpPr/>
              <p:nvPr/>
            </p:nvSpPr>
            <p:spPr>
              <a:xfrm>
                <a:off x="1513262" y="0"/>
                <a:ext cx="995280" cy="99528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Hexagon 35">
                <a:extLst>
                  <a:ext uri="{FF2B5EF4-FFF2-40B4-BE49-F238E27FC236}">
                    <a16:creationId xmlns:a16="http://schemas.microsoft.com/office/drawing/2014/main" id="{68CE1A74-83B8-71B8-DBE8-7FE9861B1D34}"/>
                  </a:ext>
                </a:extLst>
              </p:cNvPr>
              <p:cNvSpPr/>
              <p:nvPr/>
            </p:nvSpPr>
            <p:spPr>
              <a:xfrm rot="5400000">
                <a:off x="1633960"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30" name="مربع نص 166">
              <a:extLst>
                <a:ext uri="{FF2B5EF4-FFF2-40B4-BE49-F238E27FC236}">
                  <a16:creationId xmlns:a16="http://schemas.microsoft.com/office/drawing/2014/main" id="{B5A3F2C6-B75F-05BB-6D86-8D671A011679}"/>
                </a:ext>
              </a:extLst>
            </p:cNvPr>
            <p:cNvSpPr txBox="1"/>
            <p:nvPr/>
          </p:nvSpPr>
          <p:spPr>
            <a:xfrm>
              <a:off x="3534746" y="4816818"/>
              <a:ext cx="2268892" cy="806158"/>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التمكين والدعم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 name="Graphic 4239" descr="Connections with solid fill">
              <a:extLst>
                <a:ext uri="{FF2B5EF4-FFF2-40B4-BE49-F238E27FC236}">
                  <a16:creationId xmlns:a16="http://schemas.microsoft.com/office/drawing/2014/main" id="{89F16D36-87E0-E7AB-E593-15276AE2568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34786" y="2839322"/>
              <a:ext cx="1158328" cy="1158220"/>
            </a:xfrm>
            <a:prstGeom prst="rect">
              <a:avLst/>
            </a:prstGeom>
          </p:spPr>
        </p:pic>
      </p:grpSp>
      <p:grpSp>
        <p:nvGrpSpPr>
          <p:cNvPr id="40" name="Group 39">
            <a:extLst>
              <a:ext uri="{FF2B5EF4-FFF2-40B4-BE49-F238E27FC236}">
                <a16:creationId xmlns:a16="http://schemas.microsoft.com/office/drawing/2014/main" id="{A7C50083-24BF-B720-C89B-6FD95F91D22A}"/>
              </a:ext>
            </a:extLst>
          </p:cNvPr>
          <p:cNvGrpSpPr/>
          <p:nvPr/>
        </p:nvGrpSpPr>
        <p:grpSpPr>
          <a:xfrm>
            <a:off x="6137923" y="2555786"/>
            <a:ext cx="2574658" cy="3318542"/>
            <a:chOff x="6137923" y="2324101"/>
            <a:chExt cx="2574658" cy="3318542"/>
          </a:xfrm>
        </p:grpSpPr>
        <p:grpSp>
          <p:nvGrpSpPr>
            <p:cNvPr id="25" name="Group 24">
              <a:extLst>
                <a:ext uri="{FF2B5EF4-FFF2-40B4-BE49-F238E27FC236}">
                  <a16:creationId xmlns:a16="http://schemas.microsoft.com/office/drawing/2014/main" id="{1F501537-0BB8-59A4-2089-D6018658692E}"/>
                </a:ext>
              </a:extLst>
            </p:cNvPr>
            <p:cNvGrpSpPr/>
            <p:nvPr/>
          </p:nvGrpSpPr>
          <p:grpSpPr>
            <a:xfrm>
              <a:off x="6283098" y="2324101"/>
              <a:ext cx="2229622" cy="2229413"/>
              <a:chOff x="2935041" y="0"/>
              <a:chExt cx="995280" cy="995280"/>
            </a:xfrm>
          </p:grpSpPr>
          <p:sp>
            <p:nvSpPr>
              <p:cNvPr id="33" name="Rectangle: Rounded Corners 32">
                <a:extLst>
                  <a:ext uri="{FF2B5EF4-FFF2-40B4-BE49-F238E27FC236}">
                    <a16:creationId xmlns:a16="http://schemas.microsoft.com/office/drawing/2014/main" id="{DBB3CEE4-B633-3164-0397-E99A877CA20F}"/>
                  </a:ext>
                </a:extLst>
              </p:cNvPr>
              <p:cNvSpPr/>
              <p:nvPr/>
            </p:nvSpPr>
            <p:spPr>
              <a:xfrm>
                <a:off x="2935041" y="0"/>
                <a:ext cx="995280" cy="99528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Hexagon 33">
                <a:extLst>
                  <a:ext uri="{FF2B5EF4-FFF2-40B4-BE49-F238E27FC236}">
                    <a16:creationId xmlns:a16="http://schemas.microsoft.com/office/drawing/2014/main" id="{955D9A6B-68E5-0791-2457-967A2ED9A209}"/>
                  </a:ext>
                </a:extLst>
              </p:cNvPr>
              <p:cNvSpPr/>
              <p:nvPr/>
            </p:nvSpPr>
            <p:spPr>
              <a:xfrm rot="5400000">
                <a:off x="3055739" y="169538"/>
                <a:ext cx="753884" cy="649900"/>
              </a:xfrm>
              <a:prstGeom prst="hexagon">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مربع نص 166">
              <a:extLst>
                <a:ext uri="{FF2B5EF4-FFF2-40B4-BE49-F238E27FC236}">
                  <a16:creationId xmlns:a16="http://schemas.microsoft.com/office/drawing/2014/main" id="{7A7CBF6D-D2F2-00E4-4C5D-456A7F1E5A77}"/>
                </a:ext>
              </a:extLst>
            </p:cNvPr>
            <p:cNvSpPr txBox="1"/>
            <p:nvPr/>
          </p:nvSpPr>
          <p:spPr>
            <a:xfrm>
              <a:off x="6137923" y="4816818"/>
              <a:ext cx="2574658" cy="825825"/>
            </a:xfrm>
            <a:prstGeom prst="rect">
              <a:avLst/>
            </a:prstGeom>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الإشراك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Freeform 76">
              <a:extLst>
                <a:ext uri="{FF2B5EF4-FFF2-40B4-BE49-F238E27FC236}">
                  <a16:creationId xmlns:a16="http://schemas.microsoft.com/office/drawing/2014/main" id="{5817CFE7-C813-6F8F-BD92-819CAC80795E}"/>
                </a:ext>
              </a:extLst>
            </p:cNvPr>
            <p:cNvSpPr/>
            <p:nvPr/>
          </p:nvSpPr>
          <p:spPr>
            <a:xfrm>
              <a:off x="6805015" y="2824484"/>
              <a:ext cx="1183141" cy="1120950"/>
            </a:xfrm>
            <a:custGeom>
              <a:avLst/>
              <a:gdLst/>
              <a:ahLst/>
              <a:cxnLst/>
              <a:rect l="l" t="t" r="r" b="b"/>
              <a:pathLst>
                <a:path w="1322121" h="1216352">
                  <a:moveTo>
                    <a:pt x="0" y="0"/>
                  </a:moveTo>
                  <a:lnTo>
                    <a:pt x="1322121" y="0"/>
                  </a:lnTo>
                  <a:lnTo>
                    <a:pt x="1322121" y="1216352"/>
                  </a:lnTo>
                  <a:lnTo>
                    <a:pt x="0" y="1216352"/>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sz="3200"/>
            </a:p>
          </p:txBody>
        </p:sp>
      </p:grpSp>
    </p:spTree>
    <p:extLst>
      <p:ext uri="{BB962C8B-B14F-4D97-AF65-F5344CB8AC3E}">
        <p14:creationId xmlns:p14="http://schemas.microsoft.com/office/powerpoint/2010/main" val="2113496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CC620-5EEF-A4D9-2302-97490D83675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D806A14-179A-D492-B7BB-9A228B88DA58}"/>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5ACE756-F04A-61BA-64E8-6DB4399D86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664BEB0E-ABF0-5384-7F69-B13751C47FA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3E772F3-28B5-006F-42A8-5C1B1228537E}"/>
              </a:ext>
            </a:extLst>
          </p:cNvPr>
          <p:cNvSpPr txBox="1"/>
          <p:nvPr/>
        </p:nvSpPr>
        <p:spPr>
          <a:xfrm>
            <a:off x="5351490" y="1063526"/>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"مايكروسوفت" عند تحولها من نموذج بيع البرمجيات التقليدي إلى نموذج السحابة والاشتراكات، واجهت مقاومة كبيرة من فرق المبيعات. تعاملت معها من خلال:</a:t>
            </a:r>
            <a:endParaRPr lang="en-US"/>
          </a:p>
        </p:txBody>
      </p:sp>
      <p:sp>
        <p:nvSpPr>
          <p:cNvPr id="5" name="TextBox 4">
            <a:extLst>
              <a:ext uri="{FF2B5EF4-FFF2-40B4-BE49-F238E27FC236}">
                <a16:creationId xmlns:a16="http://schemas.microsoft.com/office/drawing/2014/main" id="{CD818844-19B9-EF09-CCD8-F069F06A3CF1}"/>
              </a:ext>
            </a:extLst>
          </p:cNvPr>
          <p:cNvSpPr txBox="1"/>
          <p:nvPr/>
        </p:nvSpPr>
        <p:spPr>
          <a:xfrm>
            <a:off x="5104006" y="261776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تصميم نظام تعويضات انتقالي يكافئ على المبيعات السحابية بشكل أكبر</a:t>
            </a:r>
            <a:endParaRPr lang="en-US" dirty="0"/>
          </a:p>
        </p:txBody>
      </p:sp>
      <p:sp>
        <p:nvSpPr>
          <p:cNvPr id="6" name="TextBox 5">
            <a:extLst>
              <a:ext uri="{FF2B5EF4-FFF2-40B4-BE49-F238E27FC236}">
                <a16:creationId xmlns:a16="http://schemas.microsoft.com/office/drawing/2014/main" id="{5636F735-50D2-7675-06AA-C4363951305D}"/>
              </a:ext>
            </a:extLst>
          </p:cNvPr>
          <p:cNvSpPr txBox="1"/>
          <p:nvPr/>
        </p:nvSpPr>
        <p:spPr>
          <a:xfrm>
            <a:off x="5104006" y="3801379"/>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تدريب مكثف على أساليب البيع الجديدة وقيمة المنتجات السحابية</a:t>
            </a:r>
            <a:endParaRPr lang="en-US" dirty="0"/>
          </a:p>
        </p:txBody>
      </p:sp>
      <p:sp>
        <p:nvSpPr>
          <p:cNvPr id="7" name="TextBox 6">
            <a:extLst>
              <a:ext uri="{FF2B5EF4-FFF2-40B4-BE49-F238E27FC236}">
                <a16:creationId xmlns:a16="http://schemas.microsoft.com/office/drawing/2014/main" id="{24298F32-EFCD-C7E0-225D-A61B0CDE2AFB}"/>
              </a:ext>
            </a:extLst>
          </p:cNvPr>
          <p:cNvSpPr txBox="1"/>
          <p:nvPr/>
        </p:nvSpPr>
        <p:spPr>
          <a:xfrm>
            <a:off x="5104006" y="498499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إشراك قادة المبيعات في تصميم استراتيجيات الانتقال</a:t>
            </a:r>
            <a:endParaRPr lang="en-US" dirty="0"/>
          </a:p>
        </p:txBody>
      </p:sp>
      <p:sp>
        <p:nvSpPr>
          <p:cNvPr id="10" name="TextBox 9">
            <a:extLst>
              <a:ext uri="{FF2B5EF4-FFF2-40B4-BE49-F238E27FC236}">
                <a16:creationId xmlns:a16="http://schemas.microsoft.com/office/drawing/2014/main" id="{60752CE2-D696-9F54-73B4-90A179284B2E}"/>
              </a:ext>
            </a:extLst>
          </p:cNvPr>
          <p:cNvSpPr txBox="1"/>
          <p:nvPr/>
        </p:nvSpPr>
        <p:spPr>
          <a:xfrm>
            <a:off x="5104006" y="57075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التواصل المستمر حول نجاحات العملاء ومردود التحول</a:t>
            </a:r>
            <a:endParaRPr lang="en-US" dirty="0"/>
          </a:p>
        </p:txBody>
      </p:sp>
      <p:pic>
        <p:nvPicPr>
          <p:cNvPr id="11" name="Picture 10" descr="Microsoft ">
            <a:extLst>
              <a:ext uri="{FF2B5EF4-FFF2-40B4-BE49-F238E27FC236}">
                <a16:creationId xmlns:a16="http://schemas.microsoft.com/office/drawing/2014/main" id="{40A9F759-ED58-F36B-6B37-20D8B4B57E5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3226" y="1250747"/>
            <a:ext cx="3195048" cy="3195048"/>
          </a:xfrm>
          <a:prstGeom prst="rect">
            <a:avLst/>
          </a:prstGeom>
          <a:noFill/>
          <a:ln>
            <a:noFill/>
          </a:ln>
        </p:spPr>
      </p:pic>
    </p:spTree>
    <p:extLst>
      <p:ext uri="{BB962C8B-B14F-4D97-AF65-F5344CB8AC3E}">
        <p14:creationId xmlns:p14="http://schemas.microsoft.com/office/powerpoint/2010/main" val="239277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B1EE3-D0A8-CD68-3DA8-1C06FD52D30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5D7AF9-BEC7-94BA-8B95-B9DFC8D99D2C}"/>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7655B3-4B4B-C667-6418-E65A543738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FCBE33ED-A7C0-AB05-285D-E0A374D07D1B}"/>
              </a:ext>
            </a:extLst>
          </p:cNvPr>
          <p:cNvSpPr/>
          <p:nvPr/>
        </p:nvSpPr>
        <p:spPr>
          <a:xfrm rot="4768334">
            <a:off x="-6869066"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Microsoft ">
            <a:extLst>
              <a:ext uri="{FF2B5EF4-FFF2-40B4-BE49-F238E27FC236}">
                <a16:creationId xmlns:a16="http://schemas.microsoft.com/office/drawing/2014/main" id="{D96D1012-90F5-45F0-8867-8608381BF5A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12606" y="1250747"/>
            <a:ext cx="3195048" cy="3195048"/>
          </a:xfrm>
          <a:prstGeom prst="rect">
            <a:avLst/>
          </a:prstGeom>
          <a:noFill/>
          <a:ln>
            <a:noFill/>
          </a:ln>
        </p:spPr>
      </p:pic>
      <p:grpSp>
        <p:nvGrpSpPr>
          <p:cNvPr id="100" name="Group 99">
            <a:extLst>
              <a:ext uri="{FF2B5EF4-FFF2-40B4-BE49-F238E27FC236}">
                <a16:creationId xmlns:a16="http://schemas.microsoft.com/office/drawing/2014/main" id="{8DE6F24F-40B7-9146-00C1-B38C09A7AB7A}"/>
              </a:ext>
            </a:extLst>
          </p:cNvPr>
          <p:cNvGrpSpPr/>
          <p:nvPr/>
        </p:nvGrpSpPr>
        <p:grpSpPr>
          <a:xfrm>
            <a:off x="7437576" y="1867671"/>
            <a:ext cx="2098046" cy="3774836"/>
            <a:chOff x="7437576" y="1867671"/>
            <a:chExt cx="2098046" cy="3774836"/>
          </a:xfrm>
        </p:grpSpPr>
        <p:cxnSp>
          <p:nvCxnSpPr>
            <p:cNvPr id="30" name="AutoShape 22">
              <a:extLst>
                <a:ext uri="{FF2B5EF4-FFF2-40B4-BE49-F238E27FC236}">
                  <a16:creationId xmlns:a16="http://schemas.microsoft.com/office/drawing/2014/main" id="{E69C0A14-AB73-83B8-40A6-D58826A81362}"/>
                </a:ext>
              </a:extLst>
            </p:cNvPr>
            <p:cNvCxnSpPr/>
            <p:nvPr/>
          </p:nvCxnSpPr>
          <p:spPr>
            <a:xfrm>
              <a:off x="8464690" y="3633725"/>
              <a:ext cx="0" cy="411079"/>
            </a:xfrm>
            <a:prstGeom prst="line">
              <a:avLst/>
            </a:prstGeom>
            <a:ln w="28575" cap="rnd">
              <a:solidFill>
                <a:schemeClr val="bg1">
                  <a:lumMod val="50000"/>
                </a:schemeClr>
              </a:solidFill>
              <a:prstDash val="sysDot"/>
              <a:headEnd type="none" w="sm" len="sm"/>
              <a:tailEnd type="oval" w="med" len="med"/>
            </a:ln>
          </p:spPr>
        </p:cxnSp>
        <p:grpSp>
          <p:nvGrpSpPr>
            <p:cNvPr id="96" name="Group 95">
              <a:extLst>
                <a:ext uri="{FF2B5EF4-FFF2-40B4-BE49-F238E27FC236}">
                  <a16:creationId xmlns:a16="http://schemas.microsoft.com/office/drawing/2014/main" id="{AB14F748-2ED6-E441-AFD6-E9B7995273DC}"/>
                </a:ext>
              </a:extLst>
            </p:cNvPr>
            <p:cNvGrpSpPr/>
            <p:nvPr/>
          </p:nvGrpSpPr>
          <p:grpSpPr>
            <a:xfrm>
              <a:off x="7437576" y="1867671"/>
              <a:ext cx="2098046" cy="3774836"/>
              <a:chOff x="7437576" y="1867671"/>
              <a:chExt cx="2098046" cy="3774836"/>
            </a:xfrm>
          </p:grpSpPr>
          <p:sp>
            <p:nvSpPr>
              <p:cNvPr id="28" name="Freeform 20">
                <a:extLst>
                  <a:ext uri="{FF2B5EF4-FFF2-40B4-BE49-F238E27FC236}">
                    <a16:creationId xmlns:a16="http://schemas.microsoft.com/office/drawing/2014/main" id="{1598EAC4-1199-7669-E2F1-120967456FFE}"/>
                  </a:ext>
                </a:extLst>
              </p:cNvPr>
              <p:cNvSpPr/>
              <p:nvPr/>
            </p:nvSpPr>
            <p:spPr>
              <a:xfrm rot="10800000">
                <a:off x="8176045"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3200"/>
              </a:p>
            </p:txBody>
          </p:sp>
          <p:sp>
            <p:nvSpPr>
              <p:cNvPr id="29" name="TextBox 21">
                <a:extLst>
                  <a:ext uri="{FF2B5EF4-FFF2-40B4-BE49-F238E27FC236}">
                    <a16:creationId xmlns:a16="http://schemas.microsoft.com/office/drawing/2014/main" id="{BF46D2AE-82A5-726B-D5BC-7180D5BDE680}"/>
                  </a:ext>
                </a:extLst>
              </p:cNvPr>
              <p:cNvSpPr txBox="1"/>
              <p:nvPr/>
            </p:nvSpPr>
            <p:spPr>
              <a:xfrm rot="10800000">
                <a:off x="8176045" y="1867671"/>
                <a:ext cx="577290" cy="836436"/>
              </a:xfrm>
              <a:prstGeom prst="rect">
                <a:avLst/>
              </a:prstGeom>
            </p:spPr>
            <p:txBody>
              <a:bodyPr lIns="21287" tIns="21287" rIns="21287" bIns="21287" rtlCol="0" anchor="ctr"/>
              <a:lstStyle/>
              <a:p>
                <a:endParaRPr lang="en-US" sz="3200"/>
              </a:p>
            </p:txBody>
          </p:sp>
          <p:sp>
            <p:nvSpPr>
              <p:cNvPr id="31" name="Freeform 25">
                <a:extLst>
                  <a:ext uri="{FF2B5EF4-FFF2-40B4-BE49-F238E27FC236}">
                    <a16:creationId xmlns:a16="http://schemas.microsoft.com/office/drawing/2014/main" id="{115E7C67-92BA-BD20-0B0E-28CB73BABFD9}"/>
                  </a:ext>
                </a:extLst>
              </p:cNvPr>
              <p:cNvSpPr/>
              <p:nvPr/>
            </p:nvSpPr>
            <p:spPr>
              <a:xfrm>
                <a:off x="7822309"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3200"/>
              </a:p>
            </p:txBody>
          </p:sp>
          <p:sp>
            <p:nvSpPr>
              <p:cNvPr id="32" name="TextBox 26">
                <a:extLst>
                  <a:ext uri="{FF2B5EF4-FFF2-40B4-BE49-F238E27FC236}">
                    <a16:creationId xmlns:a16="http://schemas.microsoft.com/office/drawing/2014/main" id="{890BA515-B4F6-429A-4C7B-49AD83FE2D78}"/>
                  </a:ext>
                </a:extLst>
              </p:cNvPr>
              <p:cNvSpPr txBox="1"/>
              <p:nvPr/>
            </p:nvSpPr>
            <p:spPr>
              <a:xfrm>
                <a:off x="7939866" y="2465124"/>
                <a:ext cx="1018828" cy="1077583"/>
              </a:xfrm>
              <a:prstGeom prst="rect">
                <a:avLst/>
              </a:prstGeom>
            </p:spPr>
            <p:txBody>
              <a:bodyPr lIns="21287" tIns="21287" rIns="21287" bIns="21287" rtlCol="0" anchor="ctr"/>
              <a:lstStyle/>
              <a:p>
                <a:endParaRPr lang="en-US" sz="3200"/>
              </a:p>
            </p:txBody>
          </p:sp>
          <p:sp>
            <p:nvSpPr>
              <p:cNvPr id="46" name="TextBox 51">
                <a:extLst>
                  <a:ext uri="{FF2B5EF4-FFF2-40B4-BE49-F238E27FC236}">
                    <a16:creationId xmlns:a16="http://schemas.microsoft.com/office/drawing/2014/main" id="{D2DE9DCC-EA89-40FF-40AA-3723801479C2}"/>
                  </a:ext>
                </a:extLst>
              </p:cNvPr>
              <p:cNvSpPr txBox="1"/>
              <p:nvPr/>
            </p:nvSpPr>
            <p:spPr>
              <a:xfrm>
                <a:off x="8222896" y="2050744"/>
                <a:ext cx="481638"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55">
                <a:extLst>
                  <a:ext uri="{FF2B5EF4-FFF2-40B4-BE49-F238E27FC236}">
                    <a16:creationId xmlns:a16="http://schemas.microsoft.com/office/drawing/2014/main" id="{FAEFC43D-3499-196B-7E27-047C6989ADD0}"/>
                  </a:ext>
                </a:extLst>
              </p:cNvPr>
              <p:cNvSpPr txBox="1"/>
              <p:nvPr/>
            </p:nvSpPr>
            <p:spPr>
              <a:xfrm>
                <a:off x="7437576" y="4528357"/>
                <a:ext cx="2098046" cy="1114150"/>
              </a:xfrm>
              <a:prstGeom prst="rect">
                <a:avLst/>
              </a:prstGeom>
            </p:spPr>
            <p:txBody>
              <a:bodyPr wrap="square" lIns="0" tIns="0" rIns="0" bIns="0" rtlCol="0" anchor="t">
                <a:spAutoFit/>
              </a:bodyPr>
              <a:lstStyle/>
              <a:p>
                <a:pPr algn="ctr" rtl="1">
                  <a:lnSpc>
                    <a:spcPct val="115000"/>
                  </a:lnSpc>
                </a:pPr>
                <a:r>
                  <a:rPr lang="ar-EG" sz="32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تقسيم الرحلة إلى مراحل واضحة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9" descr="List with solid fill">
                <a:extLst>
                  <a:ext uri="{FF2B5EF4-FFF2-40B4-BE49-F238E27FC236}">
                    <a16:creationId xmlns:a16="http://schemas.microsoft.com/office/drawing/2014/main" id="{DC559572-02A7-3483-AD0C-B3B4DD64F3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02652" y="2612208"/>
                <a:ext cx="934443" cy="934422"/>
              </a:xfrm>
              <a:prstGeom prst="rect">
                <a:avLst/>
              </a:prstGeom>
            </p:spPr>
          </p:pic>
        </p:grpSp>
      </p:grpSp>
      <p:grpSp>
        <p:nvGrpSpPr>
          <p:cNvPr id="101" name="Group 100">
            <a:extLst>
              <a:ext uri="{FF2B5EF4-FFF2-40B4-BE49-F238E27FC236}">
                <a16:creationId xmlns:a16="http://schemas.microsoft.com/office/drawing/2014/main" id="{D6483C8B-81DA-E4CD-5302-BEDB2B4CE840}"/>
              </a:ext>
            </a:extLst>
          </p:cNvPr>
          <p:cNvGrpSpPr/>
          <p:nvPr/>
        </p:nvGrpSpPr>
        <p:grpSpPr>
          <a:xfrm>
            <a:off x="9691122" y="1867671"/>
            <a:ext cx="2108992" cy="4035895"/>
            <a:chOff x="9691122" y="1867671"/>
            <a:chExt cx="2108992" cy="4035895"/>
          </a:xfrm>
        </p:grpSpPr>
        <p:sp>
          <p:nvSpPr>
            <p:cNvPr id="33" name="Freeform 28">
              <a:extLst>
                <a:ext uri="{FF2B5EF4-FFF2-40B4-BE49-F238E27FC236}">
                  <a16:creationId xmlns:a16="http://schemas.microsoft.com/office/drawing/2014/main" id="{4E340BEC-A761-8B4C-EE65-8D71231A6EF3}"/>
                </a:ext>
              </a:extLst>
            </p:cNvPr>
            <p:cNvSpPr/>
            <p:nvPr/>
          </p:nvSpPr>
          <p:spPr>
            <a:xfrm rot="10800000">
              <a:off x="10421402"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34" name="TextBox 29">
              <a:extLst>
                <a:ext uri="{FF2B5EF4-FFF2-40B4-BE49-F238E27FC236}">
                  <a16:creationId xmlns:a16="http://schemas.microsoft.com/office/drawing/2014/main" id="{D69EA8A7-8308-F4D6-56A7-E627D1501D4E}"/>
                </a:ext>
              </a:extLst>
            </p:cNvPr>
            <p:cNvSpPr txBox="1"/>
            <p:nvPr/>
          </p:nvSpPr>
          <p:spPr>
            <a:xfrm rot="10800000">
              <a:off x="10421402" y="1867671"/>
              <a:ext cx="577290" cy="836436"/>
            </a:xfrm>
            <a:prstGeom prst="rect">
              <a:avLst/>
            </a:prstGeom>
          </p:spPr>
          <p:txBody>
            <a:bodyPr lIns="21287" tIns="21287" rIns="21287" bIns="21287" rtlCol="0" anchor="ctr"/>
            <a:lstStyle/>
            <a:p>
              <a:endParaRPr lang="en-US" sz="3200"/>
            </a:p>
          </p:txBody>
        </p:sp>
        <p:cxnSp>
          <p:nvCxnSpPr>
            <p:cNvPr id="35" name="AutoShape 30">
              <a:extLst>
                <a:ext uri="{FF2B5EF4-FFF2-40B4-BE49-F238E27FC236}">
                  <a16:creationId xmlns:a16="http://schemas.microsoft.com/office/drawing/2014/main" id="{D32BE204-AE76-CF53-FAB6-1C369D77B2FD}"/>
                </a:ext>
              </a:extLst>
            </p:cNvPr>
            <p:cNvCxnSpPr/>
            <p:nvPr/>
          </p:nvCxnSpPr>
          <p:spPr>
            <a:xfrm>
              <a:off x="10710047" y="3633725"/>
              <a:ext cx="0" cy="411079"/>
            </a:xfrm>
            <a:prstGeom prst="line">
              <a:avLst/>
            </a:prstGeom>
            <a:ln w="28575" cap="rnd">
              <a:solidFill>
                <a:srgbClr val="168489"/>
              </a:solidFill>
              <a:prstDash val="sysDot"/>
              <a:headEnd type="none" w="sm" len="sm"/>
              <a:tailEnd type="oval" w="med" len="med"/>
            </a:ln>
          </p:spPr>
        </p:cxnSp>
        <p:sp>
          <p:nvSpPr>
            <p:cNvPr id="36" name="Freeform 33">
              <a:extLst>
                <a:ext uri="{FF2B5EF4-FFF2-40B4-BE49-F238E27FC236}">
                  <a16:creationId xmlns:a16="http://schemas.microsoft.com/office/drawing/2014/main" id="{7160BC9D-D6C7-21C0-F947-AD40D218C236}"/>
                </a:ext>
              </a:extLst>
            </p:cNvPr>
            <p:cNvSpPr/>
            <p:nvPr/>
          </p:nvSpPr>
          <p:spPr>
            <a:xfrm>
              <a:off x="10067666"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37" name="TextBox 34">
              <a:extLst>
                <a:ext uri="{FF2B5EF4-FFF2-40B4-BE49-F238E27FC236}">
                  <a16:creationId xmlns:a16="http://schemas.microsoft.com/office/drawing/2014/main" id="{790A2E04-F6B6-5381-88E5-9C42A58BFBE1}"/>
                </a:ext>
              </a:extLst>
            </p:cNvPr>
            <p:cNvSpPr txBox="1"/>
            <p:nvPr/>
          </p:nvSpPr>
          <p:spPr>
            <a:xfrm>
              <a:off x="10185223" y="2465124"/>
              <a:ext cx="1018828" cy="1077583"/>
            </a:xfrm>
            <a:prstGeom prst="rect">
              <a:avLst/>
            </a:prstGeom>
          </p:spPr>
          <p:txBody>
            <a:bodyPr lIns="21287" tIns="21287" rIns="21287" bIns="21287" rtlCol="0" anchor="ctr"/>
            <a:lstStyle/>
            <a:p>
              <a:endParaRPr lang="en-US" sz="3200"/>
            </a:p>
          </p:txBody>
        </p:sp>
        <p:sp>
          <p:nvSpPr>
            <p:cNvPr id="47" name="TextBox 52">
              <a:extLst>
                <a:ext uri="{FF2B5EF4-FFF2-40B4-BE49-F238E27FC236}">
                  <a16:creationId xmlns:a16="http://schemas.microsoft.com/office/drawing/2014/main" id="{B4586126-7B63-C8B7-6AAE-DDF830F8A09F}"/>
                </a:ext>
              </a:extLst>
            </p:cNvPr>
            <p:cNvSpPr txBox="1"/>
            <p:nvPr/>
          </p:nvSpPr>
          <p:spPr>
            <a:xfrm>
              <a:off x="10468709" y="2038457"/>
              <a:ext cx="481638" cy="338492"/>
            </a:xfrm>
            <a:prstGeom prst="rect">
              <a:avLst/>
            </a:prstGeom>
          </p:spPr>
          <p:txBody>
            <a:bodyPr lIns="0" tIns="0" rIns="0" bIns="0" rtlCol="0" anchor="t">
              <a:spAutoFit/>
            </a:bodyPr>
            <a:lstStyle/>
            <a:p>
              <a:pPr algn="ctr" rtl="1">
                <a:lnSpc>
                  <a:spcPts val="2250"/>
                </a:lnSpc>
              </a:pPr>
              <a:r>
                <a:rPr lang="ar-SA" sz="3200" b="1" kern="1200" dirty="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53">
              <a:extLst>
                <a:ext uri="{FF2B5EF4-FFF2-40B4-BE49-F238E27FC236}">
                  <a16:creationId xmlns:a16="http://schemas.microsoft.com/office/drawing/2014/main" id="{49610360-4D3C-E28C-8F4E-58D5DA12F0C7}"/>
                </a:ext>
              </a:extLst>
            </p:cNvPr>
            <p:cNvSpPr txBox="1"/>
            <p:nvPr/>
          </p:nvSpPr>
          <p:spPr>
            <a:xfrm>
              <a:off x="9691122" y="4223106"/>
              <a:ext cx="2108992" cy="1680460"/>
            </a:xfrm>
            <a:prstGeom prst="rect">
              <a:avLst/>
            </a:prstGeom>
          </p:spPr>
          <p:txBody>
            <a:bodyPr wrap="square" lIns="0" tIns="0" rIns="0" bIns="0" rtlCol="0" anchor="t">
              <a:spAutoFit/>
            </a:bodyPr>
            <a:lstStyle/>
            <a:p>
              <a:pPr algn="ctr" rtl="1">
                <a:lnSpc>
                  <a:spcPct val="115000"/>
                </a:lnSpc>
              </a:pPr>
              <a:r>
                <a:rPr lang="ar-EG"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تحديد النطاق والأهداف الاستراتيجية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 descr="Bullseye with solid fill">
              <a:extLst>
                <a:ext uri="{FF2B5EF4-FFF2-40B4-BE49-F238E27FC236}">
                  <a16:creationId xmlns:a16="http://schemas.microsoft.com/office/drawing/2014/main" id="{C8D37B85-FDB6-5B3E-C7C6-70F326DCF60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3800" y="2513265"/>
              <a:ext cx="1080484" cy="1080460"/>
            </a:xfrm>
            <a:prstGeom prst="rect">
              <a:avLst/>
            </a:prstGeom>
          </p:spPr>
        </p:pic>
      </p:grpSp>
      <p:grpSp>
        <p:nvGrpSpPr>
          <p:cNvPr id="99" name="Group 98">
            <a:extLst>
              <a:ext uri="{FF2B5EF4-FFF2-40B4-BE49-F238E27FC236}">
                <a16:creationId xmlns:a16="http://schemas.microsoft.com/office/drawing/2014/main" id="{9C573FC1-7DB6-9FDE-7728-5C39DF8A720B}"/>
              </a:ext>
            </a:extLst>
          </p:cNvPr>
          <p:cNvGrpSpPr/>
          <p:nvPr/>
        </p:nvGrpSpPr>
        <p:grpSpPr>
          <a:xfrm>
            <a:off x="391886" y="1879962"/>
            <a:ext cx="2420355" cy="3762545"/>
            <a:chOff x="391886" y="1879962"/>
            <a:chExt cx="2420355" cy="3762545"/>
          </a:xfrm>
        </p:grpSpPr>
        <p:sp>
          <p:nvSpPr>
            <p:cNvPr id="38" name="Freeform 36">
              <a:extLst>
                <a:ext uri="{FF2B5EF4-FFF2-40B4-BE49-F238E27FC236}">
                  <a16:creationId xmlns:a16="http://schemas.microsoft.com/office/drawing/2014/main" id="{10F01B6C-1D78-8F14-00B8-6A91E750B320}"/>
                </a:ext>
              </a:extLst>
            </p:cNvPr>
            <p:cNvSpPr/>
            <p:nvPr/>
          </p:nvSpPr>
          <p:spPr>
            <a:xfrm rot="10800000">
              <a:off x="1444804"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3200"/>
            </a:p>
          </p:txBody>
        </p:sp>
        <p:sp>
          <p:nvSpPr>
            <p:cNvPr id="39" name="TextBox 37">
              <a:extLst>
                <a:ext uri="{FF2B5EF4-FFF2-40B4-BE49-F238E27FC236}">
                  <a16:creationId xmlns:a16="http://schemas.microsoft.com/office/drawing/2014/main" id="{C0B32621-96B5-54F9-F9AE-385A1BDF17FF}"/>
                </a:ext>
              </a:extLst>
            </p:cNvPr>
            <p:cNvSpPr txBox="1"/>
            <p:nvPr/>
          </p:nvSpPr>
          <p:spPr>
            <a:xfrm rot="10800000">
              <a:off x="1444804" y="1879962"/>
              <a:ext cx="577290" cy="836436"/>
            </a:xfrm>
            <a:prstGeom prst="rect">
              <a:avLst/>
            </a:prstGeom>
          </p:spPr>
          <p:txBody>
            <a:bodyPr lIns="21287" tIns="21287" rIns="21287" bIns="21287" rtlCol="0" anchor="ctr"/>
            <a:lstStyle/>
            <a:p>
              <a:endParaRPr lang="en-US" sz="3200"/>
            </a:p>
          </p:txBody>
        </p:sp>
        <p:cxnSp>
          <p:nvCxnSpPr>
            <p:cNvPr id="40" name="AutoShape 38">
              <a:extLst>
                <a:ext uri="{FF2B5EF4-FFF2-40B4-BE49-F238E27FC236}">
                  <a16:creationId xmlns:a16="http://schemas.microsoft.com/office/drawing/2014/main" id="{07E09A44-3D52-766B-1242-7EACF7125D50}"/>
                </a:ext>
              </a:extLst>
            </p:cNvPr>
            <p:cNvCxnSpPr/>
            <p:nvPr/>
          </p:nvCxnSpPr>
          <p:spPr>
            <a:xfrm>
              <a:off x="1733448" y="3646016"/>
              <a:ext cx="0" cy="411079"/>
            </a:xfrm>
            <a:prstGeom prst="line">
              <a:avLst/>
            </a:prstGeom>
            <a:ln w="28575" cap="rnd">
              <a:solidFill>
                <a:srgbClr val="168489"/>
              </a:solidFill>
              <a:prstDash val="sysDot"/>
              <a:headEnd type="none" w="sm" len="sm"/>
              <a:tailEnd type="oval" w="med" len="med"/>
            </a:ln>
          </p:spPr>
        </p:cxnSp>
        <p:sp>
          <p:nvSpPr>
            <p:cNvPr id="41" name="Freeform 41">
              <a:extLst>
                <a:ext uri="{FF2B5EF4-FFF2-40B4-BE49-F238E27FC236}">
                  <a16:creationId xmlns:a16="http://schemas.microsoft.com/office/drawing/2014/main" id="{A090EE2A-9BF1-5D57-E42A-8211A5AC27B4}"/>
                </a:ext>
              </a:extLst>
            </p:cNvPr>
            <p:cNvSpPr/>
            <p:nvPr/>
          </p:nvSpPr>
          <p:spPr>
            <a:xfrm>
              <a:off x="1091066"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3200"/>
            </a:p>
          </p:txBody>
        </p:sp>
        <p:sp>
          <p:nvSpPr>
            <p:cNvPr id="42" name="TextBox 42">
              <a:extLst>
                <a:ext uri="{FF2B5EF4-FFF2-40B4-BE49-F238E27FC236}">
                  <a16:creationId xmlns:a16="http://schemas.microsoft.com/office/drawing/2014/main" id="{6DB9345B-0EC4-C59C-1BB6-AA33F6911E5D}"/>
                </a:ext>
              </a:extLst>
            </p:cNvPr>
            <p:cNvSpPr txBox="1"/>
            <p:nvPr/>
          </p:nvSpPr>
          <p:spPr>
            <a:xfrm>
              <a:off x="1208624" y="2477413"/>
              <a:ext cx="1018828" cy="1077583"/>
            </a:xfrm>
            <a:prstGeom prst="rect">
              <a:avLst/>
            </a:prstGeom>
          </p:spPr>
          <p:txBody>
            <a:bodyPr lIns="21287" tIns="21287" rIns="21287" bIns="21287" rtlCol="0" anchor="ctr"/>
            <a:lstStyle/>
            <a:p>
              <a:endParaRPr lang="en-US" sz="3200"/>
            </a:p>
          </p:txBody>
        </p:sp>
        <p:sp>
          <p:nvSpPr>
            <p:cNvPr id="49" name="TextBox 54">
              <a:extLst>
                <a:ext uri="{FF2B5EF4-FFF2-40B4-BE49-F238E27FC236}">
                  <a16:creationId xmlns:a16="http://schemas.microsoft.com/office/drawing/2014/main" id="{1F590B21-2D1B-1715-88A8-7CE85563D85A}"/>
                </a:ext>
              </a:extLst>
            </p:cNvPr>
            <p:cNvSpPr txBox="1"/>
            <p:nvPr/>
          </p:nvSpPr>
          <p:spPr>
            <a:xfrm>
              <a:off x="1444716" y="2038457"/>
              <a:ext cx="480422"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05</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TextBox 57">
              <a:extLst>
                <a:ext uri="{FF2B5EF4-FFF2-40B4-BE49-F238E27FC236}">
                  <a16:creationId xmlns:a16="http://schemas.microsoft.com/office/drawing/2014/main" id="{A0E23C82-9024-1ED0-3A8E-8F07EC5F0CB0}"/>
                </a:ext>
              </a:extLst>
            </p:cNvPr>
            <p:cNvSpPr txBox="1"/>
            <p:nvPr/>
          </p:nvSpPr>
          <p:spPr>
            <a:xfrm>
              <a:off x="391886" y="4528357"/>
              <a:ext cx="2420355" cy="1114150"/>
            </a:xfrm>
            <a:prstGeom prst="rect">
              <a:avLst/>
            </a:prstGeom>
          </p:spPr>
          <p:txBody>
            <a:bodyPr wrap="square" lIns="0" tIns="0" rIns="0" bIns="0" rtlCol="0" anchor="t">
              <a:spAutoFit/>
            </a:bodyPr>
            <a:lstStyle/>
            <a:p>
              <a:pPr algn="ctr" rtl="1">
                <a:lnSpc>
                  <a:spcPct val="115000"/>
                </a:lnSpc>
              </a:pPr>
              <a:r>
                <a:rPr lang="ar-EG"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وضع إطار للحوكمة والقياس</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6" descr="Gears with solid fill">
              <a:extLst>
                <a:ext uri="{FF2B5EF4-FFF2-40B4-BE49-F238E27FC236}">
                  <a16:creationId xmlns:a16="http://schemas.microsoft.com/office/drawing/2014/main" id="{818438F5-6076-7409-F904-B8EBA2123EF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93473" y="2496152"/>
              <a:ext cx="1153172" cy="1153147"/>
            </a:xfrm>
            <a:prstGeom prst="rect">
              <a:avLst/>
            </a:prstGeom>
          </p:spPr>
        </p:pic>
      </p:grpSp>
      <p:grpSp>
        <p:nvGrpSpPr>
          <p:cNvPr id="98" name="Group 97">
            <a:extLst>
              <a:ext uri="{FF2B5EF4-FFF2-40B4-BE49-F238E27FC236}">
                <a16:creationId xmlns:a16="http://schemas.microsoft.com/office/drawing/2014/main" id="{B185A83D-F071-FC7D-BC5D-861D59B67DFF}"/>
              </a:ext>
            </a:extLst>
          </p:cNvPr>
          <p:cNvGrpSpPr/>
          <p:nvPr/>
        </p:nvGrpSpPr>
        <p:grpSpPr>
          <a:xfrm>
            <a:off x="2741931" y="1892248"/>
            <a:ext cx="2185617" cy="3750259"/>
            <a:chOff x="2741931" y="1892248"/>
            <a:chExt cx="2185617" cy="3750259"/>
          </a:xfrm>
        </p:grpSpPr>
        <p:sp>
          <p:nvSpPr>
            <p:cNvPr id="18" name="Freeform 4">
              <a:extLst>
                <a:ext uri="{FF2B5EF4-FFF2-40B4-BE49-F238E27FC236}">
                  <a16:creationId xmlns:a16="http://schemas.microsoft.com/office/drawing/2014/main" id="{73ABB53B-41D5-3773-E191-850A9E0C0995}"/>
                </a:ext>
              </a:extLst>
            </p:cNvPr>
            <p:cNvSpPr/>
            <p:nvPr/>
          </p:nvSpPr>
          <p:spPr>
            <a:xfrm rot="10800000">
              <a:off x="3688550" y="1892248"/>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solidFill>
                <a:srgbClr val="2E75B6"/>
              </a:solidFill>
              <a:prstDash val="solid"/>
              <a:miter/>
            </a:ln>
          </p:spPr>
          <p:txBody>
            <a:bodyPr/>
            <a:lstStyle/>
            <a:p>
              <a:endParaRPr lang="en-US" sz="3200"/>
            </a:p>
          </p:txBody>
        </p:sp>
        <p:sp>
          <p:nvSpPr>
            <p:cNvPr id="19" name="TextBox 5">
              <a:extLst>
                <a:ext uri="{FF2B5EF4-FFF2-40B4-BE49-F238E27FC236}">
                  <a16:creationId xmlns:a16="http://schemas.microsoft.com/office/drawing/2014/main" id="{C013635B-A0F6-B8A3-F5B5-AF51853F384D}"/>
                </a:ext>
              </a:extLst>
            </p:cNvPr>
            <p:cNvSpPr txBox="1"/>
            <p:nvPr/>
          </p:nvSpPr>
          <p:spPr>
            <a:xfrm rot="10800000">
              <a:off x="3688550" y="1892248"/>
              <a:ext cx="577290" cy="836436"/>
            </a:xfrm>
            <a:prstGeom prst="rect">
              <a:avLst/>
            </a:prstGeom>
          </p:spPr>
          <p:txBody>
            <a:bodyPr lIns="21287" tIns="21287" rIns="21287" bIns="21287" rtlCol="0" anchor="ctr"/>
            <a:lstStyle/>
            <a:p>
              <a:endParaRPr lang="en-US" sz="3200"/>
            </a:p>
          </p:txBody>
        </p:sp>
        <p:cxnSp>
          <p:nvCxnSpPr>
            <p:cNvPr id="20" name="AutoShape 6">
              <a:extLst>
                <a:ext uri="{FF2B5EF4-FFF2-40B4-BE49-F238E27FC236}">
                  <a16:creationId xmlns:a16="http://schemas.microsoft.com/office/drawing/2014/main" id="{C3F5274C-E2D6-82D7-43EA-DC6D8BDD8774}"/>
                </a:ext>
              </a:extLst>
            </p:cNvPr>
            <p:cNvCxnSpPr/>
            <p:nvPr/>
          </p:nvCxnSpPr>
          <p:spPr>
            <a:xfrm>
              <a:off x="3977196" y="3658305"/>
              <a:ext cx="0" cy="411079"/>
            </a:xfrm>
            <a:prstGeom prst="line">
              <a:avLst/>
            </a:prstGeom>
            <a:ln w="28575" cap="rnd">
              <a:solidFill>
                <a:srgbClr val="2E75B6"/>
              </a:solidFill>
              <a:prstDash val="sysDot"/>
              <a:headEnd type="none" w="sm" len="sm"/>
              <a:tailEnd type="oval" w="med" len="med"/>
            </a:ln>
          </p:spPr>
        </p:cxnSp>
        <p:sp>
          <p:nvSpPr>
            <p:cNvPr id="21" name="Freeform 9">
              <a:extLst>
                <a:ext uri="{FF2B5EF4-FFF2-40B4-BE49-F238E27FC236}">
                  <a16:creationId xmlns:a16="http://schemas.microsoft.com/office/drawing/2014/main" id="{B7279E44-EA5E-5FFD-3B1A-087D69C424BE}"/>
                </a:ext>
              </a:extLst>
            </p:cNvPr>
            <p:cNvSpPr/>
            <p:nvPr/>
          </p:nvSpPr>
          <p:spPr>
            <a:xfrm>
              <a:off x="3334814" y="2430926"/>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3200"/>
            </a:p>
          </p:txBody>
        </p:sp>
        <p:sp>
          <p:nvSpPr>
            <p:cNvPr id="22" name="TextBox 10">
              <a:extLst>
                <a:ext uri="{FF2B5EF4-FFF2-40B4-BE49-F238E27FC236}">
                  <a16:creationId xmlns:a16="http://schemas.microsoft.com/office/drawing/2014/main" id="{7249EE49-EED7-05BC-9668-2FEDFBE49350}"/>
                </a:ext>
              </a:extLst>
            </p:cNvPr>
            <p:cNvSpPr txBox="1"/>
            <p:nvPr/>
          </p:nvSpPr>
          <p:spPr>
            <a:xfrm>
              <a:off x="3452372" y="2489704"/>
              <a:ext cx="1018828" cy="1077583"/>
            </a:xfrm>
            <a:prstGeom prst="rect">
              <a:avLst/>
            </a:prstGeom>
          </p:spPr>
          <p:txBody>
            <a:bodyPr lIns="21287" tIns="21287" rIns="21287" bIns="21287" rtlCol="0" anchor="ctr"/>
            <a:lstStyle/>
            <a:p>
              <a:endParaRPr lang="en-US" sz="3200"/>
            </a:p>
          </p:txBody>
        </p:sp>
        <p:sp>
          <p:nvSpPr>
            <p:cNvPr id="43" name="TextBox 48">
              <a:extLst>
                <a:ext uri="{FF2B5EF4-FFF2-40B4-BE49-F238E27FC236}">
                  <a16:creationId xmlns:a16="http://schemas.microsoft.com/office/drawing/2014/main" id="{85725053-98EA-BFD2-EAF7-042658825CCB}"/>
                </a:ext>
              </a:extLst>
            </p:cNvPr>
            <p:cNvSpPr txBox="1"/>
            <p:nvPr/>
          </p:nvSpPr>
          <p:spPr>
            <a:xfrm>
              <a:off x="3707043" y="2060554"/>
              <a:ext cx="480422"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TextBox 56">
              <a:extLst>
                <a:ext uri="{FF2B5EF4-FFF2-40B4-BE49-F238E27FC236}">
                  <a16:creationId xmlns:a16="http://schemas.microsoft.com/office/drawing/2014/main" id="{0ACF9307-7EE6-3EAD-0869-B09CD2B2E751}"/>
                </a:ext>
              </a:extLst>
            </p:cNvPr>
            <p:cNvSpPr txBox="1"/>
            <p:nvPr/>
          </p:nvSpPr>
          <p:spPr>
            <a:xfrm>
              <a:off x="2741931" y="4528357"/>
              <a:ext cx="2185617" cy="1114150"/>
            </a:xfrm>
            <a:prstGeom prst="rect">
              <a:avLst/>
            </a:prstGeom>
          </p:spPr>
          <p:txBody>
            <a:bodyPr wrap="square" lIns="0" tIns="0" rIns="0" bIns="0" rtlCol="0" anchor="t">
              <a:spAutoFit/>
            </a:bodyPr>
            <a:lstStyle/>
            <a:p>
              <a:pPr algn="ctr" rtl="0">
                <a:lnSpc>
                  <a:spcPct val="115000"/>
                </a:lnSpc>
              </a:pPr>
              <a:r>
                <a:rPr lang="ar-EG"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تحديد المتطلبات والموارد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15" descr="قائمة اختيار">
              <a:extLst>
                <a:ext uri="{FF2B5EF4-FFF2-40B4-BE49-F238E27FC236}">
                  <a16:creationId xmlns:a16="http://schemas.microsoft.com/office/drawing/2014/main" id="{66B7D377-78F1-0891-23EF-DA1FD68A5DA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83499" y="2604100"/>
              <a:ext cx="956671" cy="956649"/>
            </a:xfrm>
            <a:prstGeom prst="rect">
              <a:avLst/>
            </a:prstGeom>
          </p:spPr>
        </p:pic>
      </p:grpSp>
      <p:grpSp>
        <p:nvGrpSpPr>
          <p:cNvPr id="97" name="Group 96">
            <a:extLst>
              <a:ext uri="{FF2B5EF4-FFF2-40B4-BE49-F238E27FC236}">
                <a16:creationId xmlns:a16="http://schemas.microsoft.com/office/drawing/2014/main" id="{94B722F0-982A-00B2-63B5-C7DD41D72C7A}"/>
              </a:ext>
            </a:extLst>
          </p:cNvPr>
          <p:cNvGrpSpPr/>
          <p:nvPr/>
        </p:nvGrpSpPr>
        <p:grpSpPr>
          <a:xfrm>
            <a:off x="5082944" y="1879962"/>
            <a:ext cx="2162508" cy="3762298"/>
            <a:chOff x="5082944" y="1879962"/>
            <a:chExt cx="2162508" cy="3762298"/>
          </a:xfrm>
        </p:grpSpPr>
        <p:sp>
          <p:nvSpPr>
            <p:cNvPr id="23" name="Freeform 12">
              <a:extLst>
                <a:ext uri="{FF2B5EF4-FFF2-40B4-BE49-F238E27FC236}">
                  <a16:creationId xmlns:a16="http://schemas.microsoft.com/office/drawing/2014/main" id="{5FED8E14-4B83-DF92-5264-272984A98047}"/>
                </a:ext>
              </a:extLst>
            </p:cNvPr>
            <p:cNvSpPr/>
            <p:nvPr/>
          </p:nvSpPr>
          <p:spPr>
            <a:xfrm rot="10800000">
              <a:off x="5932298"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3200"/>
            </a:p>
          </p:txBody>
        </p:sp>
        <p:sp>
          <p:nvSpPr>
            <p:cNvPr id="24" name="TextBox 13">
              <a:extLst>
                <a:ext uri="{FF2B5EF4-FFF2-40B4-BE49-F238E27FC236}">
                  <a16:creationId xmlns:a16="http://schemas.microsoft.com/office/drawing/2014/main" id="{3AB252E5-3931-2A4D-5CAF-35F13F4BC0B4}"/>
                </a:ext>
              </a:extLst>
            </p:cNvPr>
            <p:cNvSpPr txBox="1"/>
            <p:nvPr/>
          </p:nvSpPr>
          <p:spPr>
            <a:xfrm rot="10800000">
              <a:off x="5932298" y="1879962"/>
              <a:ext cx="577290" cy="836436"/>
            </a:xfrm>
            <a:prstGeom prst="rect">
              <a:avLst/>
            </a:prstGeom>
          </p:spPr>
          <p:txBody>
            <a:bodyPr lIns="21287" tIns="21287" rIns="21287" bIns="21287" rtlCol="0" anchor="ctr"/>
            <a:lstStyle/>
            <a:p>
              <a:endParaRPr lang="en-US" sz="3200"/>
            </a:p>
          </p:txBody>
        </p:sp>
        <p:cxnSp>
          <p:nvCxnSpPr>
            <p:cNvPr id="25" name="AutoShape 14">
              <a:extLst>
                <a:ext uri="{FF2B5EF4-FFF2-40B4-BE49-F238E27FC236}">
                  <a16:creationId xmlns:a16="http://schemas.microsoft.com/office/drawing/2014/main" id="{D0724A39-A234-DC85-3FB9-06BDC97EB96B}"/>
                </a:ext>
              </a:extLst>
            </p:cNvPr>
            <p:cNvCxnSpPr/>
            <p:nvPr/>
          </p:nvCxnSpPr>
          <p:spPr>
            <a:xfrm>
              <a:off x="6220942" y="3646016"/>
              <a:ext cx="0" cy="411079"/>
            </a:xfrm>
            <a:prstGeom prst="line">
              <a:avLst/>
            </a:prstGeom>
            <a:ln w="28575" cap="rnd">
              <a:solidFill>
                <a:srgbClr val="FFD366"/>
              </a:solidFill>
              <a:prstDash val="sysDot"/>
              <a:headEnd type="none" w="sm" len="sm"/>
              <a:tailEnd type="oval" w="med" len="med"/>
            </a:ln>
          </p:spPr>
        </p:cxnSp>
        <p:sp>
          <p:nvSpPr>
            <p:cNvPr id="26" name="Freeform 17">
              <a:extLst>
                <a:ext uri="{FF2B5EF4-FFF2-40B4-BE49-F238E27FC236}">
                  <a16:creationId xmlns:a16="http://schemas.microsoft.com/office/drawing/2014/main" id="{7AF89144-62D4-80E0-0101-E33B84139AD1}"/>
                </a:ext>
              </a:extLst>
            </p:cNvPr>
            <p:cNvSpPr/>
            <p:nvPr/>
          </p:nvSpPr>
          <p:spPr>
            <a:xfrm>
              <a:off x="5578560"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3200"/>
            </a:p>
          </p:txBody>
        </p:sp>
        <p:sp>
          <p:nvSpPr>
            <p:cNvPr id="27" name="TextBox 18">
              <a:extLst>
                <a:ext uri="{FF2B5EF4-FFF2-40B4-BE49-F238E27FC236}">
                  <a16:creationId xmlns:a16="http://schemas.microsoft.com/office/drawing/2014/main" id="{AE3F2AE1-07D7-7D8D-9626-538496EEC79A}"/>
                </a:ext>
              </a:extLst>
            </p:cNvPr>
            <p:cNvSpPr txBox="1"/>
            <p:nvPr/>
          </p:nvSpPr>
          <p:spPr>
            <a:xfrm>
              <a:off x="5696118" y="2477413"/>
              <a:ext cx="1018828" cy="1077583"/>
            </a:xfrm>
            <a:prstGeom prst="rect">
              <a:avLst/>
            </a:prstGeom>
          </p:spPr>
          <p:txBody>
            <a:bodyPr lIns="21287" tIns="21287" rIns="21287" bIns="21287" rtlCol="0" anchor="ctr"/>
            <a:lstStyle/>
            <a:p>
              <a:endParaRPr lang="en-US" sz="3200"/>
            </a:p>
          </p:txBody>
        </p:sp>
        <p:sp>
          <p:nvSpPr>
            <p:cNvPr id="44" name="TextBox 49">
              <a:extLst>
                <a:ext uri="{FF2B5EF4-FFF2-40B4-BE49-F238E27FC236}">
                  <a16:creationId xmlns:a16="http://schemas.microsoft.com/office/drawing/2014/main" id="{FDD6F73E-63B1-6050-5EC4-35FAE219FD5D}"/>
                </a:ext>
              </a:extLst>
            </p:cNvPr>
            <p:cNvSpPr txBox="1"/>
            <p:nvPr/>
          </p:nvSpPr>
          <p:spPr>
            <a:xfrm>
              <a:off x="5979983" y="2063059"/>
              <a:ext cx="481638" cy="338492"/>
            </a:xfrm>
            <a:prstGeom prst="rect">
              <a:avLst/>
            </a:prstGeom>
          </p:spPr>
          <p:txBody>
            <a:bodyPr lIns="0" tIns="0" rIns="0" bIns="0" rtlCol="0" anchor="t">
              <a:spAutoFit/>
            </a:bodyPr>
            <a:lstStyle/>
            <a:p>
              <a:pPr algn="ctr" rtl="1">
                <a:lnSpc>
                  <a:spcPts val="2250"/>
                </a:lnSpc>
              </a:pPr>
              <a:r>
                <a:rPr lang="ar-SA" sz="32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0">
              <a:extLst>
                <a:ext uri="{FF2B5EF4-FFF2-40B4-BE49-F238E27FC236}">
                  <a16:creationId xmlns:a16="http://schemas.microsoft.com/office/drawing/2014/main" id="{1DCA9991-5F0F-C056-261F-30B569553138}"/>
                </a:ext>
              </a:extLst>
            </p:cNvPr>
            <p:cNvSpPr txBox="1"/>
            <p:nvPr/>
          </p:nvSpPr>
          <p:spPr>
            <a:xfrm>
              <a:off x="5082944" y="4528110"/>
              <a:ext cx="2162508" cy="1114150"/>
            </a:xfrm>
            <a:prstGeom prst="rect">
              <a:avLst/>
            </a:prstGeom>
          </p:spPr>
          <p:txBody>
            <a:bodyPr wrap="square" lIns="0" tIns="0" rIns="0" bIns="0" rtlCol="0" anchor="t">
              <a:spAutoFit/>
            </a:bodyPr>
            <a:lstStyle/>
            <a:p>
              <a:pPr algn="ctr" rtl="0">
                <a:lnSpc>
                  <a:spcPct val="115000"/>
                </a:lnSpc>
              </a:pPr>
              <a:r>
                <a:rPr lang="ar-EG"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Document with solid fill">
              <a:extLst>
                <a:ext uri="{FF2B5EF4-FFF2-40B4-BE49-F238E27FC236}">
                  <a16:creationId xmlns:a16="http://schemas.microsoft.com/office/drawing/2014/main" id="{E7EC473B-21CC-5200-0B68-7CDEC211C0F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58628" y="2597711"/>
              <a:ext cx="979397" cy="979375"/>
            </a:xfrm>
            <a:prstGeom prst="rect">
              <a:avLst/>
            </a:prstGeom>
          </p:spPr>
        </p:pic>
      </p:grpSp>
    </p:spTree>
    <p:extLst>
      <p:ext uri="{BB962C8B-B14F-4D97-AF65-F5344CB8AC3E}">
        <p14:creationId xmlns:p14="http://schemas.microsoft.com/office/powerpoint/2010/main" val="4036149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ppt_x"/>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additive="base">
                                        <p:cTn id="25" dur="500" fill="hold"/>
                                        <p:tgtEl>
                                          <p:spTgt spid="98"/>
                                        </p:tgtEl>
                                        <p:attrNameLst>
                                          <p:attrName>ppt_x</p:attrName>
                                        </p:attrNameLst>
                                      </p:cBhvr>
                                      <p:tavLst>
                                        <p:tav tm="0">
                                          <p:val>
                                            <p:strVal val="#ppt_x"/>
                                          </p:val>
                                        </p:tav>
                                        <p:tav tm="100000">
                                          <p:val>
                                            <p:strVal val="#ppt_x"/>
                                          </p:val>
                                        </p:tav>
                                      </p:tavLst>
                                    </p:anim>
                                    <p:anim calcmode="lin" valueType="num">
                                      <p:cBhvr additive="base">
                                        <p:cTn id="26"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additive="base">
                                        <p:cTn id="31" dur="500" fill="hold"/>
                                        <p:tgtEl>
                                          <p:spTgt spid="99"/>
                                        </p:tgtEl>
                                        <p:attrNameLst>
                                          <p:attrName>ppt_x</p:attrName>
                                        </p:attrNameLst>
                                      </p:cBhvr>
                                      <p:tavLst>
                                        <p:tav tm="0">
                                          <p:val>
                                            <p:strVal val="#ppt_x"/>
                                          </p:val>
                                        </p:tav>
                                        <p:tav tm="100000">
                                          <p:val>
                                            <p:strVal val="#ppt_x"/>
                                          </p:val>
                                        </p:tav>
                                      </p:tavLst>
                                    </p:anim>
                                    <p:anim calcmode="lin" valueType="num">
                                      <p:cBhvr additive="base">
                                        <p:cTn id="32" dur="500" fill="hold"/>
                                        <p:tgtEl>
                                          <p:spTgt spid="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DC7BD-7851-6DA1-ACEF-0A5557687F3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92B16EA-921B-DBF1-A036-F7D10BE67417}"/>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الفروق بين القيادة التقليدية والقيادة الاستراتيجية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A596FD-6B2B-3D15-03D4-466645BE9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3" name="Rectangle: Rounded Corners 22">
            <a:extLst>
              <a:ext uri="{FF2B5EF4-FFF2-40B4-BE49-F238E27FC236}">
                <a16:creationId xmlns:a16="http://schemas.microsoft.com/office/drawing/2014/main" id="{01E5061A-B8AF-2863-0533-378171D9839D}"/>
              </a:ext>
            </a:extLst>
          </p:cNvPr>
          <p:cNvSpPr/>
          <p:nvPr/>
        </p:nvSpPr>
        <p:spPr>
          <a:xfrm rot="4768334">
            <a:off x="-6588485"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Nokia PNG Images Transparent Free Download">
            <a:extLst>
              <a:ext uri="{FF2B5EF4-FFF2-40B4-BE49-F238E27FC236}">
                <a16:creationId xmlns:a16="http://schemas.microsoft.com/office/drawing/2014/main" id="{A3A2E313-3D79-F261-E8FF-2053B9F88C2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6994" y="1693364"/>
            <a:ext cx="4343127" cy="1288353"/>
          </a:xfrm>
          <a:prstGeom prst="rect">
            <a:avLst/>
          </a:prstGeom>
          <a:noFill/>
          <a:ln>
            <a:noFill/>
          </a:ln>
        </p:spPr>
      </p:pic>
      <p:graphicFrame>
        <p:nvGraphicFramePr>
          <p:cNvPr id="3" name="Table 2">
            <a:extLst>
              <a:ext uri="{FF2B5EF4-FFF2-40B4-BE49-F238E27FC236}">
                <a16:creationId xmlns:a16="http://schemas.microsoft.com/office/drawing/2014/main" id="{813CB9DC-C0C3-15B6-83AF-5D36167B15F7}"/>
              </a:ext>
            </a:extLst>
          </p:cNvPr>
          <p:cNvGraphicFramePr>
            <a:graphicFrameLocks noGrp="1"/>
          </p:cNvGraphicFramePr>
          <p:nvPr>
            <p:extLst>
              <p:ext uri="{D42A27DB-BD31-4B8C-83A1-F6EECF244321}">
                <p14:modId xmlns:p14="http://schemas.microsoft.com/office/powerpoint/2010/main" val="1668442857"/>
              </p:ext>
            </p:extLst>
          </p:nvPr>
        </p:nvGraphicFramePr>
        <p:xfrm>
          <a:off x="812886" y="1423130"/>
          <a:ext cx="10566227" cy="5074920"/>
        </p:xfrm>
        <a:graphic>
          <a:graphicData uri="http://schemas.openxmlformats.org/drawingml/2006/table">
            <a:tbl>
              <a:tblPr rtl="1" firstRow="1" firstCol="1" bandRow="1"/>
              <a:tblGrid>
                <a:gridCol w="3521685">
                  <a:extLst>
                    <a:ext uri="{9D8B030D-6E8A-4147-A177-3AD203B41FA5}">
                      <a16:colId xmlns:a16="http://schemas.microsoft.com/office/drawing/2014/main" val="3353434058"/>
                    </a:ext>
                  </a:extLst>
                </a:gridCol>
                <a:gridCol w="3521685">
                  <a:extLst>
                    <a:ext uri="{9D8B030D-6E8A-4147-A177-3AD203B41FA5}">
                      <a16:colId xmlns:a16="http://schemas.microsoft.com/office/drawing/2014/main" val="1158985469"/>
                    </a:ext>
                  </a:extLst>
                </a:gridCol>
                <a:gridCol w="3522857">
                  <a:extLst>
                    <a:ext uri="{9D8B030D-6E8A-4147-A177-3AD203B41FA5}">
                      <a16:colId xmlns:a16="http://schemas.microsoft.com/office/drawing/2014/main" val="3103667952"/>
                    </a:ext>
                  </a:extLst>
                </a:gridCol>
              </a:tblGrid>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الجانب</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القيادة التقليدية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القيادة الاستراتيجية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888779979"/>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التركيز الزمني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الحاضر والمدى القصير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المستقبل والمدى الطويل مع الموازنة بين الآني والمستقبلي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526453090"/>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اتخاذ القرار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تفاعلي استجابة للأحداث</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استباقي واستشرافي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532377942"/>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نطاق التفكير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محدود ومرتبط بالوظيفة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شمولي ومتكامل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3251288311"/>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المخاطرة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تجنّب المخاطرة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إدارة المخاطرة المحسوبة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729353311"/>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التعامل مع التغيير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مقاومة أو تكيّف محدود</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قيادة التغيير والتحوّل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341533071"/>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نمط القيادة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من أعلى إلى أسفل</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تمكيني وتشاركي</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014854842"/>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الابتكار</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تحسينات تدريجية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ابتكارات جذرية ونماذج أعمال جديدة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1732217074"/>
                  </a:ext>
                </a:extLst>
              </a:tr>
              <a:tr h="0">
                <a:tc>
                  <a:txBody>
                    <a:bodyPr/>
                    <a:lstStyle/>
                    <a:p>
                      <a:pPr algn="ctr" rtl="1">
                        <a:lnSpc>
                          <a:spcPct val="150000"/>
                        </a:lnSpc>
                      </a:pPr>
                      <a:r>
                        <a:rPr lang="ar-SA" sz="24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المعرفة</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a:effectLst/>
                          <a:latin typeface="Adobe Arabic" panose="02040503050201020203" pitchFamily="18" charset="-78"/>
                          <a:ea typeface="Calibri" panose="020F0502020204030204" pitchFamily="34" charset="0"/>
                          <a:cs typeface="Adobe Arabic" panose="02040503050201020203" pitchFamily="18" charset="-78"/>
                        </a:rPr>
                        <a:t>خبرة في مجال محدّد</a:t>
                      </a:r>
                      <a:endParaRPr lang="en-US" sz="2400" b="1">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tc>
                  <a:txBody>
                    <a:bodyPr/>
                    <a:lstStyle/>
                    <a:p>
                      <a:pPr algn="ctr" rtl="1">
                        <a:lnSpc>
                          <a:spcPct val="150000"/>
                        </a:lnSpc>
                      </a:pPr>
                      <a:r>
                        <a:rPr lang="ar-SA" sz="2400" b="0" dirty="0">
                          <a:effectLst/>
                          <a:latin typeface="Adobe Arabic" panose="02040503050201020203" pitchFamily="18" charset="-78"/>
                          <a:ea typeface="Calibri" panose="020F0502020204030204" pitchFamily="34" charset="0"/>
                          <a:cs typeface="Adobe Arabic" panose="02040503050201020203" pitchFamily="18" charset="-78"/>
                        </a:rPr>
                        <a:t>معرفة متعدّدة التخصّصات</a:t>
                      </a:r>
                      <a:endParaRPr lang="en-US" sz="2400" b="1" dirty="0">
                        <a:effectLst/>
                        <a:latin typeface="Adobe Arabic" panose="02040503050201020203" pitchFamily="18" charset="-78"/>
                        <a:ea typeface="Calibri" panose="020F0502020204030204" pitchFamily="34" charset="0"/>
                        <a:cs typeface="Adobe Arabic" panose="02040503050201020203" pitchFamily="18" charset="-78"/>
                      </a:endParaRPr>
                    </a:p>
                  </a:txBody>
                  <a:tcPr marL="68580" marR="68580" marT="0" marB="0" anchor="ctr">
                    <a:lnL w="12700" cap="flat" cmpd="sng" algn="ctr">
                      <a:solidFill>
                        <a:srgbClr val="168489"/>
                      </a:solidFill>
                      <a:prstDash val="solid"/>
                      <a:round/>
                      <a:headEnd type="none" w="med" len="med"/>
                      <a:tailEnd type="none" w="med" len="med"/>
                    </a:lnL>
                    <a:lnR w="12700" cap="flat" cmpd="sng" algn="ctr">
                      <a:solidFill>
                        <a:srgbClr val="168489"/>
                      </a:solidFill>
                      <a:prstDash val="solid"/>
                      <a:round/>
                      <a:headEnd type="none" w="med" len="med"/>
                      <a:tailEnd type="none" w="med" len="med"/>
                    </a:lnR>
                    <a:lnT w="12700" cap="flat" cmpd="sng" algn="ctr">
                      <a:solidFill>
                        <a:srgbClr val="168489"/>
                      </a:solidFill>
                      <a:prstDash val="solid"/>
                      <a:round/>
                      <a:headEnd type="none" w="med" len="med"/>
                      <a:tailEnd type="none" w="med" len="med"/>
                    </a:lnT>
                    <a:lnB w="12700" cap="flat" cmpd="sng" algn="ctr">
                      <a:solidFill>
                        <a:srgbClr val="168489"/>
                      </a:solidFill>
                      <a:prstDash val="solid"/>
                      <a:round/>
                      <a:headEnd type="none" w="med" len="med"/>
                      <a:tailEnd type="none" w="med" len="med"/>
                    </a:lnB>
                    <a:noFill/>
                  </a:tcPr>
                </a:tc>
                <a:extLst>
                  <a:ext uri="{0D108BD9-81ED-4DB2-BD59-A6C34878D82A}">
                    <a16:rowId xmlns:a16="http://schemas.microsoft.com/office/drawing/2014/main" val="2899272782"/>
                  </a:ext>
                </a:extLst>
              </a:tr>
            </a:tbl>
          </a:graphicData>
        </a:graphic>
      </p:graphicFrame>
      <p:pic>
        <p:nvPicPr>
          <p:cNvPr id="4" name="Picture 3" descr="Visionary ">
            <a:extLst>
              <a:ext uri="{FF2B5EF4-FFF2-40B4-BE49-F238E27FC236}">
                <a16:creationId xmlns:a16="http://schemas.microsoft.com/office/drawing/2014/main" id="{F21740B0-85EE-E54A-CD8A-EECFA0F188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264060" y="2304513"/>
            <a:ext cx="3221355" cy="3221355"/>
          </a:xfrm>
          <a:prstGeom prst="rect">
            <a:avLst/>
          </a:prstGeom>
          <a:noFill/>
          <a:ln>
            <a:noFill/>
          </a:ln>
        </p:spPr>
      </p:pic>
    </p:spTree>
    <p:extLst>
      <p:ext uri="{BB962C8B-B14F-4D97-AF65-F5344CB8AC3E}">
        <p14:creationId xmlns:p14="http://schemas.microsoft.com/office/powerpoint/2010/main" val="2355394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8779D-1F57-0E18-2D2A-52513E2FFDD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9133CF7-A780-A75C-3EFC-52FF4ABACF5C}"/>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8E97BB5-CF36-9EF1-DE41-EDB6296B1F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1" name="Group 100">
            <a:extLst>
              <a:ext uri="{FF2B5EF4-FFF2-40B4-BE49-F238E27FC236}">
                <a16:creationId xmlns:a16="http://schemas.microsoft.com/office/drawing/2014/main" id="{1CA9B5BC-19DE-B5B2-D878-BD9B1A6FB37F}"/>
              </a:ext>
            </a:extLst>
          </p:cNvPr>
          <p:cNvGrpSpPr/>
          <p:nvPr/>
        </p:nvGrpSpPr>
        <p:grpSpPr>
          <a:xfrm>
            <a:off x="9451636" y="1409377"/>
            <a:ext cx="2587964" cy="4990952"/>
            <a:chOff x="9691122" y="1867671"/>
            <a:chExt cx="2108992" cy="4067243"/>
          </a:xfrm>
        </p:grpSpPr>
        <p:sp>
          <p:nvSpPr>
            <p:cNvPr id="33" name="Freeform 28">
              <a:extLst>
                <a:ext uri="{FF2B5EF4-FFF2-40B4-BE49-F238E27FC236}">
                  <a16:creationId xmlns:a16="http://schemas.microsoft.com/office/drawing/2014/main" id="{687168A2-F23A-9221-CF4F-01CA149CEF5B}"/>
                </a:ext>
              </a:extLst>
            </p:cNvPr>
            <p:cNvSpPr/>
            <p:nvPr/>
          </p:nvSpPr>
          <p:spPr>
            <a:xfrm rot="10800000">
              <a:off x="10421402"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4000"/>
            </a:p>
          </p:txBody>
        </p:sp>
        <p:sp>
          <p:nvSpPr>
            <p:cNvPr id="34" name="TextBox 29">
              <a:extLst>
                <a:ext uri="{FF2B5EF4-FFF2-40B4-BE49-F238E27FC236}">
                  <a16:creationId xmlns:a16="http://schemas.microsoft.com/office/drawing/2014/main" id="{2CD1F671-CDDB-1DE8-BCC8-EDAA2FBA0EB2}"/>
                </a:ext>
              </a:extLst>
            </p:cNvPr>
            <p:cNvSpPr txBox="1"/>
            <p:nvPr/>
          </p:nvSpPr>
          <p:spPr>
            <a:xfrm rot="10800000">
              <a:off x="10421402" y="1867671"/>
              <a:ext cx="577290" cy="836436"/>
            </a:xfrm>
            <a:prstGeom prst="rect">
              <a:avLst/>
            </a:prstGeom>
          </p:spPr>
          <p:txBody>
            <a:bodyPr lIns="21287" tIns="21287" rIns="21287" bIns="21287" rtlCol="0" anchor="ctr"/>
            <a:lstStyle/>
            <a:p>
              <a:endParaRPr lang="en-US" sz="4000"/>
            </a:p>
          </p:txBody>
        </p:sp>
        <p:cxnSp>
          <p:nvCxnSpPr>
            <p:cNvPr id="35" name="AutoShape 30">
              <a:extLst>
                <a:ext uri="{FF2B5EF4-FFF2-40B4-BE49-F238E27FC236}">
                  <a16:creationId xmlns:a16="http://schemas.microsoft.com/office/drawing/2014/main" id="{35A90015-4D7A-16D5-D73D-6E9E4E14F550}"/>
                </a:ext>
              </a:extLst>
            </p:cNvPr>
            <p:cNvCxnSpPr/>
            <p:nvPr/>
          </p:nvCxnSpPr>
          <p:spPr>
            <a:xfrm>
              <a:off x="10710047" y="3633725"/>
              <a:ext cx="0" cy="411079"/>
            </a:xfrm>
            <a:prstGeom prst="line">
              <a:avLst/>
            </a:prstGeom>
            <a:ln w="28575" cap="rnd">
              <a:solidFill>
                <a:srgbClr val="168489"/>
              </a:solidFill>
              <a:prstDash val="sysDot"/>
              <a:headEnd type="none" w="sm" len="sm"/>
              <a:tailEnd type="oval" w="med" len="med"/>
            </a:ln>
          </p:spPr>
        </p:cxnSp>
        <p:sp>
          <p:nvSpPr>
            <p:cNvPr id="36" name="Freeform 33">
              <a:extLst>
                <a:ext uri="{FF2B5EF4-FFF2-40B4-BE49-F238E27FC236}">
                  <a16:creationId xmlns:a16="http://schemas.microsoft.com/office/drawing/2014/main" id="{3CB3A068-9EE3-28E3-5504-DA72F0D2D066}"/>
                </a:ext>
              </a:extLst>
            </p:cNvPr>
            <p:cNvSpPr/>
            <p:nvPr/>
          </p:nvSpPr>
          <p:spPr>
            <a:xfrm>
              <a:off x="10067666"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4000"/>
            </a:p>
          </p:txBody>
        </p:sp>
        <p:sp>
          <p:nvSpPr>
            <p:cNvPr id="37" name="TextBox 34">
              <a:extLst>
                <a:ext uri="{FF2B5EF4-FFF2-40B4-BE49-F238E27FC236}">
                  <a16:creationId xmlns:a16="http://schemas.microsoft.com/office/drawing/2014/main" id="{AA0C2BD6-7608-7D95-659D-71D4B6EBC741}"/>
                </a:ext>
              </a:extLst>
            </p:cNvPr>
            <p:cNvSpPr txBox="1"/>
            <p:nvPr/>
          </p:nvSpPr>
          <p:spPr>
            <a:xfrm>
              <a:off x="10185223" y="2465124"/>
              <a:ext cx="1018828" cy="1077583"/>
            </a:xfrm>
            <a:prstGeom prst="rect">
              <a:avLst/>
            </a:prstGeom>
          </p:spPr>
          <p:txBody>
            <a:bodyPr lIns="21287" tIns="21287" rIns="21287" bIns="21287" rtlCol="0" anchor="ctr"/>
            <a:lstStyle/>
            <a:p>
              <a:endParaRPr lang="en-US" sz="4000"/>
            </a:p>
          </p:txBody>
        </p:sp>
        <p:sp>
          <p:nvSpPr>
            <p:cNvPr id="47" name="TextBox 52">
              <a:extLst>
                <a:ext uri="{FF2B5EF4-FFF2-40B4-BE49-F238E27FC236}">
                  <a16:creationId xmlns:a16="http://schemas.microsoft.com/office/drawing/2014/main" id="{48DFBF08-2BB6-E22C-385A-899871F0B6B6}"/>
                </a:ext>
              </a:extLst>
            </p:cNvPr>
            <p:cNvSpPr txBox="1"/>
            <p:nvPr/>
          </p:nvSpPr>
          <p:spPr>
            <a:xfrm>
              <a:off x="10468709" y="2038457"/>
              <a:ext cx="481638" cy="299723"/>
            </a:xfrm>
            <a:prstGeom prst="rect">
              <a:avLst/>
            </a:prstGeom>
          </p:spPr>
          <p:txBody>
            <a:bodyPr lIns="0" tIns="0" rIns="0" bIns="0" rtlCol="0" anchor="t">
              <a:spAutoFit/>
            </a:bodyPr>
            <a:lstStyle/>
            <a:p>
              <a:pPr algn="ctr" rtl="1">
                <a:lnSpc>
                  <a:spcPts val="2250"/>
                </a:lnSpc>
              </a:pPr>
              <a:r>
                <a:rPr lang="ar-SA" sz="4000" b="1" kern="1200" dirty="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53">
              <a:extLst>
                <a:ext uri="{FF2B5EF4-FFF2-40B4-BE49-F238E27FC236}">
                  <a16:creationId xmlns:a16="http://schemas.microsoft.com/office/drawing/2014/main" id="{8EE1A733-438B-FE31-7A69-2C708DAD0398}"/>
                </a:ext>
              </a:extLst>
            </p:cNvPr>
            <p:cNvSpPr txBox="1"/>
            <p:nvPr/>
          </p:nvSpPr>
          <p:spPr>
            <a:xfrm>
              <a:off x="9691122" y="4223106"/>
              <a:ext cx="2108992" cy="1711808"/>
            </a:xfrm>
            <a:prstGeom prst="rect">
              <a:avLst/>
            </a:prstGeom>
          </p:spPr>
          <p:txBody>
            <a:bodyPr wrap="square" lIns="0" tIns="0" rIns="0" bIns="0" rtlCol="0" anchor="t">
              <a:spAutoFit/>
            </a:bodyPr>
            <a:lstStyle/>
            <a:p>
              <a:pPr algn="ctr" rtl="1">
                <a:lnSpc>
                  <a:spcPct val="115000"/>
                </a:lnSpc>
              </a:pPr>
              <a:r>
                <a:rPr lang="ar-EG" sz="40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تحديد النطاق والأهداف الاستراتيجية</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 descr="Bullseye with solid fill">
              <a:extLst>
                <a:ext uri="{FF2B5EF4-FFF2-40B4-BE49-F238E27FC236}">
                  <a16:creationId xmlns:a16="http://schemas.microsoft.com/office/drawing/2014/main" id="{6985E277-F45F-AA0B-0F20-DFF1A6CBE3C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3800" y="2513265"/>
              <a:ext cx="1080484" cy="1080460"/>
            </a:xfrm>
            <a:prstGeom prst="rect">
              <a:avLst/>
            </a:prstGeom>
          </p:spPr>
        </p:pic>
      </p:grpSp>
      <p:sp>
        <p:nvSpPr>
          <p:cNvPr id="2" name="TextBox 1">
            <a:extLst>
              <a:ext uri="{FF2B5EF4-FFF2-40B4-BE49-F238E27FC236}">
                <a16:creationId xmlns:a16="http://schemas.microsoft.com/office/drawing/2014/main" id="{52B4870F-6A05-131A-5366-732BCACCD9BF}"/>
              </a:ext>
            </a:extLst>
          </p:cNvPr>
          <p:cNvSpPr txBox="1"/>
          <p:nvPr/>
        </p:nvSpPr>
        <p:spPr>
          <a:xfrm>
            <a:off x="1013964" y="985908"/>
            <a:ext cx="6364661" cy="280782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تحديد مجالات التركيز:</a:t>
            </a:r>
            <a:endParaRPr lang="en-US" b="1" dirty="0">
              <a:solidFill>
                <a:srgbClr val="168489"/>
              </a:solidFill>
            </a:endParaRPr>
          </a:p>
          <a:p>
            <a:pPr marL="0" indent="0">
              <a:buNone/>
            </a:pPr>
            <a:r>
              <a:rPr lang="ar-SA" dirty="0"/>
              <a:t>  - تجربة العميل الرقمية.</a:t>
            </a:r>
            <a:endParaRPr lang="en-US" dirty="0"/>
          </a:p>
          <a:p>
            <a:pPr marL="0" indent="0">
              <a:buNone/>
            </a:pPr>
            <a:r>
              <a:rPr lang="ar-SA" dirty="0"/>
              <a:t>  - العمليات الداخلية وكفاءتها.</a:t>
            </a:r>
            <a:endParaRPr lang="en-US" dirty="0"/>
          </a:p>
          <a:p>
            <a:pPr marL="0" indent="0">
              <a:buNone/>
            </a:pPr>
            <a:r>
              <a:rPr lang="ar-SA" dirty="0"/>
              <a:t>  - نماذج الأعمال والمنتجات الجديدة.</a:t>
            </a:r>
            <a:endParaRPr lang="en-US" dirty="0"/>
          </a:p>
          <a:p>
            <a:pPr marL="0" indent="0">
              <a:buNone/>
            </a:pPr>
            <a:r>
              <a:rPr lang="ar-SA" dirty="0"/>
              <a:t>  - البنية التحتية والقدرات التمكينية.</a:t>
            </a:r>
            <a:endParaRPr lang="en-US" dirty="0"/>
          </a:p>
        </p:txBody>
      </p:sp>
      <p:sp>
        <p:nvSpPr>
          <p:cNvPr id="4" name="TextBox 3">
            <a:extLst>
              <a:ext uri="{FF2B5EF4-FFF2-40B4-BE49-F238E27FC236}">
                <a16:creationId xmlns:a16="http://schemas.microsoft.com/office/drawing/2014/main" id="{404A43C1-4B63-7F43-C338-E2C8B316F281}"/>
              </a:ext>
            </a:extLst>
          </p:cNvPr>
          <p:cNvSpPr txBox="1"/>
          <p:nvPr/>
        </p:nvSpPr>
        <p:spPr>
          <a:xfrm>
            <a:off x="1013964" y="4083364"/>
            <a:ext cx="6364661" cy="2141612"/>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 وضع أهداف </a:t>
            </a:r>
            <a:r>
              <a:rPr lang="en-US" b="1" dirty="0">
                <a:solidFill>
                  <a:srgbClr val="168489"/>
                </a:solidFill>
              </a:rPr>
              <a:t>SMART</a:t>
            </a:r>
            <a:r>
              <a:rPr lang="ar-SA" b="1" dirty="0">
                <a:solidFill>
                  <a:srgbClr val="168489"/>
                </a:solidFill>
              </a:rPr>
              <a:t> (محددة، قابلة للقياس، قابلة للتحقيق، واقعية، محددة زمنياً):</a:t>
            </a:r>
            <a:endParaRPr lang="en-US" b="1" dirty="0">
              <a:solidFill>
                <a:srgbClr val="168489"/>
              </a:solidFill>
            </a:endParaRPr>
          </a:p>
          <a:p>
            <a:pPr marL="0" indent="0">
              <a:buNone/>
            </a:pPr>
            <a:r>
              <a:rPr lang="ar-SA" dirty="0"/>
              <a:t>  - أهداف كمية: خفض التكلفة، زيادة الإيرادات، تحسين الإنتاجية.</a:t>
            </a:r>
            <a:endParaRPr lang="en-US" dirty="0"/>
          </a:p>
          <a:p>
            <a:pPr marL="0" indent="0">
              <a:buNone/>
            </a:pPr>
            <a:r>
              <a:rPr lang="ar-SA" dirty="0"/>
              <a:t>  - أهداف نوعية: تحسين تجربة العميل، تعزيز المرونة، بناء القدرات.</a:t>
            </a:r>
            <a:endParaRPr lang="en-US" dirty="0"/>
          </a:p>
        </p:txBody>
      </p:sp>
    </p:spTree>
    <p:extLst>
      <p:ext uri="{BB962C8B-B14F-4D97-AF65-F5344CB8AC3E}">
        <p14:creationId xmlns:p14="http://schemas.microsoft.com/office/powerpoint/2010/main" val="2741009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DADED1-F4BB-46A1-3593-4D302E20F89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6E40115-10FC-A2CA-7670-5F7367371ABD}"/>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DE3E9AA-ABAA-D4C3-C8FD-D63431F81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0" name="Group 99">
            <a:extLst>
              <a:ext uri="{FF2B5EF4-FFF2-40B4-BE49-F238E27FC236}">
                <a16:creationId xmlns:a16="http://schemas.microsoft.com/office/drawing/2014/main" id="{F0097A78-634A-39D6-8168-3D2A04682512}"/>
              </a:ext>
            </a:extLst>
          </p:cNvPr>
          <p:cNvGrpSpPr/>
          <p:nvPr/>
        </p:nvGrpSpPr>
        <p:grpSpPr>
          <a:xfrm>
            <a:off x="9015081" y="1439021"/>
            <a:ext cx="2574532" cy="4657642"/>
            <a:chOff x="7437576" y="1867671"/>
            <a:chExt cx="2098046" cy="3795621"/>
          </a:xfrm>
        </p:grpSpPr>
        <p:cxnSp>
          <p:nvCxnSpPr>
            <p:cNvPr id="30" name="AutoShape 22">
              <a:extLst>
                <a:ext uri="{FF2B5EF4-FFF2-40B4-BE49-F238E27FC236}">
                  <a16:creationId xmlns:a16="http://schemas.microsoft.com/office/drawing/2014/main" id="{BE6CE55E-24BE-D4BB-9D7A-CCDD29301FED}"/>
                </a:ext>
              </a:extLst>
            </p:cNvPr>
            <p:cNvCxnSpPr/>
            <p:nvPr/>
          </p:nvCxnSpPr>
          <p:spPr>
            <a:xfrm>
              <a:off x="8464690" y="3633725"/>
              <a:ext cx="0" cy="411079"/>
            </a:xfrm>
            <a:prstGeom prst="line">
              <a:avLst/>
            </a:prstGeom>
            <a:ln w="28575" cap="rnd">
              <a:solidFill>
                <a:schemeClr val="bg1">
                  <a:lumMod val="50000"/>
                </a:schemeClr>
              </a:solidFill>
              <a:prstDash val="sysDot"/>
              <a:headEnd type="none" w="sm" len="sm"/>
              <a:tailEnd type="oval" w="med" len="med"/>
            </a:ln>
          </p:spPr>
        </p:cxnSp>
        <p:grpSp>
          <p:nvGrpSpPr>
            <p:cNvPr id="96" name="Group 95">
              <a:extLst>
                <a:ext uri="{FF2B5EF4-FFF2-40B4-BE49-F238E27FC236}">
                  <a16:creationId xmlns:a16="http://schemas.microsoft.com/office/drawing/2014/main" id="{F533A1F0-A895-E71A-765F-BDA314288DD5}"/>
                </a:ext>
              </a:extLst>
            </p:cNvPr>
            <p:cNvGrpSpPr/>
            <p:nvPr/>
          </p:nvGrpSpPr>
          <p:grpSpPr>
            <a:xfrm>
              <a:off x="7437576" y="1867671"/>
              <a:ext cx="2098046" cy="3795621"/>
              <a:chOff x="7437576" y="1867671"/>
              <a:chExt cx="2098046" cy="3795621"/>
            </a:xfrm>
          </p:grpSpPr>
          <p:sp>
            <p:nvSpPr>
              <p:cNvPr id="28" name="Freeform 20">
                <a:extLst>
                  <a:ext uri="{FF2B5EF4-FFF2-40B4-BE49-F238E27FC236}">
                    <a16:creationId xmlns:a16="http://schemas.microsoft.com/office/drawing/2014/main" id="{22312BB7-1E35-9CF2-6201-8748A0A604BF}"/>
                  </a:ext>
                </a:extLst>
              </p:cNvPr>
              <p:cNvSpPr/>
              <p:nvPr/>
            </p:nvSpPr>
            <p:spPr>
              <a:xfrm rot="10800000">
                <a:off x="8176045"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4000"/>
              </a:p>
            </p:txBody>
          </p:sp>
          <p:sp>
            <p:nvSpPr>
              <p:cNvPr id="29" name="TextBox 21">
                <a:extLst>
                  <a:ext uri="{FF2B5EF4-FFF2-40B4-BE49-F238E27FC236}">
                    <a16:creationId xmlns:a16="http://schemas.microsoft.com/office/drawing/2014/main" id="{CC3D3DBA-CFB4-4A33-F133-FA45DA7D143B}"/>
                  </a:ext>
                </a:extLst>
              </p:cNvPr>
              <p:cNvSpPr txBox="1"/>
              <p:nvPr/>
            </p:nvSpPr>
            <p:spPr>
              <a:xfrm rot="10800000">
                <a:off x="8176045" y="1867671"/>
                <a:ext cx="577290" cy="836436"/>
              </a:xfrm>
              <a:prstGeom prst="rect">
                <a:avLst/>
              </a:prstGeom>
            </p:spPr>
            <p:txBody>
              <a:bodyPr lIns="21287" tIns="21287" rIns="21287" bIns="21287" rtlCol="0" anchor="ctr"/>
              <a:lstStyle/>
              <a:p>
                <a:endParaRPr lang="en-US" sz="4000"/>
              </a:p>
            </p:txBody>
          </p:sp>
          <p:sp>
            <p:nvSpPr>
              <p:cNvPr id="31" name="Freeform 25">
                <a:extLst>
                  <a:ext uri="{FF2B5EF4-FFF2-40B4-BE49-F238E27FC236}">
                    <a16:creationId xmlns:a16="http://schemas.microsoft.com/office/drawing/2014/main" id="{5930E0E5-FE13-E9A5-0C58-2E12DB74DBE2}"/>
                  </a:ext>
                </a:extLst>
              </p:cNvPr>
              <p:cNvSpPr/>
              <p:nvPr/>
            </p:nvSpPr>
            <p:spPr>
              <a:xfrm>
                <a:off x="7822309"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4000"/>
              </a:p>
            </p:txBody>
          </p:sp>
          <p:sp>
            <p:nvSpPr>
              <p:cNvPr id="32" name="TextBox 26">
                <a:extLst>
                  <a:ext uri="{FF2B5EF4-FFF2-40B4-BE49-F238E27FC236}">
                    <a16:creationId xmlns:a16="http://schemas.microsoft.com/office/drawing/2014/main" id="{8AC56FE9-27FF-3F22-4A9E-6BFBD7C682A4}"/>
                  </a:ext>
                </a:extLst>
              </p:cNvPr>
              <p:cNvSpPr txBox="1"/>
              <p:nvPr/>
            </p:nvSpPr>
            <p:spPr>
              <a:xfrm>
                <a:off x="7939866" y="2465124"/>
                <a:ext cx="1018828" cy="1077583"/>
              </a:xfrm>
              <a:prstGeom prst="rect">
                <a:avLst/>
              </a:prstGeom>
            </p:spPr>
            <p:txBody>
              <a:bodyPr lIns="21287" tIns="21287" rIns="21287" bIns="21287" rtlCol="0" anchor="ctr"/>
              <a:lstStyle/>
              <a:p>
                <a:endParaRPr lang="en-US" sz="4000"/>
              </a:p>
            </p:txBody>
          </p:sp>
          <p:sp>
            <p:nvSpPr>
              <p:cNvPr id="46" name="TextBox 51">
                <a:extLst>
                  <a:ext uri="{FF2B5EF4-FFF2-40B4-BE49-F238E27FC236}">
                    <a16:creationId xmlns:a16="http://schemas.microsoft.com/office/drawing/2014/main" id="{8BC1CA58-A239-1F45-92A3-9C25D1C96437}"/>
                  </a:ext>
                </a:extLst>
              </p:cNvPr>
              <p:cNvSpPr txBox="1"/>
              <p:nvPr/>
            </p:nvSpPr>
            <p:spPr>
              <a:xfrm>
                <a:off x="8222896" y="2050744"/>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55">
                <a:extLst>
                  <a:ext uri="{FF2B5EF4-FFF2-40B4-BE49-F238E27FC236}">
                    <a16:creationId xmlns:a16="http://schemas.microsoft.com/office/drawing/2014/main" id="{F2F062E1-E8CB-1757-6F10-C10CC76E625C}"/>
                  </a:ext>
                </a:extLst>
              </p:cNvPr>
              <p:cNvSpPr txBox="1"/>
              <p:nvPr/>
            </p:nvSpPr>
            <p:spPr>
              <a:xfrm>
                <a:off x="7437576" y="4528357"/>
                <a:ext cx="2098046" cy="1134935"/>
              </a:xfrm>
              <a:prstGeom prst="rect">
                <a:avLst/>
              </a:prstGeom>
            </p:spPr>
            <p:txBody>
              <a:bodyPr wrap="square" lIns="0" tIns="0" rIns="0" bIns="0" rtlCol="0" anchor="t">
                <a:spAutoFit/>
              </a:bodyPr>
              <a:lstStyle/>
              <a:p>
                <a:pPr algn="ctr" rtl="1">
                  <a:lnSpc>
                    <a:spcPct val="115000"/>
                  </a:lnSpc>
                </a:pPr>
                <a:r>
                  <a:rPr lang="ar-EG" sz="40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تقسيم الرحلة إلى مراحل واضحة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9" descr="List with solid fill">
                <a:extLst>
                  <a:ext uri="{FF2B5EF4-FFF2-40B4-BE49-F238E27FC236}">
                    <a16:creationId xmlns:a16="http://schemas.microsoft.com/office/drawing/2014/main" id="{76085AD5-357E-5214-2D4C-F0C486B46C4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2652" y="2612208"/>
                <a:ext cx="934443" cy="934422"/>
              </a:xfrm>
              <a:prstGeom prst="rect">
                <a:avLst/>
              </a:prstGeom>
            </p:spPr>
          </p:pic>
        </p:grpSp>
      </p:grpSp>
      <p:grpSp>
        <p:nvGrpSpPr>
          <p:cNvPr id="101" name="Group 100">
            <a:extLst>
              <a:ext uri="{FF2B5EF4-FFF2-40B4-BE49-F238E27FC236}">
                <a16:creationId xmlns:a16="http://schemas.microsoft.com/office/drawing/2014/main" id="{9F9AAF6F-EB39-2766-9301-6750589F99CC}"/>
              </a:ext>
            </a:extLst>
          </p:cNvPr>
          <p:cNvGrpSpPr/>
          <p:nvPr/>
        </p:nvGrpSpPr>
        <p:grpSpPr>
          <a:xfrm>
            <a:off x="13394986" y="1409377"/>
            <a:ext cx="2587964" cy="4990952"/>
            <a:chOff x="9691122" y="1867671"/>
            <a:chExt cx="2108992" cy="4067243"/>
          </a:xfrm>
        </p:grpSpPr>
        <p:sp>
          <p:nvSpPr>
            <p:cNvPr id="33" name="Freeform 28">
              <a:extLst>
                <a:ext uri="{FF2B5EF4-FFF2-40B4-BE49-F238E27FC236}">
                  <a16:creationId xmlns:a16="http://schemas.microsoft.com/office/drawing/2014/main" id="{ED6B213E-AFA0-CDDA-4C21-5E72E18CA319}"/>
                </a:ext>
              </a:extLst>
            </p:cNvPr>
            <p:cNvSpPr/>
            <p:nvPr/>
          </p:nvSpPr>
          <p:spPr>
            <a:xfrm rot="10800000">
              <a:off x="10421402"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4000"/>
            </a:p>
          </p:txBody>
        </p:sp>
        <p:sp>
          <p:nvSpPr>
            <p:cNvPr id="34" name="TextBox 29">
              <a:extLst>
                <a:ext uri="{FF2B5EF4-FFF2-40B4-BE49-F238E27FC236}">
                  <a16:creationId xmlns:a16="http://schemas.microsoft.com/office/drawing/2014/main" id="{6D4CD94B-EA67-6015-048F-37D5985BB225}"/>
                </a:ext>
              </a:extLst>
            </p:cNvPr>
            <p:cNvSpPr txBox="1"/>
            <p:nvPr/>
          </p:nvSpPr>
          <p:spPr>
            <a:xfrm rot="10800000">
              <a:off x="10421402" y="1867671"/>
              <a:ext cx="577290" cy="836436"/>
            </a:xfrm>
            <a:prstGeom prst="rect">
              <a:avLst/>
            </a:prstGeom>
          </p:spPr>
          <p:txBody>
            <a:bodyPr lIns="21287" tIns="21287" rIns="21287" bIns="21287" rtlCol="0" anchor="ctr"/>
            <a:lstStyle/>
            <a:p>
              <a:endParaRPr lang="en-US" sz="4000"/>
            </a:p>
          </p:txBody>
        </p:sp>
        <p:cxnSp>
          <p:nvCxnSpPr>
            <p:cNvPr id="35" name="AutoShape 30">
              <a:extLst>
                <a:ext uri="{FF2B5EF4-FFF2-40B4-BE49-F238E27FC236}">
                  <a16:creationId xmlns:a16="http://schemas.microsoft.com/office/drawing/2014/main" id="{81EF75A8-DAEB-83DA-DEAE-70B249B31ABA}"/>
                </a:ext>
              </a:extLst>
            </p:cNvPr>
            <p:cNvCxnSpPr/>
            <p:nvPr/>
          </p:nvCxnSpPr>
          <p:spPr>
            <a:xfrm>
              <a:off x="10710047" y="3633725"/>
              <a:ext cx="0" cy="411079"/>
            </a:xfrm>
            <a:prstGeom prst="line">
              <a:avLst/>
            </a:prstGeom>
            <a:ln w="28575" cap="rnd">
              <a:solidFill>
                <a:srgbClr val="168489"/>
              </a:solidFill>
              <a:prstDash val="sysDot"/>
              <a:headEnd type="none" w="sm" len="sm"/>
              <a:tailEnd type="oval" w="med" len="med"/>
            </a:ln>
          </p:spPr>
        </p:cxnSp>
        <p:sp>
          <p:nvSpPr>
            <p:cNvPr id="36" name="Freeform 33">
              <a:extLst>
                <a:ext uri="{FF2B5EF4-FFF2-40B4-BE49-F238E27FC236}">
                  <a16:creationId xmlns:a16="http://schemas.microsoft.com/office/drawing/2014/main" id="{534AA0FB-92DD-9024-D343-574F3C8D2DF2}"/>
                </a:ext>
              </a:extLst>
            </p:cNvPr>
            <p:cNvSpPr/>
            <p:nvPr/>
          </p:nvSpPr>
          <p:spPr>
            <a:xfrm>
              <a:off x="10067666"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4000"/>
            </a:p>
          </p:txBody>
        </p:sp>
        <p:sp>
          <p:nvSpPr>
            <p:cNvPr id="37" name="TextBox 34">
              <a:extLst>
                <a:ext uri="{FF2B5EF4-FFF2-40B4-BE49-F238E27FC236}">
                  <a16:creationId xmlns:a16="http://schemas.microsoft.com/office/drawing/2014/main" id="{7080952F-266D-02A2-A129-078BC67E84D1}"/>
                </a:ext>
              </a:extLst>
            </p:cNvPr>
            <p:cNvSpPr txBox="1"/>
            <p:nvPr/>
          </p:nvSpPr>
          <p:spPr>
            <a:xfrm>
              <a:off x="10185223" y="2465124"/>
              <a:ext cx="1018828" cy="1077583"/>
            </a:xfrm>
            <a:prstGeom prst="rect">
              <a:avLst/>
            </a:prstGeom>
          </p:spPr>
          <p:txBody>
            <a:bodyPr lIns="21287" tIns="21287" rIns="21287" bIns="21287" rtlCol="0" anchor="ctr"/>
            <a:lstStyle/>
            <a:p>
              <a:endParaRPr lang="en-US" sz="4000"/>
            </a:p>
          </p:txBody>
        </p:sp>
        <p:sp>
          <p:nvSpPr>
            <p:cNvPr id="47" name="TextBox 52">
              <a:extLst>
                <a:ext uri="{FF2B5EF4-FFF2-40B4-BE49-F238E27FC236}">
                  <a16:creationId xmlns:a16="http://schemas.microsoft.com/office/drawing/2014/main" id="{2EC0A1C9-C8BC-2FF0-ED98-AD7D55F3BC7B}"/>
                </a:ext>
              </a:extLst>
            </p:cNvPr>
            <p:cNvSpPr txBox="1"/>
            <p:nvPr/>
          </p:nvSpPr>
          <p:spPr>
            <a:xfrm>
              <a:off x="10468709" y="2038457"/>
              <a:ext cx="481638" cy="299723"/>
            </a:xfrm>
            <a:prstGeom prst="rect">
              <a:avLst/>
            </a:prstGeom>
          </p:spPr>
          <p:txBody>
            <a:bodyPr lIns="0" tIns="0" rIns="0" bIns="0" rtlCol="0" anchor="t">
              <a:spAutoFit/>
            </a:bodyPr>
            <a:lstStyle/>
            <a:p>
              <a:pPr algn="ctr" rtl="1">
                <a:lnSpc>
                  <a:spcPts val="2250"/>
                </a:lnSpc>
              </a:pPr>
              <a:r>
                <a:rPr lang="ar-SA" sz="4000" b="1" kern="1200" dirty="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53">
              <a:extLst>
                <a:ext uri="{FF2B5EF4-FFF2-40B4-BE49-F238E27FC236}">
                  <a16:creationId xmlns:a16="http://schemas.microsoft.com/office/drawing/2014/main" id="{454531F5-47B0-F33B-30C3-6BE6AB5EA90E}"/>
                </a:ext>
              </a:extLst>
            </p:cNvPr>
            <p:cNvSpPr txBox="1"/>
            <p:nvPr/>
          </p:nvSpPr>
          <p:spPr>
            <a:xfrm>
              <a:off x="9691122" y="4223106"/>
              <a:ext cx="2108992" cy="1711808"/>
            </a:xfrm>
            <a:prstGeom prst="rect">
              <a:avLst/>
            </a:prstGeom>
          </p:spPr>
          <p:txBody>
            <a:bodyPr wrap="square" lIns="0" tIns="0" rIns="0" bIns="0" rtlCol="0" anchor="t">
              <a:spAutoFit/>
            </a:bodyPr>
            <a:lstStyle/>
            <a:p>
              <a:pPr algn="ctr" rtl="1">
                <a:lnSpc>
                  <a:spcPct val="115000"/>
                </a:lnSpc>
              </a:pPr>
              <a:r>
                <a:rPr lang="ar-EG" sz="40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تحديد النطاق والأهداف الاستراتيجية</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 descr="Bullseye with solid fill">
              <a:extLst>
                <a:ext uri="{FF2B5EF4-FFF2-40B4-BE49-F238E27FC236}">
                  <a16:creationId xmlns:a16="http://schemas.microsoft.com/office/drawing/2014/main" id="{84384F00-6654-DF91-0EB1-EE6A0572220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3800" y="2513265"/>
              <a:ext cx="1080484" cy="1080460"/>
            </a:xfrm>
            <a:prstGeom prst="rect">
              <a:avLst/>
            </a:prstGeom>
          </p:spPr>
        </p:pic>
      </p:grpSp>
      <p:sp>
        <p:nvSpPr>
          <p:cNvPr id="2" name="TextBox 1">
            <a:extLst>
              <a:ext uri="{FF2B5EF4-FFF2-40B4-BE49-F238E27FC236}">
                <a16:creationId xmlns:a16="http://schemas.microsoft.com/office/drawing/2014/main" id="{C4860799-C411-EE2E-B9C6-D95B3704FFB5}"/>
              </a:ext>
            </a:extLst>
          </p:cNvPr>
          <p:cNvSpPr txBox="1"/>
          <p:nvPr/>
        </p:nvSpPr>
        <p:spPr>
          <a:xfrm>
            <a:off x="1013964" y="985908"/>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المرحلة الأولى: التقييم والاستعداد (3-6 أشهر)</a:t>
            </a:r>
            <a:endParaRPr lang="en-US" b="1" dirty="0">
              <a:solidFill>
                <a:srgbClr val="168489"/>
              </a:solidFill>
            </a:endParaRPr>
          </a:p>
          <a:p>
            <a:pPr marL="0" indent="0">
              <a:buNone/>
            </a:pPr>
            <a:r>
              <a:rPr lang="ar-SA" dirty="0"/>
              <a:t>  - تقييم النضج الرقمي والفجوات.</a:t>
            </a:r>
            <a:endParaRPr lang="en-US" dirty="0"/>
          </a:p>
          <a:p>
            <a:pPr marL="0" indent="0">
              <a:buNone/>
            </a:pPr>
            <a:r>
              <a:rPr lang="ar-SA" dirty="0"/>
              <a:t>  - بناء فرق العمل وتحديد الأدوار.</a:t>
            </a:r>
            <a:endParaRPr lang="en-US" dirty="0"/>
          </a:p>
          <a:p>
            <a:pPr marL="0" indent="0">
              <a:buNone/>
            </a:pPr>
            <a:r>
              <a:rPr lang="ar-SA" dirty="0"/>
              <a:t>  - تطوير الرؤية والأهداف المشتركة.</a:t>
            </a:r>
            <a:endParaRPr lang="en-US" dirty="0"/>
          </a:p>
        </p:txBody>
      </p:sp>
      <p:sp>
        <p:nvSpPr>
          <p:cNvPr id="3" name="TextBox 2">
            <a:extLst>
              <a:ext uri="{FF2B5EF4-FFF2-40B4-BE49-F238E27FC236}">
                <a16:creationId xmlns:a16="http://schemas.microsoft.com/office/drawing/2014/main" id="{25CB9AD9-DAA8-E671-3549-C10C453D1F13}"/>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المرحلة الثانية: التجريب والإثبات (6-9 أشهر)</a:t>
            </a:r>
            <a:endParaRPr lang="en-US" b="1" dirty="0">
              <a:solidFill>
                <a:srgbClr val="168489"/>
              </a:solidFill>
            </a:endParaRPr>
          </a:p>
          <a:p>
            <a:pPr marL="0" indent="0">
              <a:buNone/>
            </a:pPr>
            <a:r>
              <a:rPr lang="ar-SA" dirty="0"/>
              <a:t>  - إطلاق مشاريع تجريبية في مجالات محددة.</a:t>
            </a:r>
            <a:endParaRPr lang="en-US" dirty="0"/>
          </a:p>
          <a:p>
            <a:pPr marL="0" indent="0">
              <a:buNone/>
            </a:pPr>
            <a:r>
              <a:rPr lang="ar-SA" dirty="0"/>
              <a:t>  - قياس النتائج وتعديل النهج.</a:t>
            </a:r>
            <a:endParaRPr lang="en-US" dirty="0"/>
          </a:p>
          <a:p>
            <a:pPr marL="0" indent="0">
              <a:buNone/>
            </a:pPr>
            <a:r>
              <a:rPr lang="ar-SA" dirty="0"/>
              <a:t>  - بناء الزخم والمصداقية الداخلية.</a:t>
            </a:r>
            <a:endParaRPr lang="en-US" dirty="0"/>
          </a:p>
        </p:txBody>
      </p:sp>
    </p:spTree>
    <p:extLst>
      <p:ext uri="{BB962C8B-B14F-4D97-AF65-F5344CB8AC3E}">
        <p14:creationId xmlns:p14="http://schemas.microsoft.com/office/powerpoint/2010/main" val="2690390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EC406-64E8-4274-A597-BB21A76D03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0A7D346-EA39-5143-8022-0DBF86EB4234}"/>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F3B8040-C576-FC72-F90C-0C0AD49E49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0" name="Group 99">
            <a:extLst>
              <a:ext uri="{FF2B5EF4-FFF2-40B4-BE49-F238E27FC236}">
                <a16:creationId xmlns:a16="http://schemas.microsoft.com/office/drawing/2014/main" id="{85DE6EF5-4D70-B80B-77B8-07F60865E119}"/>
              </a:ext>
            </a:extLst>
          </p:cNvPr>
          <p:cNvGrpSpPr/>
          <p:nvPr/>
        </p:nvGrpSpPr>
        <p:grpSpPr>
          <a:xfrm>
            <a:off x="9015081" y="1439021"/>
            <a:ext cx="2574532" cy="4657642"/>
            <a:chOff x="7437576" y="1867671"/>
            <a:chExt cx="2098046" cy="3795621"/>
          </a:xfrm>
        </p:grpSpPr>
        <p:cxnSp>
          <p:nvCxnSpPr>
            <p:cNvPr id="30" name="AutoShape 22">
              <a:extLst>
                <a:ext uri="{FF2B5EF4-FFF2-40B4-BE49-F238E27FC236}">
                  <a16:creationId xmlns:a16="http://schemas.microsoft.com/office/drawing/2014/main" id="{21FEECE3-13EC-29A2-8627-4CD1930FFACB}"/>
                </a:ext>
              </a:extLst>
            </p:cNvPr>
            <p:cNvCxnSpPr/>
            <p:nvPr/>
          </p:nvCxnSpPr>
          <p:spPr>
            <a:xfrm>
              <a:off x="8464690" y="3633725"/>
              <a:ext cx="0" cy="411079"/>
            </a:xfrm>
            <a:prstGeom prst="line">
              <a:avLst/>
            </a:prstGeom>
            <a:ln w="28575" cap="rnd">
              <a:solidFill>
                <a:schemeClr val="bg1">
                  <a:lumMod val="50000"/>
                </a:schemeClr>
              </a:solidFill>
              <a:prstDash val="sysDot"/>
              <a:headEnd type="none" w="sm" len="sm"/>
              <a:tailEnd type="oval" w="med" len="med"/>
            </a:ln>
          </p:spPr>
        </p:cxnSp>
        <p:grpSp>
          <p:nvGrpSpPr>
            <p:cNvPr id="96" name="Group 95">
              <a:extLst>
                <a:ext uri="{FF2B5EF4-FFF2-40B4-BE49-F238E27FC236}">
                  <a16:creationId xmlns:a16="http://schemas.microsoft.com/office/drawing/2014/main" id="{29D8F500-D6C3-A31E-E559-2ACFD032ED8E}"/>
                </a:ext>
              </a:extLst>
            </p:cNvPr>
            <p:cNvGrpSpPr/>
            <p:nvPr/>
          </p:nvGrpSpPr>
          <p:grpSpPr>
            <a:xfrm>
              <a:off x="7437576" y="1867671"/>
              <a:ext cx="2098046" cy="3795621"/>
              <a:chOff x="7437576" y="1867671"/>
              <a:chExt cx="2098046" cy="3795621"/>
            </a:xfrm>
          </p:grpSpPr>
          <p:sp>
            <p:nvSpPr>
              <p:cNvPr id="28" name="Freeform 20">
                <a:extLst>
                  <a:ext uri="{FF2B5EF4-FFF2-40B4-BE49-F238E27FC236}">
                    <a16:creationId xmlns:a16="http://schemas.microsoft.com/office/drawing/2014/main" id="{DC09DB42-D2B3-4E00-1208-F2AEC948A339}"/>
                  </a:ext>
                </a:extLst>
              </p:cNvPr>
              <p:cNvSpPr/>
              <p:nvPr/>
            </p:nvSpPr>
            <p:spPr>
              <a:xfrm rot="10800000">
                <a:off x="8176045"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4000"/>
              </a:p>
            </p:txBody>
          </p:sp>
          <p:sp>
            <p:nvSpPr>
              <p:cNvPr id="29" name="TextBox 21">
                <a:extLst>
                  <a:ext uri="{FF2B5EF4-FFF2-40B4-BE49-F238E27FC236}">
                    <a16:creationId xmlns:a16="http://schemas.microsoft.com/office/drawing/2014/main" id="{E1D13BFC-3B61-B58F-F6BE-FFB596DE062F}"/>
                  </a:ext>
                </a:extLst>
              </p:cNvPr>
              <p:cNvSpPr txBox="1"/>
              <p:nvPr/>
            </p:nvSpPr>
            <p:spPr>
              <a:xfrm rot="10800000">
                <a:off x="8176045" y="1867671"/>
                <a:ext cx="577290" cy="836436"/>
              </a:xfrm>
              <a:prstGeom prst="rect">
                <a:avLst/>
              </a:prstGeom>
            </p:spPr>
            <p:txBody>
              <a:bodyPr lIns="21287" tIns="21287" rIns="21287" bIns="21287" rtlCol="0" anchor="ctr"/>
              <a:lstStyle/>
              <a:p>
                <a:endParaRPr lang="en-US" sz="4000"/>
              </a:p>
            </p:txBody>
          </p:sp>
          <p:sp>
            <p:nvSpPr>
              <p:cNvPr id="31" name="Freeform 25">
                <a:extLst>
                  <a:ext uri="{FF2B5EF4-FFF2-40B4-BE49-F238E27FC236}">
                    <a16:creationId xmlns:a16="http://schemas.microsoft.com/office/drawing/2014/main" id="{5719643B-CC87-4F4F-7093-43B3E514AD19}"/>
                  </a:ext>
                </a:extLst>
              </p:cNvPr>
              <p:cNvSpPr/>
              <p:nvPr/>
            </p:nvSpPr>
            <p:spPr>
              <a:xfrm>
                <a:off x="7822309"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4000"/>
              </a:p>
            </p:txBody>
          </p:sp>
          <p:sp>
            <p:nvSpPr>
              <p:cNvPr id="32" name="TextBox 26">
                <a:extLst>
                  <a:ext uri="{FF2B5EF4-FFF2-40B4-BE49-F238E27FC236}">
                    <a16:creationId xmlns:a16="http://schemas.microsoft.com/office/drawing/2014/main" id="{E235E4B6-11D0-727E-30D8-782A16F75ABD}"/>
                  </a:ext>
                </a:extLst>
              </p:cNvPr>
              <p:cNvSpPr txBox="1"/>
              <p:nvPr/>
            </p:nvSpPr>
            <p:spPr>
              <a:xfrm>
                <a:off x="7939866" y="2465124"/>
                <a:ext cx="1018828" cy="1077583"/>
              </a:xfrm>
              <a:prstGeom prst="rect">
                <a:avLst/>
              </a:prstGeom>
            </p:spPr>
            <p:txBody>
              <a:bodyPr lIns="21287" tIns="21287" rIns="21287" bIns="21287" rtlCol="0" anchor="ctr"/>
              <a:lstStyle/>
              <a:p>
                <a:endParaRPr lang="en-US" sz="4000"/>
              </a:p>
            </p:txBody>
          </p:sp>
          <p:sp>
            <p:nvSpPr>
              <p:cNvPr id="46" name="TextBox 51">
                <a:extLst>
                  <a:ext uri="{FF2B5EF4-FFF2-40B4-BE49-F238E27FC236}">
                    <a16:creationId xmlns:a16="http://schemas.microsoft.com/office/drawing/2014/main" id="{75B72BC0-11C5-A6EF-96D2-4E143B2318DE}"/>
                  </a:ext>
                </a:extLst>
              </p:cNvPr>
              <p:cNvSpPr txBox="1"/>
              <p:nvPr/>
            </p:nvSpPr>
            <p:spPr>
              <a:xfrm>
                <a:off x="8222896" y="2050744"/>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55">
                <a:extLst>
                  <a:ext uri="{FF2B5EF4-FFF2-40B4-BE49-F238E27FC236}">
                    <a16:creationId xmlns:a16="http://schemas.microsoft.com/office/drawing/2014/main" id="{70688419-38B1-9D5A-18AC-DDF0D07FB3E7}"/>
                  </a:ext>
                </a:extLst>
              </p:cNvPr>
              <p:cNvSpPr txBox="1"/>
              <p:nvPr/>
            </p:nvSpPr>
            <p:spPr>
              <a:xfrm>
                <a:off x="7437576" y="4528357"/>
                <a:ext cx="2098046" cy="1134935"/>
              </a:xfrm>
              <a:prstGeom prst="rect">
                <a:avLst/>
              </a:prstGeom>
            </p:spPr>
            <p:txBody>
              <a:bodyPr wrap="square" lIns="0" tIns="0" rIns="0" bIns="0" rtlCol="0" anchor="t">
                <a:spAutoFit/>
              </a:bodyPr>
              <a:lstStyle/>
              <a:p>
                <a:pPr algn="ctr" rtl="1">
                  <a:lnSpc>
                    <a:spcPct val="115000"/>
                  </a:lnSpc>
                </a:pPr>
                <a:r>
                  <a:rPr lang="ar-EG" sz="40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تقسيم الرحلة إلى مراحل واضحة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9" descr="List with solid fill">
                <a:extLst>
                  <a:ext uri="{FF2B5EF4-FFF2-40B4-BE49-F238E27FC236}">
                    <a16:creationId xmlns:a16="http://schemas.microsoft.com/office/drawing/2014/main" id="{A7AC8838-3F57-C806-38D5-F0064654F2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2652" y="2612208"/>
                <a:ext cx="934443" cy="934422"/>
              </a:xfrm>
              <a:prstGeom prst="rect">
                <a:avLst/>
              </a:prstGeom>
            </p:spPr>
          </p:pic>
        </p:grpSp>
      </p:grpSp>
      <p:grpSp>
        <p:nvGrpSpPr>
          <p:cNvPr id="101" name="Group 100">
            <a:extLst>
              <a:ext uri="{FF2B5EF4-FFF2-40B4-BE49-F238E27FC236}">
                <a16:creationId xmlns:a16="http://schemas.microsoft.com/office/drawing/2014/main" id="{B57D41B5-ACF9-2AF6-9FE4-656739913DB0}"/>
              </a:ext>
            </a:extLst>
          </p:cNvPr>
          <p:cNvGrpSpPr/>
          <p:nvPr/>
        </p:nvGrpSpPr>
        <p:grpSpPr>
          <a:xfrm>
            <a:off x="13394986" y="1409377"/>
            <a:ext cx="2587964" cy="4990952"/>
            <a:chOff x="9691122" y="1867671"/>
            <a:chExt cx="2108992" cy="4067243"/>
          </a:xfrm>
        </p:grpSpPr>
        <p:sp>
          <p:nvSpPr>
            <p:cNvPr id="33" name="Freeform 28">
              <a:extLst>
                <a:ext uri="{FF2B5EF4-FFF2-40B4-BE49-F238E27FC236}">
                  <a16:creationId xmlns:a16="http://schemas.microsoft.com/office/drawing/2014/main" id="{C672153C-8A4C-D464-D6EA-94764E25F420}"/>
                </a:ext>
              </a:extLst>
            </p:cNvPr>
            <p:cNvSpPr/>
            <p:nvPr/>
          </p:nvSpPr>
          <p:spPr>
            <a:xfrm rot="10800000">
              <a:off x="10421402"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4000"/>
            </a:p>
          </p:txBody>
        </p:sp>
        <p:sp>
          <p:nvSpPr>
            <p:cNvPr id="34" name="TextBox 29">
              <a:extLst>
                <a:ext uri="{FF2B5EF4-FFF2-40B4-BE49-F238E27FC236}">
                  <a16:creationId xmlns:a16="http://schemas.microsoft.com/office/drawing/2014/main" id="{D9E8828C-CB21-9274-3BF7-6D2290EAC41C}"/>
                </a:ext>
              </a:extLst>
            </p:cNvPr>
            <p:cNvSpPr txBox="1"/>
            <p:nvPr/>
          </p:nvSpPr>
          <p:spPr>
            <a:xfrm rot="10800000">
              <a:off x="10421402" y="1867671"/>
              <a:ext cx="577290" cy="836436"/>
            </a:xfrm>
            <a:prstGeom prst="rect">
              <a:avLst/>
            </a:prstGeom>
          </p:spPr>
          <p:txBody>
            <a:bodyPr lIns="21287" tIns="21287" rIns="21287" bIns="21287" rtlCol="0" anchor="ctr"/>
            <a:lstStyle/>
            <a:p>
              <a:endParaRPr lang="en-US" sz="4000"/>
            </a:p>
          </p:txBody>
        </p:sp>
        <p:cxnSp>
          <p:nvCxnSpPr>
            <p:cNvPr id="35" name="AutoShape 30">
              <a:extLst>
                <a:ext uri="{FF2B5EF4-FFF2-40B4-BE49-F238E27FC236}">
                  <a16:creationId xmlns:a16="http://schemas.microsoft.com/office/drawing/2014/main" id="{5422E22E-C42A-6090-51BA-E13DAA7CA0D6}"/>
                </a:ext>
              </a:extLst>
            </p:cNvPr>
            <p:cNvCxnSpPr/>
            <p:nvPr/>
          </p:nvCxnSpPr>
          <p:spPr>
            <a:xfrm>
              <a:off x="10710047" y="3633725"/>
              <a:ext cx="0" cy="411079"/>
            </a:xfrm>
            <a:prstGeom prst="line">
              <a:avLst/>
            </a:prstGeom>
            <a:ln w="28575" cap="rnd">
              <a:solidFill>
                <a:srgbClr val="168489"/>
              </a:solidFill>
              <a:prstDash val="sysDot"/>
              <a:headEnd type="none" w="sm" len="sm"/>
              <a:tailEnd type="oval" w="med" len="med"/>
            </a:ln>
          </p:spPr>
        </p:cxnSp>
        <p:sp>
          <p:nvSpPr>
            <p:cNvPr id="36" name="Freeform 33">
              <a:extLst>
                <a:ext uri="{FF2B5EF4-FFF2-40B4-BE49-F238E27FC236}">
                  <a16:creationId xmlns:a16="http://schemas.microsoft.com/office/drawing/2014/main" id="{B1688CC0-5D44-42C4-1712-A8F78CA46D92}"/>
                </a:ext>
              </a:extLst>
            </p:cNvPr>
            <p:cNvSpPr/>
            <p:nvPr/>
          </p:nvSpPr>
          <p:spPr>
            <a:xfrm>
              <a:off x="10067666"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4000"/>
            </a:p>
          </p:txBody>
        </p:sp>
        <p:sp>
          <p:nvSpPr>
            <p:cNvPr id="37" name="TextBox 34">
              <a:extLst>
                <a:ext uri="{FF2B5EF4-FFF2-40B4-BE49-F238E27FC236}">
                  <a16:creationId xmlns:a16="http://schemas.microsoft.com/office/drawing/2014/main" id="{E2F8810D-EE27-47E2-971F-970FFA12E068}"/>
                </a:ext>
              </a:extLst>
            </p:cNvPr>
            <p:cNvSpPr txBox="1"/>
            <p:nvPr/>
          </p:nvSpPr>
          <p:spPr>
            <a:xfrm>
              <a:off x="10185223" y="2465124"/>
              <a:ext cx="1018828" cy="1077583"/>
            </a:xfrm>
            <a:prstGeom prst="rect">
              <a:avLst/>
            </a:prstGeom>
          </p:spPr>
          <p:txBody>
            <a:bodyPr lIns="21287" tIns="21287" rIns="21287" bIns="21287" rtlCol="0" anchor="ctr"/>
            <a:lstStyle/>
            <a:p>
              <a:endParaRPr lang="en-US" sz="4000"/>
            </a:p>
          </p:txBody>
        </p:sp>
        <p:sp>
          <p:nvSpPr>
            <p:cNvPr id="47" name="TextBox 52">
              <a:extLst>
                <a:ext uri="{FF2B5EF4-FFF2-40B4-BE49-F238E27FC236}">
                  <a16:creationId xmlns:a16="http://schemas.microsoft.com/office/drawing/2014/main" id="{C17AFC9A-0A62-A544-4CD7-4D407F625294}"/>
                </a:ext>
              </a:extLst>
            </p:cNvPr>
            <p:cNvSpPr txBox="1"/>
            <p:nvPr/>
          </p:nvSpPr>
          <p:spPr>
            <a:xfrm>
              <a:off x="10468709" y="2038457"/>
              <a:ext cx="481638" cy="299723"/>
            </a:xfrm>
            <a:prstGeom prst="rect">
              <a:avLst/>
            </a:prstGeom>
          </p:spPr>
          <p:txBody>
            <a:bodyPr lIns="0" tIns="0" rIns="0" bIns="0" rtlCol="0" anchor="t">
              <a:spAutoFit/>
            </a:bodyPr>
            <a:lstStyle/>
            <a:p>
              <a:pPr algn="ctr" rtl="1">
                <a:lnSpc>
                  <a:spcPts val="2250"/>
                </a:lnSpc>
              </a:pPr>
              <a:r>
                <a:rPr lang="ar-SA" sz="4000" b="1" kern="1200" dirty="0">
                  <a:solidFill>
                    <a:srgbClr val="F8F8F8"/>
                  </a:solidFill>
                  <a:effectLst/>
                  <a:latin typeface="Times New Roman" panose="02020603050405020304" pitchFamily="18" charset="0"/>
                  <a:ea typeface="SST Arabic Bold"/>
                  <a:cs typeface="SST Arabic Medium" panose="020B0604030504020204" pitchFamily="34" charset="-78"/>
                </a:rPr>
                <a:t>01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53">
              <a:extLst>
                <a:ext uri="{FF2B5EF4-FFF2-40B4-BE49-F238E27FC236}">
                  <a16:creationId xmlns:a16="http://schemas.microsoft.com/office/drawing/2014/main" id="{79668246-8E72-E4F8-FA6C-79CF83F85D81}"/>
                </a:ext>
              </a:extLst>
            </p:cNvPr>
            <p:cNvSpPr txBox="1"/>
            <p:nvPr/>
          </p:nvSpPr>
          <p:spPr>
            <a:xfrm>
              <a:off x="9691122" y="4223106"/>
              <a:ext cx="2108992" cy="1711808"/>
            </a:xfrm>
            <a:prstGeom prst="rect">
              <a:avLst/>
            </a:prstGeom>
          </p:spPr>
          <p:txBody>
            <a:bodyPr wrap="square" lIns="0" tIns="0" rIns="0" bIns="0" rtlCol="0" anchor="t">
              <a:spAutoFit/>
            </a:bodyPr>
            <a:lstStyle/>
            <a:p>
              <a:pPr algn="ctr" rtl="1">
                <a:lnSpc>
                  <a:spcPct val="115000"/>
                </a:lnSpc>
              </a:pPr>
              <a:r>
                <a:rPr lang="ar-EG" sz="40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تحديد النطاق والأهداف الاستراتيجية</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Graphic 2" descr="Bullseye with solid fill">
              <a:extLst>
                <a:ext uri="{FF2B5EF4-FFF2-40B4-BE49-F238E27FC236}">
                  <a16:creationId xmlns:a16="http://schemas.microsoft.com/office/drawing/2014/main" id="{5E527A50-AB5D-2E69-3A7D-F11D0AA2AF7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3800" y="2513265"/>
              <a:ext cx="1080484" cy="1080460"/>
            </a:xfrm>
            <a:prstGeom prst="rect">
              <a:avLst/>
            </a:prstGeom>
          </p:spPr>
        </p:pic>
      </p:grpSp>
      <p:sp>
        <p:nvSpPr>
          <p:cNvPr id="2" name="TextBox 1">
            <a:extLst>
              <a:ext uri="{FF2B5EF4-FFF2-40B4-BE49-F238E27FC236}">
                <a16:creationId xmlns:a16="http://schemas.microsoft.com/office/drawing/2014/main" id="{4B06EA4C-2FE8-D484-A6D5-71256F018B4E}"/>
              </a:ext>
            </a:extLst>
          </p:cNvPr>
          <p:cNvSpPr txBox="1"/>
          <p:nvPr/>
        </p:nvSpPr>
        <p:spPr>
          <a:xfrm>
            <a:off x="1013964" y="2339142"/>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المرحلة الثالثة: التوسع والتحول (9-18 شهراً)</a:t>
            </a:r>
            <a:endParaRPr lang="en-US" b="1" dirty="0">
              <a:solidFill>
                <a:srgbClr val="168489"/>
              </a:solidFill>
            </a:endParaRPr>
          </a:p>
          <a:p>
            <a:pPr marL="0" indent="0">
              <a:buNone/>
            </a:pPr>
            <a:r>
              <a:rPr lang="ar-SA" dirty="0"/>
              <a:t>  - نشر النماذج الناجحة على نطاق واسع.</a:t>
            </a:r>
            <a:endParaRPr lang="en-US" dirty="0"/>
          </a:p>
          <a:p>
            <a:pPr marL="0" indent="0">
              <a:buNone/>
            </a:pPr>
            <a:r>
              <a:rPr lang="ar-SA" dirty="0"/>
              <a:t>  - تعميق التغيير الثقافي والتنظيمي.</a:t>
            </a:r>
            <a:endParaRPr lang="en-US" dirty="0"/>
          </a:p>
          <a:p>
            <a:pPr marL="0" indent="0">
              <a:buNone/>
            </a:pPr>
            <a:r>
              <a:rPr lang="ar-SA" dirty="0"/>
              <a:t>  - تطوير نماذج عمل جديدة معززة بالتقنية.</a:t>
            </a:r>
            <a:endParaRPr lang="en-US" dirty="0"/>
          </a:p>
        </p:txBody>
      </p:sp>
    </p:spTree>
    <p:extLst>
      <p:ext uri="{BB962C8B-B14F-4D97-AF65-F5344CB8AC3E}">
        <p14:creationId xmlns:p14="http://schemas.microsoft.com/office/powerpoint/2010/main" val="17933803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6E4B0-54AD-81A6-3747-C0B6F46AAB7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8ACADF7-9C77-CDF8-6561-07939E2393C0}"/>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AA6BC7-E10C-2B31-7869-648B9830C8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0" name="Group 99">
            <a:extLst>
              <a:ext uri="{FF2B5EF4-FFF2-40B4-BE49-F238E27FC236}">
                <a16:creationId xmlns:a16="http://schemas.microsoft.com/office/drawing/2014/main" id="{62316BAC-5ED6-83DD-658F-DB134C361B80}"/>
              </a:ext>
            </a:extLst>
          </p:cNvPr>
          <p:cNvGrpSpPr/>
          <p:nvPr/>
        </p:nvGrpSpPr>
        <p:grpSpPr>
          <a:xfrm>
            <a:off x="13390583" y="1439021"/>
            <a:ext cx="2574532" cy="4657642"/>
            <a:chOff x="7437576" y="1867671"/>
            <a:chExt cx="2098046" cy="3795621"/>
          </a:xfrm>
        </p:grpSpPr>
        <p:cxnSp>
          <p:nvCxnSpPr>
            <p:cNvPr id="30" name="AutoShape 22">
              <a:extLst>
                <a:ext uri="{FF2B5EF4-FFF2-40B4-BE49-F238E27FC236}">
                  <a16:creationId xmlns:a16="http://schemas.microsoft.com/office/drawing/2014/main" id="{D01E915A-DDCC-7C0A-7055-096DE65B73EB}"/>
                </a:ext>
              </a:extLst>
            </p:cNvPr>
            <p:cNvCxnSpPr/>
            <p:nvPr/>
          </p:nvCxnSpPr>
          <p:spPr>
            <a:xfrm>
              <a:off x="8464690" y="3633725"/>
              <a:ext cx="0" cy="411079"/>
            </a:xfrm>
            <a:prstGeom prst="line">
              <a:avLst/>
            </a:prstGeom>
            <a:ln w="28575" cap="rnd">
              <a:solidFill>
                <a:schemeClr val="bg1">
                  <a:lumMod val="50000"/>
                </a:schemeClr>
              </a:solidFill>
              <a:prstDash val="sysDot"/>
              <a:headEnd type="none" w="sm" len="sm"/>
              <a:tailEnd type="oval" w="med" len="med"/>
            </a:ln>
          </p:spPr>
        </p:cxnSp>
        <p:grpSp>
          <p:nvGrpSpPr>
            <p:cNvPr id="96" name="Group 95">
              <a:extLst>
                <a:ext uri="{FF2B5EF4-FFF2-40B4-BE49-F238E27FC236}">
                  <a16:creationId xmlns:a16="http://schemas.microsoft.com/office/drawing/2014/main" id="{832AD010-8D3D-4198-1502-F117AA804274}"/>
                </a:ext>
              </a:extLst>
            </p:cNvPr>
            <p:cNvGrpSpPr/>
            <p:nvPr/>
          </p:nvGrpSpPr>
          <p:grpSpPr>
            <a:xfrm>
              <a:off x="7437576" y="1867671"/>
              <a:ext cx="2098046" cy="3795621"/>
              <a:chOff x="7437576" y="1867671"/>
              <a:chExt cx="2098046" cy="3795621"/>
            </a:xfrm>
          </p:grpSpPr>
          <p:sp>
            <p:nvSpPr>
              <p:cNvPr id="28" name="Freeform 20">
                <a:extLst>
                  <a:ext uri="{FF2B5EF4-FFF2-40B4-BE49-F238E27FC236}">
                    <a16:creationId xmlns:a16="http://schemas.microsoft.com/office/drawing/2014/main" id="{647826A3-3413-944B-20F9-C30526980ED5}"/>
                  </a:ext>
                </a:extLst>
              </p:cNvPr>
              <p:cNvSpPr/>
              <p:nvPr/>
            </p:nvSpPr>
            <p:spPr>
              <a:xfrm rot="10800000">
                <a:off x="8176045"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4000"/>
              </a:p>
            </p:txBody>
          </p:sp>
          <p:sp>
            <p:nvSpPr>
              <p:cNvPr id="29" name="TextBox 21">
                <a:extLst>
                  <a:ext uri="{FF2B5EF4-FFF2-40B4-BE49-F238E27FC236}">
                    <a16:creationId xmlns:a16="http://schemas.microsoft.com/office/drawing/2014/main" id="{50394A27-26E8-B014-CF5A-26C3D09720DB}"/>
                  </a:ext>
                </a:extLst>
              </p:cNvPr>
              <p:cNvSpPr txBox="1"/>
              <p:nvPr/>
            </p:nvSpPr>
            <p:spPr>
              <a:xfrm rot="10800000">
                <a:off x="8176045" y="1867671"/>
                <a:ext cx="577290" cy="836436"/>
              </a:xfrm>
              <a:prstGeom prst="rect">
                <a:avLst/>
              </a:prstGeom>
            </p:spPr>
            <p:txBody>
              <a:bodyPr lIns="21287" tIns="21287" rIns="21287" bIns="21287" rtlCol="0" anchor="ctr"/>
              <a:lstStyle/>
              <a:p>
                <a:endParaRPr lang="en-US" sz="4000"/>
              </a:p>
            </p:txBody>
          </p:sp>
          <p:sp>
            <p:nvSpPr>
              <p:cNvPr id="31" name="Freeform 25">
                <a:extLst>
                  <a:ext uri="{FF2B5EF4-FFF2-40B4-BE49-F238E27FC236}">
                    <a16:creationId xmlns:a16="http://schemas.microsoft.com/office/drawing/2014/main" id="{ACE389D4-FF16-F4FF-F427-A0CDF9DED9F3}"/>
                  </a:ext>
                </a:extLst>
              </p:cNvPr>
              <p:cNvSpPr/>
              <p:nvPr/>
            </p:nvSpPr>
            <p:spPr>
              <a:xfrm>
                <a:off x="7822309"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4000"/>
              </a:p>
            </p:txBody>
          </p:sp>
          <p:sp>
            <p:nvSpPr>
              <p:cNvPr id="32" name="TextBox 26">
                <a:extLst>
                  <a:ext uri="{FF2B5EF4-FFF2-40B4-BE49-F238E27FC236}">
                    <a16:creationId xmlns:a16="http://schemas.microsoft.com/office/drawing/2014/main" id="{171B01B7-181A-FAD4-A2F2-AA179C8ECE23}"/>
                  </a:ext>
                </a:extLst>
              </p:cNvPr>
              <p:cNvSpPr txBox="1"/>
              <p:nvPr/>
            </p:nvSpPr>
            <p:spPr>
              <a:xfrm>
                <a:off x="7939866" y="2465124"/>
                <a:ext cx="1018828" cy="1077583"/>
              </a:xfrm>
              <a:prstGeom prst="rect">
                <a:avLst/>
              </a:prstGeom>
            </p:spPr>
            <p:txBody>
              <a:bodyPr lIns="21287" tIns="21287" rIns="21287" bIns="21287" rtlCol="0" anchor="ctr"/>
              <a:lstStyle/>
              <a:p>
                <a:endParaRPr lang="en-US" sz="4000"/>
              </a:p>
            </p:txBody>
          </p:sp>
          <p:sp>
            <p:nvSpPr>
              <p:cNvPr id="46" name="TextBox 51">
                <a:extLst>
                  <a:ext uri="{FF2B5EF4-FFF2-40B4-BE49-F238E27FC236}">
                    <a16:creationId xmlns:a16="http://schemas.microsoft.com/office/drawing/2014/main" id="{33FFABB5-FD3B-B4B7-1FB2-3178ACF862E7}"/>
                  </a:ext>
                </a:extLst>
              </p:cNvPr>
              <p:cNvSpPr txBox="1"/>
              <p:nvPr/>
            </p:nvSpPr>
            <p:spPr>
              <a:xfrm>
                <a:off x="8222896" y="2050744"/>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55">
                <a:extLst>
                  <a:ext uri="{FF2B5EF4-FFF2-40B4-BE49-F238E27FC236}">
                    <a16:creationId xmlns:a16="http://schemas.microsoft.com/office/drawing/2014/main" id="{7AFE2023-582A-3E34-4200-1A2BC6654FAD}"/>
                  </a:ext>
                </a:extLst>
              </p:cNvPr>
              <p:cNvSpPr txBox="1"/>
              <p:nvPr/>
            </p:nvSpPr>
            <p:spPr>
              <a:xfrm>
                <a:off x="7437576" y="4528357"/>
                <a:ext cx="2098046" cy="1134935"/>
              </a:xfrm>
              <a:prstGeom prst="rect">
                <a:avLst/>
              </a:prstGeom>
            </p:spPr>
            <p:txBody>
              <a:bodyPr wrap="square" lIns="0" tIns="0" rIns="0" bIns="0" rtlCol="0" anchor="t">
                <a:spAutoFit/>
              </a:bodyPr>
              <a:lstStyle/>
              <a:p>
                <a:pPr algn="ctr" rtl="1">
                  <a:lnSpc>
                    <a:spcPct val="115000"/>
                  </a:lnSpc>
                </a:pPr>
                <a:r>
                  <a:rPr lang="ar-EG" sz="40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تقسيم الرحلة إلى مراحل واضحة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9" descr="List with solid fill">
                <a:extLst>
                  <a:ext uri="{FF2B5EF4-FFF2-40B4-BE49-F238E27FC236}">
                    <a16:creationId xmlns:a16="http://schemas.microsoft.com/office/drawing/2014/main" id="{492C0D3F-57DC-8597-64E0-F58256E50A4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2652" y="2612208"/>
                <a:ext cx="934443" cy="934422"/>
              </a:xfrm>
              <a:prstGeom prst="rect">
                <a:avLst/>
              </a:prstGeom>
            </p:spPr>
          </p:pic>
        </p:grpSp>
      </p:grpSp>
      <p:grpSp>
        <p:nvGrpSpPr>
          <p:cNvPr id="97" name="Group 96">
            <a:extLst>
              <a:ext uri="{FF2B5EF4-FFF2-40B4-BE49-F238E27FC236}">
                <a16:creationId xmlns:a16="http://schemas.microsoft.com/office/drawing/2014/main" id="{0A297EEB-545E-6478-2CC7-4BE9589D8E16}"/>
              </a:ext>
            </a:extLst>
          </p:cNvPr>
          <p:cNvGrpSpPr/>
          <p:nvPr/>
        </p:nvGrpSpPr>
        <p:grpSpPr>
          <a:xfrm>
            <a:off x="8674433" y="1452735"/>
            <a:ext cx="2653634" cy="4642256"/>
            <a:chOff x="5082944" y="1879962"/>
            <a:chExt cx="2162508" cy="3783082"/>
          </a:xfrm>
        </p:grpSpPr>
        <p:sp>
          <p:nvSpPr>
            <p:cNvPr id="23" name="Freeform 12">
              <a:extLst>
                <a:ext uri="{FF2B5EF4-FFF2-40B4-BE49-F238E27FC236}">
                  <a16:creationId xmlns:a16="http://schemas.microsoft.com/office/drawing/2014/main" id="{AACC048D-0655-3358-6E81-66CBF1565830}"/>
                </a:ext>
              </a:extLst>
            </p:cNvPr>
            <p:cNvSpPr/>
            <p:nvPr/>
          </p:nvSpPr>
          <p:spPr>
            <a:xfrm rot="10800000">
              <a:off x="5932298"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4000"/>
            </a:p>
          </p:txBody>
        </p:sp>
        <p:sp>
          <p:nvSpPr>
            <p:cNvPr id="24" name="TextBox 13">
              <a:extLst>
                <a:ext uri="{FF2B5EF4-FFF2-40B4-BE49-F238E27FC236}">
                  <a16:creationId xmlns:a16="http://schemas.microsoft.com/office/drawing/2014/main" id="{E1415E79-FECE-C9AC-290D-B5BF49A7358A}"/>
                </a:ext>
              </a:extLst>
            </p:cNvPr>
            <p:cNvSpPr txBox="1"/>
            <p:nvPr/>
          </p:nvSpPr>
          <p:spPr>
            <a:xfrm rot="10800000">
              <a:off x="5932298" y="1879962"/>
              <a:ext cx="577290" cy="836436"/>
            </a:xfrm>
            <a:prstGeom prst="rect">
              <a:avLst/>
            </a:prstGeom>
          </p:spPr>
          <p:txBody>
            <a:bodyPr lIns="21287" tIns="21287" rIns="21287" bIns="21287" rtlCol="0" anchor="ctr"/>
            <a:lstStyle/>
            <a:p>
              <a:endParaRPr lang="en-US" sz="4000"/>
            </a:p>
          </p:txBody>
        </p:sp>
        <p:cxnSp>
          <p:nvCxnSpPr>
            <p:cNvPr id="25" name="AutoShape 14">
              <a:extLst>
                <a:ext uri="{FF2B5EF4-FFF2-40B4-BE49-F238E27FC236}">
                  <a16:creationId xmlns:a16="http://schemas.microsoft.com/office/drawing/2014/main" id="{55734F56-6A69-39D8-CEB7-3124D562B1FB}"/>
                </a:ext>
              </a:extLst>
            </p:cNvPr>
            <p:cNvCxnSpPr/>
            <p:nvPr/>
          </p:nvCxnSpPr>
          <p:spPr>
            <a:xfrm>
              <a:off x="6220942" y="3646016"/>
              <a:ext cx="0" cy="411079"/>
            </a:xfrm>
            <a:prstGeom prst="line">
              <a:avLst/>
            </a:prstGeom>
            <a:ln w="28575" cap="rnd">
              <a:solidFill>
                <a:srgbClr val="FFD366"/>
              </a:solidFill>
              <a:prstDash val="sysDot"/>
              <a:headEnd type="none" w="sm" len="sm"/>
              <a:tailEnd type="oval" w="med" len="med"/>
            </a:ln>
          </p:spPr>
        </p:cxnSp>
        <p:sp>
          <p:nvSpPr>
            <p:cNvPr id="26" name="Freeform 17">
              <a:extLst>
                <a:ext uri="{FF2B5EF4-FFF2-40B4-BE49-F238E27FC236}">
                  <a16:creationId xmlns:a16="http://schemas.microsoft.com/office/drawing/2014/main" id="{0A479906-8CF3-ABC1-F6F6-9565B19BDB8B}"/>
                </a:ext>
              </a:extLst>
            </p:cNvPr>
            <p:cNvSpPr/>
            <p:nvPr/>
          </p:nvSpPr>
          <p:spPr>
            <a:xfrm>
              <a:off x="5578560"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4000"/>
            </a:p>
          </p:txBody>
        </p:sp>
        <p:sp>
          <p:nvSpPr>
            <p:cNvPr id="27" name="TextBox 18">
              <a:extLst>
                <a:ext uri="{FF2B5EF4-FFF2-40B4-BE49-F238E27FC236}">
                  <a16:creationId xmlns:a16="http://schemas.microsoft.com/office/drawing/2014/main" id="{EDA960B5-9AEB-C4DB-023C-B9AEBAA106A5}"/>
                </a:ext>
              </a:extLst>
            </p:cNvPr>
            <p:cNvSpPr txBox="1"/>
            <p:nvPr/>
          </p:nvSpPr>
          <p:spPr>
            <a:xfrm>
              <a:off x="5696118" y="2477413"/>
              <a:ext cx="1018828" cy="1077583"/>
            </a:xfrm>
            <a:prstGeom prst="rect">
              <a:avLst/>
            </a:prstGeom>
          </p:spPr>
          <p:txBody>
            <a:bodyPr lIns="21287" tIns="21287" rIns="21287" bIns="21287" rtlCol="0" anchor="ctr"/>
            <a:lstStyle/>
            <a:p>
              <a:endParaRPr lang="en-US" sz="4000" dirty="0"/>
            </a:p>
          </p:txBody>
        </p:sp>
        <p:sp>
          <p:nvSpPr>
            <p:cNvPr id="44" name="TextBox 49">
              <a:extLst>
                <a:ext uri="{FF2B5EF4-FFF2-40B4-BE49-F238E27FC236}">
                  <a16:creationId xmlns:a16="http://schemas.microsoft.com/office/drawing/2014/main" id="{08EB2E4F-4185-0EB2-CBED-49B2FB52464C}"/>
                </a:ext>
              </a:extLst>
            </p:cNvPr>
            <p:cNvSpPr txBox="1"/>
            <p:nvPr/>
          </p:nvSpPr>
          <p:spPr>
            <a:xfrm>
              <a:off x="5979983" y="2063059"/>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0">
              <a:extLst>
                <a:ext uri="{FF2B5EF4-FFF2-40B4-BE49-F238E27FC236}">
                  <a16:creationId xmlns:a16="http://schemas.microsoft.com/office/drawing/2014/main" id="{902FDBEC-8F05-056D-93F4-AA6C23541005}"/>
                </a:ext>
              </a:extLst>
            </p:cNvPr>
            <p:cNvSpPr txBox="1"/>
            <p:nvPr/>
          </p:nvSpPr>
          <p:spPr>
            <a:xfrm>
              <a:off x="5082944" y="4528110"/>
              <a:ext cx="2162508" cy="1134934"/>
            </a:xfrm>
            <a:prstGeom prst="rect">
              <a:avLst/>
            </a:prstGeom>
          </p:spPr>
          <p:txBody>
            <a:bodyPr wrap="square" lIns="0" tIns="0" rIns="0" bIns="0" rtlCol="0" anchor="t">
              <a:spAutoFit/>
            </a:bodyPr>
            <a:lstStyle/>
            <a:p>
              <a:pPr algn="ctr" rtl="0">
                <a:lnSpc>
                  <a:spcPct val="115000"/>
                </a:lnSpc>
              </a:pPr>
              <a:r>
                <a:rPr lang="ar-EG" sz="40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Document with solid fill">
              <a:extLst>
                <a:ext uri="{FF2B5EF4-FFF2-40B4-BE49-F238E27FC236}">
                  <a16:creationId xmlns:a16="http://schemas.microsoft.com/office/drawing/2014/main" id="{BF583E9C-8095-7AC1-7BAD-669E3115C6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58628" y="2597711"/>
              <a:ext cx="979397" cy="979375"/>
            </a:xfrm>
            <a:prstGeom prst="rect">
              <a:avLst/>
            </a:prstGeom>
          </p:spPr>
        </p:pic>
      </p:grpSp>
      <p:sp>
        <p:nvSpPr>
          <p:cNvPr id="2" name="TextBox 1">
            <a:extLst>
              <a:ext uri="{FF2B5EF4-FFF2-40B4-BE49-F238E27FC236}">
                <a16:creationId xmlns:a16="http://schemas.microsoft.com/office/drawing/2014/main" id="{CD33DD05-99E8-4040-9472-F0F4A5A1FCA2}"/>
              </a:ext>
            </a:extLst>
          </p:cNvPr>
          <p:cNvSpPr txBox="1"/>
          <p:nvPr/>
        </p:nvSpPr>
        <p:spPr>
          <a:xfrm>
            <a:off x="1013964" y="985908"/>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مبادرات العملاء:</a:t>
            </a:r>
            <a:endParaRPr lang="en-US" b="1" dirty="0">
              <a:solidFill>
                <a:srgbClr val="168489"/>
              </a:solidFill>
            </a:endParaRPr>
          </a:p>
          <a:p>
            <a:pPr marL="0" indent="0">
              <a:buNone/>
            </a:pPr>
            <a:r>
              <a:rPr lang="ar-SA" dirty="0"/>
              <a:t>  - تطوير منصات خدمة ذاتية مدعومة بالذكاء الاصطناعي.</a:t>
            </a:r>
            <a:endParaRPr lang="en-US" dirty="0"/>
          </a:p>
          <a:p>
            <a:pPr marL="0" indent="0">
              <a:buNone/>
            </a:pPr>
            <a:r>
              <a:rPr lang="ar-SA" dirty="0"/>
              <a:t>  - إنشاء تجارب شخصية باستخدام تحليل البيانات.</a:t>
            </a:r>
            <a:endParaRPr lang="en-US" dirty="0"/>
          </a:p>
          <a:p>
            <a:pPr marL="0" indent="0">
              <a:buNone/>
            </a:pPr>
            <a:r>
              <a:rPr lang="ar-SA" dirty="0"/>
              <a:t>  - بناء قنوات تفاعل متكاملة (</a:t>
            </a:r>
            <a:r>
              <a:rPr lang="en-US" dirty="0"/>
              <a:t>Omnichannel</a:t>
            </a:r>
            <a:r>
              <a:rPr lang="ar-SA" dirty="0"/>
              <a:t>).</a:t>
            </a:r>
            <a:endParaRPr lang="en-US" dirty="0"/>
          </a:p>
        </p:txBody>
      </p:sp>
      <p:sp>
        <p:nvSpPr>
          <p:cNvPr id="3" name="TextBox 2">
            <a:extLst>
              <a:ext uri="{FF2B5EF4-FFF2-40B4-BE49-F238E27FC236}">
                <a16:creationId xmlns:a16="http://schemas.microsoft.com/office/drawing/2014/main" id="{A567905F-3F13-C76C-5CC7-670CBF8F6632}"/>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مبادرات العمليات:</a:t>
            </a:r>
            <a:endParaRPr lang="en-US" b="1" dirty="0">
              <a:solidFill>
                <a:srgbClr val="168489"/>
              </a:solidFill>
            </a:endParaRPr>
          </a:p>
          <a:p>
            <a:pPr marL="0" indent="0">
              <a:buNone/>
            </a:pPr>
            <a:r>
              <a:rPr lang="ar-SA" dirty="0"/>
              <a:t>  - أتمتة العمليات الروبوتية (</a:t>
            </a:r>
            <a:r>
              <a:rPr lang="en-US" dirty="0"/>
              <a:t>RPA</a:t>
            </a:r>
            <a:r>
              <a:rPr lang="ar-SA" dirty="0"/>
              <a:t>) للمهام المتكررة.</a:t>
            </a:r>
            <a:endParaRPr lang="en-US" dirty="0"/>
          </a:p>
          <a:p>
            <a:pPr marL="0" indent="0">
              <a:buNone/>
            </a:pPr>
            <a:r>
              <a:rPr lang="ar-SA" dirty="0"/>
              <a:t>  - تطبيق الذكاء الاصطناعي في التنبؤ وتحسين العمليات.</a:t>
            </a:r>
            <a:endParaRPr lang="en-US" dirty="0"/>
          </a:p>
          <a:p>
            <a:pPr marL="0" indent="0">
              <a:buNone/>
            </a:pPr>
            <a:r>
              <a:rPr lang="ar-SA" dirty="0"/>
              <a:t>  - </a:t>
            </a:r>
            <a:r>
              <a:rPr lang="ar-SA" dirty="0" err="1"/>
              <a:t>رقمنة</a:t>
            </a:r>
            <a:r>
              <a:rPr lang="ar-SA" dirty="0"/>
              <a:t> سلاسل التوريد والعمليات اللوجستية.</a:t>
            </a:r>
            <a:endParaRPr lang="en-US" dirty="0"/>
          </a:p>
        </p:txBody>
      </p:sp>
    </p:spTree>
    <p:extLst>
      <p:ext uri="{BB962C8B-B14F-4D97-AF65-F5344CB8AC3E}">
        <p14:creationId xmlns:p14="http://schemas.microsoft.com/office/powerpoint/2010/main" val="1982118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A35D8-9A12-3082-9B62-B2C1E7AEA3D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342C565-1A8E-E443-106E-9C8A7BAF15F3}"/>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34A1638-9439-2A37-8B54-08AF82CB0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100" name="Group 99">
            <a:extLst>
              <a:ext uri="{FF2B5EF4-FFF2-40B4-BE49-F238E27FC236}">
                <a16:creationId xmlns:a16="http://schemas.microsoft.com/office/drawing/2014/main" id="{C9A28A63-45E3-2C9E-ECA6-1F8B11596897}"/>
              </a:ext>
            </a:extLst>
          </p:cNvPr>
          <p:cNvGrpSpPr/>
          <p:nvPr/>
        </p:nvGrpSpPr>
        <p:grpSpPr>
          <a:xfrm>
            <a:off x="13390583" y="1439021"/>
            <a:ext cx="2574532" cy="4657642"/>
            <a:chOff x="7437576" y="1867671"/>
            <a:chExt cx="2098046" cy="3795621"/>
          </a:xfrm>
        </p:grpSpPr>
        <p:cxnSp>
          <p:nvCxnSpPr>
            <p:cNvPr id="30" name="AutoShape 22">
              <a:extLst>
                <a:ext uri="{FF2B5EF4-FFF2-40B4-BE49-F238E27FC236}">
                  <a16:creationId xmlns:a16="http://schemas.microsoft.com/office/drawing/2014/main" id="{8B3F8A3A-6356-EF2F-7994-1B378772B1B8}"/>
                </a:ext>
              </a:extLst>
            </p:cNvPr>
            <p:cNvCxnSpPr/>
            <p:nvPr/>
          </p:nvCxnSpPr>
          <p:spPr>
            <a:xfrm>
              <a:off x="8464690" y="3633725"/>
              <a:ext cx="0" cy="411079"/>
            </a:xfrm>
            <a:prstGeom prst="line">
              <a:avLst/>
            </a:prstGeom>
            <a:ln w="28575" cap="rnd">
              <a:solidFill>
                <a:schemeClr val="bg1">
                  <a:lumMod val="50000"/>
                </a:schemeClr>
              </a:solidFill>
              <a:prstDash val="sysDot"/>
              <a:headEnd type="none" w="sm" len="sm"/>
              <a:tailEnd type="oval" w="med" len="med"/>
            </a:ln>
          </p:spPr>
        </p:cxnSp>
        <p:grpSp>
          <p:nvGrpSpPr>
            <p:cNvPr id="96" name="Group 95">
              <a:extLst>
                <a:ext uri="{FF2B5EF4-FFF2-40B4-BE49-F238E27FC236}">
                  <a16:creationId xmlns:a16="http://schemas.microsoft.com/office/drawing/2014/main" id="{545572C0-31B1-CB16-8236-64E9D308486C}"/>
                </a:ext>
              </a:extLst>
            </p:cNvPr>
            <p:cNvGrpSpPr/>
            <p:nvPr/>
          </p:nvGrpSpPr>
          <p:grpSpPr>
            <a:xfrm>
              <a:off x="7437576" y="1867671"/>
              <a:ext cx="2098046" cy="3795621"/>
              <a:chOff x="7437576" y="1867671"/>
              <a:chExt cx="2098046" cy="3795621"/>
            </a:xfrm>
          </p:grpSpPr>
          <p:sp>
            <p:nvSpPr>
              <p:cNvPr id="28" name="Freeform 20">
                <a:extLst>
                  <a:ext uri="{FF2B5EF4-FFF2-40B4-BE49-F238E27FC236}">
                    <a16:creationId xmlns:a16="http://schemas.microsoft.com/office/drawing/2014/main" id="{7DC278CD-B357-8A96-E7CA-E50C02E8EDB3}"/>
                  </a:ext>
                </a:extLst>
              </p:cNvPr>
              <p:cNvSpPr/>
              <p:nvPr/>
            </p:nvSpPr>
            <p:spPr>
              <a:xfrm rot="10800000">
                <a:off x="8176045" y="1867671"/>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chemeClr val="bg1">
                  <a:lumMod val="50000"/>
                </a:schemeClr>
              </a:solidFill>
              <a:ln cap="sq">
                <a:noFill/>
                <a:prstDash val="solid"/>
                <a:miter/>
              </a:ln>
            </p:spPr>
            <p:txBody>
              <a:bodyPr/>
              <a:lstStyle/>
              <a:p>
                <a:endParaRPr lang="en-US" sz="4000"/>
              </a:p>
            </p:txBody>
          </p:sp>
          <p:sp>
            <p:nvSpPr>
              <p:cNvPr id="29" name="TextBox 21">
                <a:extLst>
                  <a:ext uri="{FF2B5EF4-FFF2-40B4-BE49-F238E27FC236}">
                    <a16:creationId xmlns:a16="http://schemas.microsoft.com/office/drawing/2014/main" id="{7C581DB8-F015-14F3-E56D-34DD5BD58AD8}"/>
                  </a:ext>
                </a:extLst>
              </p:cNvPr>
              <p:cNvSpPr txBox="1"/>
              <p:nvPr/>
            </p:nvSpPr>
            <p:spPr>
              <a:xfrm rot="10800000">
                <a:off x="8176045" y="1867671"/>
                <a:ext cx="577290" cy="836436"/>
              </a:xfrm>
              <a:prstGeom prst="rect">
                <a:avLst/>
              </a:prstGeom>
            </p:spPr>
            <p:txBody>
              <a:bodyPr lIns="21287" tIns="21287" rIns="21287" bIns="21287" rtlCol="0" anchor="ctr"/>
              <a:lstStyle/>
              <a:p>
                <a:endParaRPr lang="en-US" sz="4000"/>
              </a:p>
            </p:txBody>
          </p:sp>
          <p:sp>
            <p:nvSpPr>
              <p:cNvPr id="31" name="Freeform 25">
                <a:extLst>
                  <a:ext uri="{FF2B5EF4-FFF2-40B4-BE49-F238E27FC236}">
                    <a16:creationId xmlns:a16="http://schemas.microsoft.com/office/drawing/2014/main" id="{2D4797A5-8599-8A74-4C36-986535D05E45}"/>
                  </a:ext>
                </a:extLst>
              </p:cNvPr>
              <p:cNvSpPr/>
              <p:nvPr/>
            </p:nvSpPr>
            <p:spPr>
              <a:xfrm>
                <a:off x="7822309" y="2406349"/>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chemeClr val="bg1">
                    <a:lumMod val="50000"/>
                  </a:schemeClr>
                </a:solidFill>
                <a:prstDash val="solid"/>
                <a:miter/>
              </a:ln>
            </p:spPr>
            <p:txBody>
              <a:bodyPr/>
              <a:lstStyle/>
              <a:p>
                <a:endParaRPr lang="en-US" sz="4000"/>
              </a:p>
            </p:txBody>
          </p:sp>
          <p:sp>
            <p:nvSpPr>
              <p:cNvPr id="32" name="TextBox 26">
                <a:extLst>
                  <a:ext uri="{FF2B5EF4-FFF2-40B4-BE49-F238E27FC236}">
                    <a16:creationId xmlns:a16="http://schemas.microsoft.com/office/drawing/2014/main" id="{AF1D37E6-0EB7-7FE2-FF0A-EC4C9223309E}"/>
                  </a:ext>
                </a:extLst>
              </p:cNvPr>
              <p:cNvSpPr txBox="1"/>
              <p:nvPr/>
            </p:nvSpPr>
            <p:spPr>
              <a:xfrm>
                <a:off x="7939866" y="2465124"/>
                <a:ext cx="1018828" cy="1077583"/>
              </a:xfrm>
              <a:prstGeom prst="rect">
                <a:avLst/>
              </a:prstGeom>
            </p:spPr>
            <p:txBody>
              <a:bodyPr lIns="21287" tIns="21287" rIns="21287" bIns="21287" rtlCol="0" anchor="ctr"/>
              <a:lstStyle/>
              <a:p>
                <a:endParaRPr lang="en-US" sz="4000"/>
              </a:p>
            </p:txBody>
          </p:sp>
          <p:sp>
            <p:nvSpPr>
              <p:cNvPr id="46" name="TextBox 51">
                <a:extLst>
                  <a:ext uri="{FF2B5EF4-FFF2-40B4-BE49-F238E27FC236}">
                    <a16:creationId xmlns:a16="http://schemas.microsoft.com/office/drawing/2014/main" id="{D2FD14D8-FC36-FC9C-D4FC-BDEA442161F5}"/>
                  </a:ext>
                </a:extLst>
              </p:cNvPr>
              <p:cNvSpPr txBox="1"/>
              <p:nvPr/>
            </p:nvSpPr>
            <p:spPr>
              <a:xfrm>
                <a:off x="8222896" y="2050744"/>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0" name="TextBox 55">
                <a:extLst>
                  <a:ext uri="{FF2B5EF4-FFF2-40B4-BE49-F238E27FC236}">
                    <a16:creationId xmlns:a16="http://schemas.microsoft.com/office/drawing/2014/main" id="{DC931CF6-BE25-152D-BF2C-1BE4DE27718F}"/>
                  </a:ext>
                </a:extLst>
              </p:cNvPr>
              <p:cNvSpPr txBox="1"/>
              <p:nvPr/>
            </p:nvSpPr>
            <p:spPr>
              <a:xfrm>
                <a:off x="7437576" y="4528357"/>
                <a:ext cx="2098046" cy="1134935"/>
              </a:xfrm>
              <a:prstGeom prst="rect">
                <a:avLst/>
              </a:prstGeom>
            </p:spPr>
            <p:txBody>
              <a:bodyPr wrap="square" lIns="0" tIns="0" rIns="0" bIns="0" rtlCol="0" anchor="t">
                <a:spAutoFit/>
              </a:bodyPr>
              <a:lstStyle/>
              <a:p>
                <a:pPr algn="ctr" rtl="1">
                  <a:lnSpc>
                    <a:spcPct val="115000"/>
                  </a:lnSpc>
                </a:pPr>
                <a:r>
                  <a:rPr lang="ar-EG" sz="4000" b="1" kern="120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تقسيم الرحلة إلى مراحل واضحة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9" descr="List with solid fill">
                <a:extLst>
                  <a:ext uri="{FF2B5EF4-FFF2-40B4-BE49-F238E27FC236}">
                    <a16:creationId xmlns:a16="http://schemas.microsoft.com/office/drawing/2014/main" id="{1FE23EC8-20CE-1BBC-5C31-333C9A8615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2652" y="2612208"/>
                <a:ext cx="934443" cy="934422"/>
              </a:xfrm>
              <a:prstGeom prst="rect">
                <a:avLst/>
              </a:prstGeom>
            </p:spPr>
          </p:pic>
        </p:grpSp>
      </p:grpSp>
      <p:grpSp>
        <p:nvGrpSpPr>
          <p:cNvPr id="97" name="Group 96">
            <a:extLst>
              <a:ext uri="{FF2B5EF4-FFF2-40B4-BE49-F238E27FC236}">
                <a16:creationId xmlns:a16="http://schemas.microsoft.com/office/drawing/2014/main" id="{E85FFEAA-8541-F8A3-EDB6-4E2CFF970DEF}"/>
              </a:ext>
            </a:extLst>
          </p:cNvPr>
          <p:cNvGrpSpPr/>
          <p:nvPr/>
        </p:nvGrpSpPr>
        <p:grpSpPr>
          <a:xfrm>
            <a:off x="8674433" y="1452735"/>
            <a:ext cx="2653634" cy="4642256"/>
            <a:chOff x="5082944" y="1879962"/>
            <a:chExt cx="2162508" cy="3783082"/>
          </a:xfrm>
        </p:grpSpPr>
        <p:sp>
          <p:nvSpPr>
            <p:cNvPr id="23" name="Freeform 12">
              <a:extLst>
                <a:ext uri="{FF2B5EF4-FFF2-40B4-BE49-F238E27FC236}">
                  <a16:creationId xmlns:a16="http://schemas.microsoft.com/office/drawing/2014/main" id="{1E7FBA5D-322F-E974-5A5A-E8F448A7EB8D}"/>
                </a:ext>
              </a:extLst>
            </p:cNvPr>
            <p:cNvSpPr/>
            <p:nvPr/>
          </p:nvSpPr>
          <p:spPr>
            <a:xfrm rot="10800000">
              <a:off x="5932298"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4000"/>
            </a:p>
          </p:txBody>
        </p:sp>
        <p:sp>
          <p:nvSpPr>
            <p:cNvPr id="24" name="TextBox 13">
              <a:extLst>
                <a:ext uri="{FF2B5EF4-FFF2-40B4-BE49-F238E27FC236}">
                  <a16:creationId xmlns:a16="http://schemas.microsoft.com/office/drawing/2014/main" id="{5B165B03-DDCA-8CA8-DF14-507452E92EC2}"/>
                </a:ext>
              </a:extLst>
            </p:cNvPr>
            <p:cNvSpPr txBox="1"/>
            <p:nvPr/>
          </p:nvSpPr>
          <p:spPr>
            <a:xfrm rot="10800000">
              <a:off x="5932298" y="1879962"/>
              <a:ext cx="577290" cy="836436"/>
            </a:xfrm>
            <a:prstGeom prst="rect">
              <a:avLst/>
            </a:prstGeom>
          </p:spPr>
          <p:txBody>
            <a:bodyPr lIns="21287" tIns="21287" rIns="21287" bIns="21287" rtlCol="0" anchor="ctr"/>
            <a:lstStyle/>
            <a:p>
              <a:endParaRPr lang="en-US" sz="4000"/>
            </a:p>
          </p:txBody>
        </p:sp>
        <p:cxnSp>
          <p:nvCxnSpPr>
            <p:cNvPr id="25" name="AutoShape 14">
              <a:extLst>
                <a:ext uri="{FF2B5EF4-FFF2-40B4-BE49-F238E27FC236}">
                  <a16:creationId xmlns:a16="http://schemas.microsoft.com/office/drawing/2014/main" id="{C8857998-CEBE-80CF-E740-325C93A5A9CF}"/>
                </a:ext>
              </a:extLst>
            </p:cNvPr>
            <p:cNvCxnSpPr/>
            <p:nvPr/>
          </p:nvCxnSpPr>
          <p:spPr>
            <a:xfrm>
              <a:off x="6220942" y="3646016"/>
              <a:ext cx="0" cy="411079"/>
            </a:xfrm>
            <a:prstGeom prst="line">
              <a:avLst/>
            </a:prstGeom>
            <a:ln w="28575" cap="rnd">
              <a:solidFill>
                <a:srgbClr val="FFD366"/>
              </a:solidFill>
              <a:prstDash val="sysDot"/>
              <a:headEnd type="none" w="sm" len="sm"/>
              <a:tailEnd type="oval" w="med" len="med"/>
            </a:ln>
          </p:spPr>
        </p:cxnSp>
        <p:sp>
          <p:nvSpPr>
            <p:cNvPr id="26" name="Freeform 17">
              <a:extLst>
                <a:ext uri="{FF2B5EF4-FFF2-40B4-BE49-F238E27FC236}">
                  <a16:creationId xmlns:a16="http://schemas.microsoft.com/office/drawing/2014/main" id="{F12957AD-D60A-5514-A8F4-F20641CEC9FF}"/>
                </a:ext>
              </a:extLst>
            </p:cNvPr>
            <p:cNvSpPr/>
            <p:nvPr/>
          </p:nvSpPr>
          <p:spPr>
            <a:xfrm>
              <a:off x="5578560"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4000"/>
            </a:p>
          </p:txBody>
        </p:sp>
        <p:sp>
          <p:nvSpPr>
            <p:cNvPr id="27" name="TextBox 18">
              <a:extLst>
                <a:ext uri="{FF2B5EF4-FFF2-40B4-BE49-F238E27FC236}">
                  <a16:creationId xmlns:a16="http://schemas.microsoft.com/office/drawing/2014/main" id="{B819A15E-1058-3CA7-CAA1-C9CFA9B1FA29}"/>
                </a:ext>
              </a:extLst>
            </p:cNvPr>
            <p:cNvSpPr txBox="1"/>
            <p:nvPr/>
          </p:nvSpPr>
          <p:spPr>
            <a:xfrm>
              <a:off x="5696118" y="2477413"/>
              <a:ext cx="1018828" cy="1077583"/>
            </a:xfrm>
            <a:prstGeom prst="rect">
              <a:avLst/>
            </a:prstGeom>
          </p:spPr>
          <p:txBody>
            <a:bodyPr lIns="21287" tIns="21287" rIns="21287" bIns="21287" rtlCol="0" anchor="ctr"/>
            <a:lstStyle/>
            <a:p>
              <a:endParaRPr lang="en-US" sz="4000" dirty="0"/>
            </a:p>
          </p:txBody>
        </p:sp>
        <p:sp>
          <p:nvSpPr>
            <p:cNvPr id="44" name="TextBox 49">
              <a:extLst>
                <a:ext uri="{FF2B5EF4-FFF2-40B4-BE49-F238E27FC236}">
                  <a16:creationId xmlns:a16="http://schemas.microsoft.com/office/drawing/2014/main" id="{8FAE8DAD-4DEF-E1E2-DA30-9133E9A6E0F4}"/>
                </a:ext>
              </a:extLst>
            </p:cNvPr>
            <p:cNvSpPr txBox="1"/>
            <p:nvPr/>
          </p:nvSpPr>
          <p:spPr>
            <a:xfrm>
              <a:off x="5979983" y="2063059"/>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0">
              <a:extLst>
                <a:ext uri="{FF2B5EF4-FFF2-40B4-BE49-F238E27FC236}">
                  <a16:creationId xmlns:a16="http://schemas.microsoft.com/office/drawing/2014/main" id="{6686E8F3-5659-559C-DD6F-BAB396644035}"/>
                </a:ext>
              </a:extLst>
            </p:cNvPr>
            <p:cNvSpPr txBox="1"/>
            <p:nvPr/>
          </p:nvSpPr>
          <p:spPr>
            <a:xfrm>
              <a:off x="5082944" y="4528110"/>
              <a:ext cx="2162508" cy="1134934"/>
            </a:xfrm>
            <a:prstGeom prst="rect">
              <a:avLst/>
            </a:prstGeom>
          </p:spPr>
          <p:txBody>
            <a:bodyPr wrap="square" lIns="0" tIns="0" rIns="0" bIns="0" rtlCol="0" anchor="t">
              <a:spAutoFit/>
            </a:bodyPr>
            <a:lstStyle/>
            <a:p>
              <a:pPr algn="ctr" rtl="0">
                <a:lnSpc>
                  <a:spcPct val="115000"/>
                </a:lnSpc>
              </a:pPr>
              <a:r>
                <a:rPr lang="ar-EG" sz="40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Document with solid fill">
              <a:extLst>
                <a:ext uri="{FF2B5EF4-FFF2-40B4-BE49-F238E27FC236}">
                  <a16:creationId xmlns:a16="http://schemas.microsoft.com/office/drawing/2014/main" id="{68883C81-3EED-D0CD-822D-694C2EDFD47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58628" y="2597711"/>
              <a:ext cx="979397" cy="979375"/>
            </a:xfrm>
            <a:prstGeom prst="rect">
              <a:avLst/>
            </a:prstGeom>
          </p:spPr>
        </p:pic>
      </p:grpSp>
      <p:sp>
        <p:nvSpPr>
          <p:cNvPr id="2" name="TextBox 1">
            <a:extLst>
              <a:ext uri="{FF2B5EF4-FFF2-40B4-BE49-F238E27FC236}">
                <a16:creationId xmlns:a16="http://schemas.microsoft.com/office/drawing/2014/main" id="{8D82B6B9-4100-EFF3-AB57-CA94C1D4EDB1}"/>
              </a:ext>
            </a:extLst>
          </p:cNvPr>
          <p:cNvSpPr txBox="1"/>
          <p:nvPr/>
        </p:nvSpPr>
        <p:spPr>
          <a:xfrm>
            <a:off x="1013964" y="985908"/>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مبادرات البنية التحتية:</a:t>
            </a:r>
            <a:endParaRPr lang="en-US" b="1" dirty="0">
              <a:solidFill>
                <a:srgbClr val="168489"/>
              </a:solidFill>
            </a:endParaRPr>
          </a:p>
          <a:p>
            <a:pPr marL="0" indent="0">
              <a:buNone/>
            </a:pPr>
            <a:r>
              <a:rPr lang="ar-SA" dirty="0"/>
              <a:t>  - تحديث الأنظمة الأساسية وتكاملها.</a:t>
            </a:r>
            <a:endParaRPr lang="en-US" dirty="0"/>
          </a:p>
          <a:p>
            <a:pPr marL="0" indent="0">
              <a:buNone/>
            </a:pPr>
            <a:r>
              <a:rPr lang="ar-SA" dirty="0"/>
              <a:t>  - تطوير منصات البيانات والتحليلات.</a:t>
            </a:r>
            <a:endParaRPr lang="en-US" dirty="0"/>
          </a:p>
          <a:p>
            <a:pPr marL="0" indent="0">
              <a:buNone/>
            </a:pPr>
            <a:r>
              <a:rPr lang="ar-SA" dirty="0"/>
              <a:t>  - تعزيز الأمن السيبراني والامتثال.</a:t>
            </a:r>
            <a:endParaRPr lang="en-US" dirty="0"/>
          </a:p>
        </p:txBody>
      </p:sp>
      <p:sp>
        <p:nvSpPr>
          <p:cNvPr id="3" name="TextBox 2">
            <a:extLst>
              <a:ext uri="{FF2B5EF4-FFF2-40B4-BE49-F238E27FC236}">
                <a16:creationId xmlns:a16="http://schemas.microsoft.com/office/drawing/2014/main" id="{ED3A391F-BE54-358C-0E3B-72D5430E8369}"/>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مبادرات الثقافة والمهارات:</a:t>
            </a:r>
            <a:endParaRPr lang="en-US" b="1" dirty="0">
              <a:solidFill>
                <a:srgbClr val="168489"/>
              </a:solidFill>
            </a:endParaRPr>
          </a:p>
          <a:p>
            <a:pPr marL="0" indent="0">
              <a:buNone/>
            </a:pPr>
            <a:r>
              <a:rPr lang="ar-SA" dirty="0"/>
              <a:t>  - برامج تطوير المهارات الرقمية والمستقبلية.</a:t>
            </a:r>
            <a:endParaRPr lang="en-US" dirty="0"/>
          </a:p>
          <a:p>
            <a:pPr marL="0" indent="0">
              <a:buNone/>
            </a:pPr>
            <a:r>
              <a:rPr lang="ar-SA" dirty="0"/>
              <a:t>  - إنشاء أدوار ومسارات وظيفية جديدة.</a:t>
            </a:r>
            <a:endParaRPr lang="en-US" dirty="0"/>
          </a:p>
          <a:p>
            <a:pPr marL="0" indent="0">
              <a:buNone/>
            </a:pPr>
            <a:r>
              <a:rPr lang="ar-SA" dirty="0"/>
              <a:t>  - تعزيز العمل المرن والتعاون الافتراضي.</a:t>
            </a:r>
            <a:endParaRPr lang="en-US" dirty="0"/>
          </a:p>
        </p:txBody>
      </p:sp>
    </p:spTree>
    <p:extLst>
      <p:ext uri="{BB962C8B-B14F-4D97-AF65-F5344CB8AC3E}">
        <p14:creationId xmlns:p14="http://schemas.microsoft.com/office/powerpoint/2010/main" val="3059973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7E611-B038-21CA-407C-416851A74C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399F3B5-C76A-717F-5F9D-8DFEDCC706A0}"/>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C0794DD-225C-25FB-D49E-71CB3E072B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8" name="Group 97">
            <a:extLst>
              <a:ext uri="{FF2B5EF4-FFF2-40B4-BE49-F238E27FC236}">
                <a16:creationId xmlns:a16="http://schemas.microsoft.com/office/drawing/2014/main" id="{A21E1857-0D5E-8B5A-2C63-892BEBF1BD44}"/>
              </a:ext>
            </a:extLst>
          </p:cNvPr>
          <p:cNvGrpSpPr/>
          <p:nvPr/>
        </p:nvGrpSpPr>
        <p:grpSpPr>
          <a:xfrm>
            <a:off x="8859521" y="1466390"/>
            <a:ext cx="2681992" cy="4627481"/>
            <a:chOff x="2741931" y="1892248"/>
            <a:chExt cx="2185617" cy="3771044"/>
          </a:xfrm>
        </p:grpSpPr>
        <p:sp>
          <p:nvSpPr>
            <p:cNvPr id="18" name="Freeform 4">
              <a:extLst>
                <a:ext uri="{FF2B5EF4-FFF2-40B4-BE49-F238E27FC236}">
                  <a16:creationId xmlns:a16="http://schemas.microsoft.com/office/drawing/2014/main" id="{8A71F7B2-8D51-C8B7-0A34-EC671A864553}"/>
                </a:ext>
              </a:extLst>
            </p:cNvPr>
            <p:cNvSpPr/>
            <p:nvPr/>
          </p:nvSpPr>
          <p:spPr>
            <a:xfrm rot="10800000">
              <a:off x="3688550" y="1892248"/>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solidFill>
                <a:srgbClr val="2E75B6"/>
              </a:solidFill>
              <a:prstDash val="solid"/>
              <a:miter/>
            </a:ln>
          </p:spPr>
          <p:txBody>
            <a:bodyPr/>
            <a:lstStyle/>
            <a:p>
              <a:endParaRPr lang="en-US" sz="4000"/>
            </a:p>
          </p:txBody>
        </p:sp>
        <p:sp>
          <p:nvSpPr>
            <p:cNvPr id="19" name="TextBox 5">
              <a:extLst>
                <a:ext uri="{FF2B5EF4-FFF2-40B4-BE49-F238E27FC236}">
                  <a16:creationId xmlns:a16="http://schemas.microsoft.com/office/drawing/2014/main" id="{ED053667-3477-F21F-6C4D-9368AF38F45C}"/>
                </a:ext>
              </a:extLst>
            </p:cNvPr>
            <p:cNvSpPr txBox="1"/>
            <p:nvPr/>
          </p:nvSpPr>
          <p:spPr>
            <a:xfrm rot="10800000">
              <a:off x="3688550" y="1892248"/>
              <a:ext cx="577290" cy="836436"/>
            </a:xfrm>
            <a:prstGeom prst="rect">
              <a:avLst/>
            </a:prstGeom>
          </p:spPr>
          <p:txBody>
            <a:bodyPr lIns="21287" tIns="21287" rIns="21287" bIns="21287" rtlCol="0" anchor="ctr"/>
            <a:lstStyle/>
            <a:p>
              <a:endParaRPr lang="en-US" sz="4000"/>
            </a:p>
          </p:txBody>
        </p:sp>
        <p:cxnSp>
          <p:nvCxnSpPr>
            <p:cNvPr id="20" name="AutoShape 6">
              <a:extLst>
                <a:ext uri="{FF2B5EF4-FFF2-40B4-BE49-F238E27FC236}">
                  <a16:creationId xmlns:a16="http://schemas.microsoft.com/office/drawing/2014/main" id="{6F81B8EC-CBC0-9446-2303-40A22DF06285}"/>
                </a:ext>
              </a:extLst>
            </p:cNvPr>
            <p:cNvCxnSpPr/>
            <p:nvPr/>
          </p:nvCxnSpPr>
          <p:spPr>
            <a:xfrm>
              <a:off x="3977196" y="3658305"/>
              <a:ext cx="0" cy="411079"/>
            </a:xfrm>
            <a:prstGeom prst="line">
              <a:avLst/>
            </a:prstGeom>
            <a:ln w="28575" cap="rnd">
              <a:solidFill>
                <a:srgbClr val="2E75B6"/>
              </a:solidFill>
              <a:prstDash val="sysDot"/>
              <a:headEnd type="none" w="sm" len="sm"/>
              <a:tailEnd type="oval" w="med" len="med"/>
            </a:ln>
          </p:spPr>
        </p:cxnSp>
        <p:sp>
          <p:nvSpPr>
            <p:cNvPr id="21" name="Freeform 9">
              <a:extLst>
                <a:ext uri="{FF2B5EF4-FFF2-40B4-BE49-F238E27FC236}">
                  <a16:creationId xmlns:a16="http://schemas.microsoft.com/office/drawing/2014/main" id="{4A4B1ECB-95A9-5CDD-CAC3-ACA43B100239}"/>
                </a:ext>
              </a:extLst>
            </p:cNvPr>
            <p:cNvSpPr/>
            <p:nvPr/>
          </p:nvSpPr>
          <p:spPr>
            <a:xfrm>
              <a:off x="3334814" y="2430926"/>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4000"/>
            </a:p>
          </p:txBody>
        </p:sp>
        <p:sp>
          <p:nvSpPr>
            <p:cNvPr id="22" name="TextBox 10">
              <a:extLst>
                <a:ext uri="{FF2B5EF4-FFF2-40B4-BE49-F238E27FC236}">
                  <a16:creationId xmlns:a16="http://schemas.microsoft.com/office/drawing/2014/main" id="{9F2630A6-174D-CAE7-2DE5-2F03B43C7946}"/>
                </a:ext>
              </a:extLst>
            </p:cNvPr>
            <p:cNvSpPr txBox="1"/>
            <p:nvPr/>
          </p:nvSpPr>
          <p:spPr>
            <a:xfrm>
              <a:off x="3452372" y="2489704"/>
              <a:ext cx="1018828" cy="1077583"/>
            </a:xfrm>
            <a:prstGeom prst="rect">
              <a:avLst/>
            </a:prstGeom>
          </p:spPr>
          <p:txBody>
            <a:bodyPr lIns="21287" tIns="21287" rIns="21287" bIns="21287" rtlCol="0" anchor="ctr"/>
            <a:lstStyle/>
            <a:p>
              <a:endParaRPr lang="en-US" sz="4000"/>
            </a:p>
          </p:txBody>
        </p:sp>
        <p:sp>
          <p:nvSpPr>
            <p:cNvPr id="43" name="TextBox 48">
              <a:extLst>
                <a:ext uri="{FF2B5EF4-FFF2-40B4-BE49-F238E27FC236}">
                  <a16:creationId xmlns:a16="http://schemas.microsoft.com/office/drawing/2014/main" id="{FC54F360-7EF6-206E-58D4-0545934DAFB3}"/>
                </a:ext>
              </a:extLst>
            </p:cNvPr>
            <p:cNvSpPr txBox="1"/>
            <p:nvPr/>
          </p:nvSpPr>
          <p:spPr>
            <a:xfrm>
              <a:off x="3707043" y="2060554"/>
              <a:ext cx="480422"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TextBox 56">
              <a:extLst>
                <a:ext uri="{FF2B5EF4-FFF2-40B4-BE49-F238E27FC236}">
                  <a16:creationId xmlns:a16="http://schemas.microsoft.com/office/drawing/2014/main" id="{5B997626-AB11-5D6C-8687-16339A18107C}"/>
                </a:ext>
              </a:extLst>
            </p:cNvPr>
            <p:cNvSpPr txBox="1"/>
            <p:nvPr/>
          </p:nvSpPr>
          <p:spPr>
            <a:xfrm>
              <a:off x="2741931" y="4528357"/>
              <a:ext cx="2185617" cy="1134935"/>
            </a:xfrm>
            <a:prstGeom prst="rect">
              <a:avLst/>
            </a:prstGeom>
          </p:spPr>
          <p:txBody>
            <a:bodyPr wrap="square" lIns="0" tIns="0" rIns="0" bIns="0" rtlCol="0" anchor="t">
              <a:spAutoFit/>
            </a:bodyPr>
            <a:lstStyle/>
            <a:p>
              <a:pPr algn="ctr" rtl="0">
                <a:lnSpc>
                  <a:spcPct val="115000"/>
                </a:lnSpc>
              </a:pPr>
              <a:r>
                <a:rPr lang="ar-EG" sz="40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تحديد المتطلبات والموارد</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15" descr="قائمة اختيار">
              <a:extLst>
                <a:ext uri="{FF2B5EF4-FFF2-40B4-BE49-F238E27FC236}">
                  <a16:creationId xmlns:a16="http://schemas.microsoft.com/office/drawing/2014/main" id="{E99D743A-0F54-E010-D620-F92C14FAC3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83499" y="2604100"/>
              <a:ext cx="956671" cy="956649"/>
            </a:xfrm>
            <a:prstGeom prst="rect">
              <a:avLst/>
            </a:prstGeom>
          </p:spPr>
        </p:pic>
      </p:grpSp>
      <p:grpSp>
        <p:nvGrpSpPr>
          <p:cNvPr id="97" name="Group 96">
            <a:extLst>
              <a:ext uri="{FF2B5EF4-FFF2-40B4-BE49-F238E27FC236}">
                <a16:creationId xmlns:a16="http://schemas.microsoft.com/office/drawing/2014/main" id="{B6927993-B20D-6C9B-0E5A-934C79AFAF70}"/>
              </a:ext>
            </a:extLst>
          </p:cNvPr>
          <p:cNvGrpSpPr/>
          <p:nvPr/>
        </p:nvGrpSpPr>
        <p:grpSpPr>
          <a:xfrm>
            <a:off x="13848031" y="1452735"/>
            <a:ext cx="2653634" cy="4642256"/>
            <a:chOff x="5082944" y="1879962"/>
            <a:chExt cx="2162508" cy="3783082"/>
          </a:xfrm>
        </p:grpSpPr>
        <p:sp>
          <p:nvSpPr>
            <p:cNvPr id="23" name="Freeform 12">
              <a:extLst>
                <a:ext uri="{FF2B5EF4-FFF2-40B4-BE49-F238E27FC236}">
                  <a16:creationId xmlns:a16="http://schemas.microsoft.com/office/drawing/2014/main" id="{872A66CD-6B8F-08EA-219A-2CA10398D099}"/>
                </a:ext>
              </a:extLst>
            </p:cNvPr>
            <p:cNvSpPr/>
            <p:nvPr/>
          </p:nvSpPr>
          <p:spPr>
            <a:xfrm rot="10800000">
              <a:off x="5932298"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4000"/>
            </a:p>
          </p:txBody>
        </p:sp>
        <p:sp>
          <p:nvSpPr>
            <p:cNvPr id="24" name="TextBox 13">
              <a:extLst>
                <a:ext uri="{FF2B5EF4-FFF2-40B4-BE49-F238E27FC236}">
                  <a16:creationId xmlns:a16="http://schemas.microsoft.com/office/drawing/2014/main" id="{230B044B-B52C-9BC8-8F07-8599166F5380}"/>
                </a:ext>
              </a:extLst>
            </p:cNvPr>
            <p:cNvSpPr txBox="1"/>
            <p:nvPr/>
          </p:nvSpPr>
          <p:spPr>
            <a:xfrm rot="10800000">
              <a:off x="5932298" y="1879962"/>
              <a:ext cx="577290" cy="836436"/>
            </a:xfrm>
            <a:prstGeom prst="rect">
              <a:avLst/>
            </a:prstGeom>
          </p:spPr>
          <p:txBody>
            <a:bodyPr lIns="21287" tIns="21287" rIns="21287" bIns="21287" rtlCol="0" anchor="ctr"/>
            <a:lstStyle/>
            <a:p>
              <a:endParaRPr lang="en-US" sz="4000"/>
            </a:p>
          </p:txBody>
        </p:sp>
        <p:cxnSp>
          <p:nvCxnSpPr>
            <p:cNvPr id="25" name="AutoShape 14">
              <a:extLst>
                <a:ext uri="{FF2B5EF4-FFF2-40B4-BE49-F238E27FC236}">
                  <a16:creationId xmlns:a16="http://schemas.microsoft.com/office/drawing/2014/main" id="{4563FD05-BE61-BDEF-BBFE-4A40170F5B2C}"/>
                </a:ext>
              </a:extLst>
            </p:cNvPr>
            <p:cNvCxnSpPr/>
            <p:nvPr/>
          </p:nvCxnSpPr>
          <p:spPr>
            <a:xfrm>
              <a:off x="6220942" y="3646016"/>
              <a:ext cx="0" cy="411079"/>
            </a:xfrm>
            <a:prstGeom prst="line">
              <a:avLst/>
            </a:prstGeom>
            <a:ln w="28575" cap="rnd">
              <a:solidFill>
                <a:srgbClr val="FFD366"/>
              </a:solidFill>
              <a:prstDash val="sysDot"/>
              <a:headEnd type="none" w="sm" len="sm"/>
              <a:tailEnd type="oval" w="med" len="med"/>
            </a:ln>
          </p:spPr>
        </p:cxnSp>
        <p:sp>
          <p:nvSpPr>
            <p:cNvPr id="26" name="Freeform 17">
              <a:extLst>
                <a:ext uri="{FF2B5EF4-FFF2-40B4-BE49-F238E27FC236}">
                  <a16:creationId xmlns:a16="http://schemas.microsoft.com/office/drawing/2014/main" id="{C2CF6486-859B-9188-9CBB-1F6C3C6AE16A}"/>
                </a:ext>
              </a:extLst>
            </p:cNvPr>
            <p:cNvSpPr/>
            <p:nvPr/>
          </p:nvSpPr>
          <p:spPr>
            <a:xfrm>
              <a:off x="5578560"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4000"/>
            </a:p>
          </p:txBody>
        </p:sp>
        <p:sp>
          <p:nvSpPr>
            <p:cNvPr id="27" name="TextBox 18">
              <a:extLst>
                <a:ext uri="{FF2B5EF4-FFF2-40B4-BE49-F238E27FC236}">
                  <a16:creationId xmlns:a16="http://schemas.microsoft.com/office/drawing/2014/main" id="{07C3CD04-54D8-C9FF-A94D-4988DDF10829}"/>
                </a:ext>
              </a:extLst>
            </p:cNvPr>
            <p:cNvSpPr txBox="1"/>
            <p:nvPr/>
          </p:nvSpPr>
          <p:spPr>
            <a:xfrm>
              <a:off x="5696118" y="2477413"/>
              <a:ext cx="1018828" cy="1077583"/>
            </a:xfrm>
            <a:prstGeom prst="rect">
              <a:avLst/>
            </a:prstGeom>
          </p:spPr>
          <p:txBody>
            <a:bodyPr lIns="21287" tIns="21287" rIns="21287" bIns="21287" rtlCol="0" anchor="ctr"/>
            <a:lstStyle/>
            <a:p>
              <a:endParaRPr lang="en-US" sz="4000"/>
            </a:p>
          </p:txBody>
        </p:sp>
        <p:sp>
          <p:nvSpPr>
            <p:cNvPr id="44" name="TextBox 49">
              <a:extLst>
                <a:ext uri="{FF2B5EF4-FFF2-40B4-BE49-F238E27FC236}">
                  <a16:creationId xmlns:a16="http://schemas.microsoft.com/office/drawing/2014/main" id="{3E75A7A9-45BB-F123-F64B-3D7CFBECD189}"/>
                </a:ext>
              </a:extLst>
            </p:cNvPr>
            <p:cNvSpPr txBox="1"/>
            <p:nvPr/>
          </p:nvSpPr>
          <p:spPr>
            <a:xfrm>
              <a:off x="5979983" y="2063059"/>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0">
              <a:extLst>
                <a:ext uri="{FF2B5EF4-FFF2-40B4-BE49-F238E27FC236}">
                  <a16:creationId xmlns:a16="http://schemas.microsoft.com/office/drawing/2014/main" id="{98A0A280-6AF9-FE9D-6742-F588B18BF18A}"/>
                </a:ext>
              </a:extLst>
            </p:cNvPr>
            <p:cNvSpPr txBox="1"/>
            <p:nvPr/>
          </p:nvSpPr>
          <p:spPr>
            <a:xfrm>
              <a:off x="5082944" y="4528110"/>
              <a:ext cx="2162508" cy="1134934"/>
            </a:xfrm>
            <a:prstGeom prst="rect">
              <a:avLst/>
            </a:prstGeom>
          </p:spPr>
          <p:txBody>
            <a:bodyPr wrap="square" lIns="0" tIns="0" rIns="0" bIns="0" rtlCol="0" anchor="t">
              <a:spAutoFit/>
            </a:bodyPr>
            <a:lstStyle/>
            <a:p>
              <a:pPr algn="ctr" rtl="0">
                <a:lnSpc>
                  <a:spcPct val="115000"/>
                </a:lnSpc>
              </a:pPr>
              <a:r>
                <a:rPr lang="ar-EG" sz="40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Document with solid fill">
              <a:extLst>
                <a:ext uri="{FF2B5EF4-FFF2-40B4-BE49-F238E27FC236}">
                  <a16:creationId xmlns:a16="http://schemas.microsoft.com/office/drawing/2014/main" id="{9C07D2D7-0F68-3682-5300-9FB0D4D9845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58628" y="2597711"/>
              <a:ext cx="979397" cy="979375"/>
            </a:xfrm>
            <a:prstGeom prst="rect">
              <a:avLst/>
            </a:prstGeom>
          </p:spPr>
        </p:pic>
      </p:grpSp>
      <p:sp>
        <p:nvSpPr>
          <p:cNvPr id="2" name="TextBox 1">
            <a:extLst>
              <a:ext uri="{FF2B5EF4-FFF2-40B4-BE49-F238E27FC236}">
                <a16:creationId xmlns:a16="http://schemas.microsoft.com/office/drawing/2014/main" id="{316369A1-A6CD-F588-BEB7-7D9F1E940306}"/>
              </a:ext>
            </a:extLst>
          </p:cNvPr>
          <p:cNvSpPr txBox="1"/>
          <p:nvPr/>
        </p:nvSpPr>
        <p:spPr>
          <a:xfrm>
            <a:off x="1013964" y="985908"/>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الموارد البشرية:</a:t>
            </a:r>
            <a:endParaRPr lang="en-US" b="1" dirty="0">
              <a:solidFill>
                <a:srgbClr val="168489"/>
              </a:solidFill>
            </a:endParaRPr>
          </a:p>
          <a:p>
            <a:pPr marL="0" indent="0">
              <a:buNone/>
            </a:pPr>
            <a:r>
              <a:rPr lang="ar-SA" dirty="0"/>
              <a:t>  - تشكيل فريق قيادة التحول.</a:t>
            </a:r>
            <a:endParaRPr lang="en-US" dirty="0"/>
          </a:p>
          <a:p>
            <a:pPr marL="0" indent="0">
              <a:buNone/>
            </a:pPr>
            <a:r>
              <a:rPr lang="ar-SA" dirty="0"/>
              <a:t>  - تحديد المهارات المطلوبة والفجوات.</a:t>
            </a:r>
            <a:endParaRPr lang="en-US" dirty="0"/>
          </a:p>
          <a:p>
            <a:pPr marL="0" indent="0">
              <a:buNone/>
            </a:pPr>
            <a:r>
              <a:rPr lang="ar-SA" dirty="0"/>
              <a:t>  - استراتيجية استقطاب وتطوير المواهب.</a:t>
            </a:r>
            <a:endParaRPr lang="en-US" dirty="0"/>
          </a:p>
        </p:txBody>
      </p:sp>
      <p:sp>
        <p:nvSpPr>
          <p:cNvPr id="3" name="TextBox 2">
            <a:extLst>
              <a:ext uri="{FF2B5EF4-FFF2-40B4-BE49-F238E27FC236}">
                <a16:creationId xmlns:a16="http://schemas.microsoft.com/office/drawing/2014/main" id="{24295761-859D-4014-7EED-50D466700439}"/>
              </a:ext>
            </a:extLst>
          </p:cNvPr>
          <p:cNvSpPr txBox="1"/>
          <p:nvPr/>
        </p:nvSpPr>
        <p:spPr>
          <a:xfrm>
            <a:off x="1013964" y="4083364"/>
            <a:ext cx="6364661" cy="224420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الميزانية والاستثمارات:</a:t>
            </a:r>
            <a:endParaRPr lang="en-US" b="1" dirty="0">
              <a:solidFill>
                <a:srgbClr val="168489"/>
              </a:solidFill>
            </a:endParaRPr>
          </a:p>
          <a:p>
            <a:pPr marL="0" indent="0">
              <a:buNone/>
            </a:pPr>
            <a:r>
              <a:rPr lang="ar-SA" dirty="0"/>
              <a:t>  - تقدير التكاليف الرأسمالية والتشغيلية.</a:t>
            </a:r>
            <a:endParaRPr lang="en-US" dirty="0"/>
          </a:p>
          <a:p>
            <a:pPr marL="0" indent="0">
              <a:buNone/>
            </a:pPr>
            <a:r>
              <a:rPr lang="ar-SA" dirty="0"/>
              <a:t>  - تحديد أولويات الإنفاق ومصادر التمويل.</a:t>
            </a:r>
            <a:endParaRPr lang="en-US" dirty="0"/>
          </a:p>
          <a:p>
            <a:pPr marL="0" indent="0">
              <a:buNone/>
            </a:pPr>
            <a:r>
              <a:rPr lang="ar-SA" dirty="0"/>
              <a:t>  - احتساب العائد على الاستثمار المتوقع.</a:t>
            </a:r>
            <a:endParaRPr lang="en-US" dirty="0"/>
          </a:p>
        </p:txBody>
      </p:sp>
    </p:spTree>
    <p:extLst>
      <p:ext uri="{BB962C8B-B14F-4D97-AF65-F5344CB8AC3E}">
        <p14:creationId xmlns:p14="http://schemas.microsoft.com/office/powerpoint/2010/main" val="11001908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06670-33E5-8831-FF61-CFD18ADDB5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32A795-7692-3940-76C0-76198094E57D}"/>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E553394-9F92-4BB5-693D-4BF8CA8E2D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8" name="Group 97">
            <a:extLst>
              <a:ext uri="{FF2B5EF4-FFF2-40B4-BE49-F238E27FC236}">
                <a16:creationId xmlns:a16="http://schemas.microsoft.com/office/drawing/2014/main" id="{48D7BD0E-8F4C-9C90-B7E3-945CEC2D7D39}"/>
              </a:ext>
            </a:extLst>
          </p:cNvPr>
          <p:cNvGrpSpPr/>
          <p:nvPr/>
        </p:nvGrpSpPr>
        <p:grpSpPr>
          <a:xfrm>
            <a:off x="8859521" y="1466390"/>
            <a:ext cx="2681992" cy="4627481"/>
            <a:chOff x="2741931" y="1892248"/>
            <a:chExt cx="2185617" cy="3771044"/>
          </a:xfrm>
        </p:grpSpPr>
        <p:sp>
          <p:nvSpPr>
            <p:cNvPr id="18" name="Freeform 4">
              <a:extLst>
                <a:ext uri="{FF2B5EF4-FFF2-40B4-BE49-F238E27FC236}">
                  <a16:creationId xmlns:a16="http://schemas.microsoft.com/office/drawing/2014/main" id="{58501CE3-290E-5307-4A91-E68B8C0227EE}"/>
                </a:ext>
              </a:extLst>
            </p:cNvPr>
            <p:cNvSpPr/>
            <p:nvPr/>
          </p:nvSpPr>
          <p:spPr>
            <a:xfrm rot="10800000">
              <a:off x="3688550" y="1892248"/>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solidFill>
                <a:srgbClr val="2E75B6"/>
              </a:solidFill>
              <a:prstDash val="solid"/>
              <a:miter/>
            </a:ln>
          </p:spPr>
          <p:txBody>
            <a:bodyPr/>
            <a:lstStyle/>
            <a:p>
              <a:endParaRPr lang="en-US" sz="4000"/>
            </a:p>
          </p:txBody>
        </p:sp>
        <p:sp>
          <p:nvSpPr>
            <p:cNvPr id="19" name="TextBox 5">
              <a:extLst>
                <a:ext uri="{FF2B5EF4-FFF2-40B4-BE49-F238E27FC236}">
                  <a16:creationId xmlns:a16="http://schemas.microsoft.com/office/drawing/2014/main" id="{044BBBD1-2D7C-ECFC-31FB-4B1A8F230B27}"/>
                </a:ext>
              </a:extLst>
            </p:cNvPr>
            <p:cNvSpPr txBox="1"/>
            <p:nvPr/>
          </p:nvSpPr>
          <p:spPr>
            <a:xfrm rot="10800000">
              <a:off x="3688550" y="1892248"/>
              <a:ext cx="577290" cy="836436"/>
            </a:xfrm>
            <a:prstGeom prst="rect">
              <a:avLst/>
            </a:prstGeom>
          </p:spPr>
          <p:txBody>
            <a:bodyPr lIns="21287" tIns="21287" rIns="21287" bIns="21287" rtlCol="0" anchor="ctr"/>
            <a:lstStyle/>
            <a:p>
              <a:endParaRPr lang="en-US" sz="4000"/>
            </a:p>
          </p:txBody>
        </p:sp>
        <p:cxnSp>
          <p:nvCxnSpPr>
            <p:cNvPr id="20" name="AutoShape 6">
              <a:extLst>
                <a:ext uri="{FF2B5EF4-FFF2-40B4-BE49-F238E27FC236}">
                  <a16:creationId xmlns:a16="http://schemas.microsoft.com/office/drawing/2014/main" id="{EF819CBE-F12B-4F67-FD7C-D9B8D3D0A229}"/>
                </a:ext>
              </a:extLst>
            </p:cNvPr>
            <p:cNvCxnSpPr/>
            <p:nvPr/>
          </p:nvCxnSpPr>
          <p:spPr>
            <a:xfrm>
              <a:off x="3977196" y="3658305"/>
              <a:ext cx="0" cy="411079"/>
            </a:xfrm>
            <a:prstGeom prst="line">
              <a:avLst/>
            </a:prstGeom>
            <a:ln w="28575" cap="rnd">
              <a:solidFill>
                <a:srgbClr val="2E75B6"/>
              </a:solidFill>
              <a:prstDash val="sysDot"/>
              <a:headEnd type="none" w="sm" len="sm"/>
              <a:tailEnd type="oval" w="med" len="med"/>
            </a:ln>
          </p:spPr>
        </p:cxnSp>
        <p:sp>
          <p:nvSpPr>
            <p:cNvPr id="21" name="Freeform 9">
              <a:extLst>
                <a:ext uri="{FF2B5EF4-FFF2-40B4-BE49-F238E27FC236}">
                  <a16:creationId xmlns:a16="http://schemas.microsoft.com/office/drawing/2014/main" id="{5AF6D83B-02FC-52B9-BA82-A75964F9601C}"/>
                </a:ext>
              </a:extLst>
            </p:cNvPr>
            <p:cNvSpPr/>
            <p:nvPr/>
          </p:nvSpPr>
          <p:spPr>
            <a:xfrm>
              <a:off x="3334814" y="2430926"/>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4000"/>
            </a:p>
          </p:txBody>
        </p:sp>
        <p:sp>
          <p:nvSpPr>
            <p:cNvPr id="22" name="TextBox 10">
              <a:extLst>
                <a:ext uri="{FF2B5EF4-FFF2-40B4-BE49-F238E27FC236}">
                  <a16:creationId xmlns:a16="http://schemas.microsoft.com/office/drawing/2014/main" id="{F941B8C8-51DB-B646-773C-9A8FEF218B57}"/>
                </a:ext>
              </a:extLst>
            </p:cNvPr>
            <p:cNvSpPr txBox="1"/>
            <p:nvPr/>
          </p:nvSpPr>
          <p:spPr>
            <a:xfrm>
              <a:off x="3452372" y="2489704"/>
              <a:ext cx="1018828" cy="1077583"/>
            </a:xfrm>
            <a:prstGeom prst="rect">
              <a:avLst/>
            </a:prstGeom>
          </p:spPr>
          <p:txBody>
            <a:bodyPr lIns="21287" tIns="21287" rIns="21287" bIns="21287" rtlCol="0" anchor="ctr"/>
            <a:lstStyle/>
            <a:p>
              <a:endParaRPr lang="en-US" sz="4000"/>
            </a:p>
          </p:txBody>
        </p:sp>
        <p:sp>
          <p:nvSpPr>
            <p:cNvPr id="43" name="TextBox 48">
              <a:extLst>
                <a:ext uri="{FF2B5EF4-FFF2-40B4-BE49-F238E27FC236}">
                  <a16:creationId xmlns:a16="http://schemas.microsoft.com/office/drawing/2014/main" id="{0E748623-D516-7B7E-C796-6E28C1293F40}"/>
                </a:ext>
              </a:extLst>
            </p:cNvPr>
            <p:cNvSpPr txBox="1"/>
            <p:nvPr/>
          </p:nvSpPr>
          <p:spPr>
            <a:xfrm>
              <a:off x="3707043" y="2060554"/>
              <a:ext cx="480422"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TextBox 56">
              <a:extLst>
                <a:ext uri="{FF2B5EF4-FFF2-40B4-BE49-F238E27FC236}">
                  <a16:creationId xmlns:a16="http://schemas.microsoft.com/office/drawing/2014/main" id="{4B08340D-6B31-B79A-144E-C7E4177B93F7}"/>
                </a:ext>
              </a:extLst>
            </p:cNvPr>
            <p:cNvSpPr txBox="1"/>
            <p:nvPr/>
          </p:nvSpPr>
          <p:spPr>
            <a:xfrm>
              <a:off x="2741931" y="4528357"/>
              <a:ext cx="2185617" cy="1134935"/>
            </a:xfrm>
            <a:prstGeom prst="rect">
              <a:avLst/>
            </a:prstGeom>
          </p:spPr>
          <p:txBody>
            <a:bodyPr wrap="square" lIns="0" tIns="0" rIns="0" bIns="0" rtlCol="0" anchor="t">
              <a:spAutoFit/>
            </a:bodyPr>
            <a:lstStyle/>
            <a:p>
              <a:pPr algn="ctr" rtl="0">
                <a:lnSpc>
                  <a:spcPct val="115000"/>
                </a:lnSpc>
              </a:pPr>
              <a:r>
                <a:rPr lang="ar-EG" sz="40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تحديد المتطلبات والموارد</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15" descr="قائمة اختيار">
              <a:extLst>
                <a:ext uri="{FF2B5EF4-FFF2-40B4-BE49-F238E27FC236}">
                  <a16:creationId xmlns:a16="http://schemas.microsoft.com/office/drawing/2014/main" id="{C072B161-108C-B1F7-9239-C05F40B9CF0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83499" y="2604100"/>
              <a:ext cx="956671" cy="956649"/>
            </a:xfrm>
            <a:prstGeom prst="rect">
              <a:avLst/>
            </a:prstGeom>
          </p:spPr>
        </p:pic>
      </p:grpSp>
      <p:grpSp>
        <p:nvGrpSpPr>
          <p:cNvPr id="97" name="Group 96">
            <a:extLst>
              <a:ext uri="{FF2B5EF4-FFF2-40B4-BE49-F238E27FC236}">
                <a16:creationId xmlns:a16="http://schemas.microsoft.com/office/drawing/2014/main" id="{6C261E18-6EA6-9AB0-79E6-906C4129C875}"/>
              </a:ext>
            </a:extLst>
          </p:cNvPr>
          <p:cNvGrpSpPr/>
          <p:nvPr/>
        </p:nvGrpSpPr>
        <p:grpSpPr>
          <a:xfrm>
            <a:off x="13848031" y="1452735"/>
            <a:ext cx="2653634" cy="4642256"/>
            <a:chOff x="5082944" y="1879962"/>
            <a:chExt cx="2162508" cy="3783082"/>
          </a:xfrm>
        </p:grpSpPr>
        <p:sp>
          <p:nvSpPr>
            <p:cNvPr id="23" name="Freeform 12">
              <a:extLst>
                <a:ext uri="{FF2B5EF4-FFF2-40B4-BE49-F238E27FC236}">
                  <a16:creationId xmlns:a16="http://schemas.microsoft.com/office/drawing/2014/main" id="{F45AE183-36D4-5DE3-9C86-8D0695403CDB}"/>
                </a:ext>
              </a:extLst>
            </p:cNvPr>
            <p:cNvSpPr/>
            <p:nvPr/>
          </p:nvSpPr>
          <p:spPr>
            <a:xfrm rot="10800000">
              <a:off x="5932298"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FFD366"/>
            </a:solidFill>
            <a:ln cap="sq">
              <a:noFill/>
              <a:prstDash val="solid"/>
              <a:miter/>
            </a:ln>
          </p:spPr>
          <p:txBody>
            <a:bodyPr/>
            <a:lstStyle/>
            <a:p>
              <a:endParaRPr lang="en-US" sz="4000"/>
            </a:p>
          </p:txBody>
        </p:sp>
        <p:sp>
          <p:nvSpPr>
            <p:cNvPr id="24" name="TextBox 13">
              <a:extLst>
                <a:ext uri="{FF2B5EF4-FFF2-40B4-BE49-F238E27FC236}">
                  <a16:creationId xmlns:a16="http://schemas.microsoft.com/office/drawing/2014/main" id="{82165F92-E901-E463-EA05-B11C64BD257A}"/>
                </a:ext>
              </a:extLst>
            </p:cNvPr>
            <p:cNvSpPr txBox="1"/>
            <p:nvPr/>
          </p:nvSpPr>
          <p:spPr>
            <a:xfrm rot="10800000">
              <a:off x="5932298" y="1879962"/>
              <a:ext cx="577290" cy="836436"/>
            </a:xfrm>
            <a:prstGeom prst="rect">
              <a:avLst/>
            </a:prstGeom>
          </p:spPr>
          <p:txBody>
            <a:bodyPr lIns="21287" tIns="21287" rIns="21287" bIns="21287" rtlCol="0" anchor="ctr"/>
            <a:lstStyle/>
            <a:p>
              <a:endParaRPr lang="en-US" sz="4000"/>
            </a:p>
          </p:txBody>
        </p:sp>
        <p:cxnSp>
          <p:nvCxnSpPr>
            <p:cNvPr id="25" name="AutoShape 14">
              <a:extLst>
                <a:ext uri="{FF2B5EF4-FFF2-40B4-BE49-F238E27FC236}">
                  <a16:creationId xmlns:a16="http://schemas.microsoft.com/office/drawing/2014/main" id="{EBCA645B-4E6B-1A89-8287-DD68D6704DE9}"/>
                </a:ext>
              </a:extLst>
            </p:cNvPr>
            <p:cNvCxnSpPr/>
            <p:nvPr/>
          </p:nvCxnSpPr>
          <p:spPr>
            <a:xfrm>
              <a:off x="6220942" y="3646016"/>
              <a:ext cx="0" cy="411079"/>
            </a:xfrm>
            <a:prstGeom prst="line">
              <a:avLst/>
            </a:prstGeom>
            <a:ln w="28575" cap="rnd">
              <a:solidFill>
                <a:srgbClr val="FFD366"/>
              </a:solidFill>
              <a:prstDash val="sysDot"/>
              <a:headEnd type="none" w="sm" len="sm"/>
              <a:tailEnd type="oval" w="med" len="med"/>
            </a:ln>
          </p:spPr>
        </p:cxnSp>
        <p:sp>
          <p:nvSpPr>
            <p:cNvPr id="26" name="Freeform 17">
              <a:extLst>
                <a:ext uri="{FF2B5EF4-FFF2-40B4-BE49-F238E27FC236}">
                  <a16:creationId xmlns:a16="http://schemas.microsoft.com/office/drawing/2014/main" id="{6CBC0316-CF5F-70EF-B6D6-CDA6424902E8}"/>
                </a:ext>
              </a:extLst>
            </p:cNvPr>
            <p:cNvSpPr/>
            <p:nvPr/>
          </p:nvSpPr>
          <p:spPr>
            <a:xfrm>
              <a:off x="5578560"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FFD366"/>
              </a:solidFill>
              <a:prstDash val="solid"/>
              <a:miter/>
            </a:ln>
          </p:spPr>
          <p:txBody>
            <a:bodyPr/>
            <a:lstStyle/>
            <a:p>
              <a:endParaRPr lang="en-US" sz="4000"/>
            </a:p>
          </p:txBody>
        </p:sp>
        <p:sp>
          <p:nvSpPr>
            <p:cNvPr id="27" name="TextBox 18">
              <a:extLst>
                <a:ext uri="{FF2B5EF4-FFF2-40B4-BE49-F238E27FC236}">
                  <a16:creationId xmlns:a16="http://schemas.microsoft.com/office/drawing/2014/main" id="{C61CDDA3-71FB-C9F7-E24F-804E2DDC75D6}"/>
                </a:ext>
              </a:extLst>
            </p:cNvPr>
            <p:cNvSpPr txBox="1"/>
            <p:nvPr/>
          </p:nvSpPr>
          <p:spPr>
            <a:xfrm>
              <a:off x="5696118" y="2477413"/>
              <a:ext cx="1018828" cy="1077583"/>
            </a:xfrm>
            <a:prstGeom prst="rect">
              <a:avLst/>
            </a:prstGeom>
          </p:spPr>
          <p:txBody>
            <a:bodyPr lIns="21287" tIns="21287" rIns="21287" bIns="21287" rtlCol="0" anchor="ctr"/>
            <a:lstStyle/>
            <a:p>
              <a:endParaRPr lang="en-US" sz="4000"/>
            </a:p>
          </p:txBody>
        </p:sp>
        <p:sp>
          <p:nvSpPr>
            <p:cNvPr id="44" name="TextBox 49">
              <a:extLst>
                <a:ext uri="{FF2B5EF4-FFF2-40B4-BE49-F238E27FC236}">
                  <a16:creationId xmlns:a16="http://schemas.microsoft.com/office/drawing/2014/main" id="{5B3212A7-CD74-76EA-AD8B-E1A03A461CB3}"/>
                </a:ext>
              </a:extLst>
            </p:cNvPr>
            <p:cNvSpPr txBox="1"/>
            <p:nvPr/>
          </p:nvSpPr>
          <p:spPr>
            <a:xfrm>
              <a:off x="5979983" y="2063059"/>
              <a:ext cx="481638"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5" name="TextBox 50">
              <a:extLst>
                <a:ext uri="{FF2B5EF4-FFF2-40B4-BE49-F238E27FC236}">
                  <a16:creationId xmlns:a16="http://schemas.microsoft.com/office/drawing/2014/main" id="{0F5B93C6-E1CA-D7C0-7566-36D9B06D0A63}"/>
                </a:ext>
              </a:extLst>
            </p:cNvPr>
            <p:cNvSpPr txBox="1"/>
            <p:nvPr/>
          </p:nvSpPr>
          <p:spPr>
            <a:xfrm>
              <a:off x="5082944" y="4528110"/>
              <a:ext cx="2162508" cy="1134934"/>
            </a:xfrm>
            <a:prstGeom prst="rect">
              <a:avLst/>
            </a:prstGeom>
          </p:spPr>
          <p:txBody>
            <a:bodyPr wrap="square" lIns="0" tIns="0" rIns="0" bIns="0" rtlCol="0" anchor="t">
              <a:spAutoFit/>
            </a:bodyPr>
            <a:lstStyle/>
            <a:p>
              <a:pPr algn="ctr" rtl="0">
                <a:lnSpc>
                  <a:spcPct val="115000"/>
                </a:lnSpc>
              </a:pPr>
              <a:r>
                <a:rPr lang="ar-EG" sz="40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تحديد المبادرات الرئيسية</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7" name="Graphic 14" descr="Document with solid fill">
              <a:extLst>
                <a:ext uri="{FF2B5EF4-FFF2-40B4-BE49-F238E27FC236}">
                  <a16:creationId xmlns:a16="http://schemas.microsoft.com/office/drawing/2014/main" id="{1D4056C3-5F45-474A-F4B2-CB028A4ACD6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58628" y="2597711"/>
              <a:ext cx="979397" cy="979375"/>
            </a:xfrm>
            <a:prstGeom prst="rect">
              <a:avLst/>
            </a:prstGeom>
          </p:spPr>
        </p:pic>
      </p:grpSp>
      <p:sp>
        <p:nvSpPr>
          <p:cNvPr id="2" name="TextBox 1">
            <a:extLst>
              <a:ext uri="{FF2B5EF4-FFF2-40B4-BE49-F238E27FC236}">
                <a16:creationId xmlns:a16="http://schemas.microsoft.com/office/drawing/2014/main" id="{B540B401-61F3-AD1D-8446-2A6AD1B62638}"/>
              </a:ext>
            </a:extLst>
          </p:cNvPr>
          <p:cNvSpPr txBox="1"/>
          <p:nvPr/>
        </p:nvSpPr>
        <p:spPr>
          <a:xfrm>
            <a:off x="1013964" y="2543993"/>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الشراكات والتعاون الخارجي:</a:t>
            </a:r>
            <a:endParaRPr lang="en-US" b="1" dirty="0">
              <a:solidFill>
                <a:srgbClr val="168489"/>
              </a:solidFill>
            </a:endParaRPr>
          </a:p>
          <a:p>
            <a:pPr marL="0" indent="0">
              <a:buNone/>
            </a:pPr>
            <a:r>
              <a:rPr lang="ar-SA" dirty="0"/>
              <a:t>  - تحديد مجالات التعاون مع المزودين.</a:t>
            </a:r>
            <a:endParaRPr lang="en-US" dirty="0"/>
          </a:p>
          <a:p>
            <a:pPr marL="0" indent="0">
              <a:buNone/>
            </a:pPr>
            <a:r>
              <a:rPr lang="ar-SA" dirty="0"/>
              <a:t>  - فرص الشراكة مع الشركات الناشئة والمبتكرين.</a:t>
            </a:r>
            <a:endParaRPr lang="en-US" dirty="0"/>
          </a:p>
          <a:p>
            <a:pPr marL="0" indent="0">
              <a:buNone/>
            </a:pPr>
            <a:r>
              <a:rPr lang="ar-SA" dirty="0"/>
              <a:t>  - إمكانيات الاستحواذ أو الاستثمار الاستراتيجي.</a:t>
            </a:r>
            <a:endParaRPr lang="en-US" dirty="0"/>
          </a:p>
        </p:txBody>
      </p:sp>
    </p:spTree>
    <p:extLst>
      <p:ext uri="{BB962C8B-B14F-4D97-AF65-F5344CB8AC3E}">
        <p14:creationId xmlns:p14="http://schemas.microsoft.com/office/powerpoint/2010/main" val="844994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5D318-D38F-BD38-8A85-0613892778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26F994-7AF2-C3E6-D943-726637C2F591}"/>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خارطة طريق للتحوّل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FD3418C-50A2-EAEC-9254-425AAE325E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99" name="Group 98">
            <a:extLst>
              <a:ext uri="{FF2B5EF4-FFF2-40B4-BE49-F238E27FC236}">
                <a16:creationId xmlns:a16="http://schemas.microsoft.com/office/drawing/2014/main" id="{439C3EB2-55B7-FE4A-16AE-D502AC2B537F}"/>
              </a:ext>
            </a:extLst>
          </p:cNvPr>
          <p:cNvGrpSpPr/>
          <p:nvPr/>
        </p:nvGrpSpPr>
        <p:grpSpPr>
          <a:xfrm>
            <a:off x="8619571" y="1452708"/>
            <a:ext cx="2970042" cy="4642560"/>
            <a:chOff x="391886" y="1879962"/>
            <a:chExt cx="2420355" cy="3783330"/>
          </a:xfrm>
        </p:grpSpPr>
        <p:sp>
          <p:nvSpPr>
            <p:cNvPr id="38" name="Freeform 36">
              <a:extLst>
                <a:ext uri="{FF2B5EF4-FFF2-40B4-BE49-F238E27FC236}">
                  <a16:creationId xmlns:a16="http://schemas.microsoft.com/office/drawing/2014/main" id="{6E189046-4CAC-F928-60BC-E1444A1D6815}"/>
                </a:ext>
              </a:extLst>
            </p:cNvPr>
            <p:cNvSpPr/>
            <p:nvPr/>
          </p:nvSpPr>
          <p:spPr>
            <a:xfrm rot="10800000">
              <a:off x="1444804" y="1879962"/>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168489"/>
            </a:solidFill>
            <a:ln cap="sq">
              <a:noFill/>
              <a:prstDash val="solid"/>
              <a:miter/>
            </a:ln>
          </p:spPr>
          <p:txBody>
            <a:bodyPr/>
            <a:lstStyle/>
            <a:p>
              <a:endParaRPr lang="en-US" sz="4000"/>
            </a:p>
          </p:txBody>
        </p:sp>
        <p:sp>
          <p:nvSpPr>
            <p:cNvPr id="39" name="TextBox 37">
              <a:extLst>
                <a:ext uri="{FF2B5EF4-FFF2-40B4-BE49-F238E27FC236}">
                  <a16:creationId xmlns:a16="http://schemas.microsoft.com/office/drawing/2014/main" id="{F8E5641A-F473-B93A-4EDA-65043CF1C39B}"/>
                </a:ext>
              </a:extLst>
            </p:cNvPr>
            <p:cNvSpPr txBox="1"/>
            <p:nvPr/>
          </p:nvSpPr>
          <p:spPr>
            <a:xfrm rot="10800000">
              <a:off x="1444804" y="1879962"/>
              <a:ext cx="577290" cy="836436"/>
            </a:xfrm>
            <a:prstGeom prst="rect">
              <a:avLst/>
            </a:prstGeom>
          </p:spPr>
          <p:txBody>
            <a:bodyPr lIns="21287" tIns="21287" rIns="21287" bIns="21287" rtlCol="0" anchor="ctr"/>
            <a:lstStyle/>
            <a:p>
              <a:endParaRPr lang="en-US" sz="4000"/>
            </a:p>
          </p:txBody>
        </p:sp>
        <p:cxnSp>
          <p:nvCxnSpPr>
            <p:cNvPr id="40" name="AutoShape 38">
              <a:extLst>
                <a:ext uri="{FF2B5EF4-FFF2-40B4-BE49-F238E27FC236}">
                  <a16:creationId xmlns:a16="http://schemas.microsoft.com/office/drawing/2014/main" id="{7AC694F8-46DD-6953-E0AB-00C4AFB920B5}"/>
                </a:ext>
              </a:extLst>
            </p:cNvPr>
            <p:cNvCxnSpPr/>
            <p:nvPr/>
          </p:nvCxnSpPr>
          <p:spPr>
            <a:xfrm>
              <a:off x="1733448" y="3646016"/>
              <a:ext cx="0" cy="411079"/>
            </a:xfrm>
            <a:prstGeom prst="line">
              <a:avLst/>
            </a:prstGeom>
            <a:ln w="28575" cap="rnd">
              <a:solidFill>
                <a:srgbClr val="168489"/>
              </a:solidFill>
              <a:prstDash val="sysDot"/>
              <a:headEnd type="none" w="sm" len="sm"/>
              <a:tailEnd type="oval" w="med" len="med"/>
            </a:ln>
          </p:spPr>
        </p:cxnSp>
        <p:sp>
          <p:nvSpPr>
            <p:cNvPr id="41" name="Freeform 41">
              <a:extLst>
                <a:ext uri="{FF2B5EF4-FFF2-40B4-BE49-F238E27FC236}">
                  <a16:creationId xmlns:a16="http://schemas.microsoft.com/office/drawing/2014/main" id="{BE228266-F35F-15F6-235D-3DF7169C7D6D}"/>
                </a:ext>
              </a:extLst>
            </p:cNvPr>
            <p:cNvSpPr/>
            <p:nvPr/>
          </p:nvSpPr>
          <p:spPr>
            <a:xfrm>
              <a:off x="1091066" y="2418637"/>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168489"/>
              </a:solidFill>
              <a:prstDash val="solid"/>
              <a:miter/>
            </a:ln>
          </p:spPr>
          <p:txBody>
            <a:bodyPr/>
            <a:lstStyle/>
            <a:p>
              <a:endParaRPr lang="en-US" sz="4000"/>
            </a:p>
          </p:txBody>
        </p:sp>
        <p:sp>
          <p:nvSpPr>
            <p:cNvPr id="42" name="TextBox 42">
              <a:extLst>
                <a:ext uri="{FF2B5EF4-FFF2-40B4-BE49-F238E27FC236}">
                  <a16:creationId xmlns:a16="http://schemas.microsoft.com/office/drawing/2014/main" id="{0944D0FC-E909-4572-5A80-C01C93A83E7C}"/>
                </a:ext>
              </a:extLst>
            </p:cNvPr>
            <p:cNvSpPr txBox="1"/>
            <p:nvPr/>
          </p:nvSpPr>
          <p:spPr>
            <a:xfrm>
              <a:off x="1208624" y="2477413"/>
              <a:ext cx="1018828" cy="1077583"/>
            </a:xfrm>
            <a:prstGeom prst="rect">
              <a:avLst/>
            </a:prstGeom>
          </p:spPr>
          <p:txBody>
            <a:bodyPr lIns="21287" tIns="21287" rIns="21287" bIns="21287" rtlCol="0" anchor="ctr"/>
            <a:lstStyle/>
            <a:p>
              <a:endParaRPr lang="en-US" sz="4000"/>
            </a:p>
          </p:txBody>
        </p:sp>
        <p:sp>
          <p:nvSpPr>
            <p:cNvPr id="49" name="TextBox 54">
              <a:extLst>
                <a:ext uri="{FF2B5EF4-FFF2-40B4-BE49-F238E27FC236}">
                  <a16:creationId xmlns:a16="http://schemas.microsoft.com/office/drawing/2014/main" id="{A3C843DC-3831-4080-E18C-F778B4B3AF53}"/>
                </a:ext>
              </a:extLst>
            </p:cNvPr>
            <p:cNvSpPr txBox="1"/>
            <p:nvPr/>
          </p:nvSpPr>
          <p:spPr>
            <a:xfrm>
              <a:off x="1444716" y="2038457"/>
              <a:ext cx="480422"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05</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2" name="TextBox 57">
              <a:extLst>
                <a:ext uri="{FF2B5EF4-FFF2-40B4-BE49-F238E27FC236}">
                  <a16:creationId xmlns:a16="http://schemas.microsoft.com/office/drawing/2014/main" id="{5D7BA637-CB67-E7EF-5729-32189161EA75}"/>
                </a:ext>
              </a:extLst>
            </p:cNvPr>
            <p:cNvSpPr txBox="1"/>
            <p:nvPr/>
          </p:nvSpPr>
          <p:spPr>
            <a:xfrm>
              <a:off x="391886" y="4528357"/>
              <a:ext cx="2420355" cy="1134935"/>
            </a:xfrm>
            <a:prstGeom prst="rect">
              <a:avLst/>
            </a:prstGeom>
          </p:spPr>
          <p:txBody>
            <a:bodyPr wrap="square" lIns="0" tIns="0" rIns="0" bIns="0" rtlCol="0" anchor="t">
              <a:spAutoFit/>
            </a:bodyPr>
            <a:lstStyle/>
            <a:p>
              <a:pPr algn="ctr" rtl="1">
                <a:lnSpc>
                  <a:spcPct val="115000"/>
                </a:lnSpc>
              </a:pPr>
              <a:r>
                <a:rPr lang="ar-EG" sz="40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وضع إطار للحوكمة والقياس</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Graphic 26" descr="Gears with solid fill">
              <a:extLst>
                <a:ext uri="{FF2B5EF4-FFF2-40B4-BE49-F238E27FC236}">
                  <a16:creationId xmlns:a16="http://schemas.microsoft.com/office/drawing/2014/main" id="{9186F070-B5E4-AD1F-8A15-D1A3EE7996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3473" y="2496152"/>
              <a:ext cx="1153172" cy="1153147"/>
            </a:xfrm>
            <a:prstGeom prst="rect">
              <a:avLst/>
            </a:prstGeom>
          </p:spPr>
        </p:pic>
      </p:grpSp>
      <p:grpSp>
        <p:nvGrpSpPr>
          <p:cNvPr id="98" name="Group 97">
            <a:extLst>
              <a:ext uri="{FF2B5EF4-FFF2-40B4-BE49-F238E27FC236}">
                <a16:creationId xmlns:a16="http://schemas.microsoft.com/office/drawing/2014/main" id="{62ECA588-114E-4B57-67D8-2962DC9F86B6}"/>
              </a:ext>
            </a:extLst>
          </p:cNvPr>
          <p:cNvGrpSpPr/>
          <p:nvPr/>
        </p:nvGrpSpPr>
        <p:grpSpPr>
          <a:xfrm>
            <a:off x="13771344" y="1466390"/>
            <a:ext cx="2681992" cy="4627481"/>
            <a:chOff x="2741931" y="1892248"/>
            <a:chExt cx="2185617" cy="3771044"/>
          </a:xfrm>
        </p:grpSpPr>
        <p:sp>
          <p:nvSpPr>
            <p:cNvPr id="18" name="Freeform 4">
              <a:extLst>
                <a:ext uri="{FF2B5EF4-FFF2-40B4-BE49-F238E27FC236}">
                  <a16:creationId xmlns:a16="http://schemas.microsoft.com/office/drawing/2014/main" id="{6B289D47-0785-E5F6-3BD3-6AD2AC57D18A}"/>
                </a:ext>
              </a:extLst>
            </p:cNvPr>
            <p:cNvSpPr/>
            <p:nvPr/>
          </p:nvSpPr>
          <p:spPr>
            <a:xfrm rot="10800000">
              <a:off x="3688550" y="1892248"/>
              <a:ext cx="577290" cy="798984"/>
            </a:xfrm>
            <a:custGeom>
              <a:avLst/>
              <a:gdLst/>
              <a:ahLst/>
              <a:cxnLst/>
              <a:rect l="l" t="t" r="r" b="b"/>
              <a:pathLst>
                <a:path w="587259" h="812800">
                  <a:moveTo>
                    <a:pt x="159839" y="0"/>
                  </a:moveTo>
                  <a:lnTo>
                    <a:pt x="427420" y="0"/>
                  </a:lnTo>
                  <a:cubicBezTo>
                    <a:pt x="469812" y="0"/>
                    <a:pt x="510468" y="16840"/>
                    <a:pt x="540444" y="46816"/>
                  </a:cubicBezTo>
                  <a:cubicBezTo>
                    <a:pt x="570419" y="76792"/>
                    <a:pt x="587259" y="117447"/>
                    <a:pt x="587259" y="159839"/>
                  </a:cubicBezTo>
                  <a:lnTo>
                    <a:pt x="587259" y="652961"/>
                  </a:lnTo>
                  <a:cubicBezTo>
                    <a:pt x="587259" y="741237"/>
                    <a:pt x="515697" y="812800"/>
                    <a:pt x="427420" y="812800"/>
                  </a:cubicBezTo>
                  <a:lnTo>
                    <a:pt x="159839" y="812800"/>
                  </a:lnTo>
                  <a:cubicBezTo>
                    <a:pt x="117447" y="812800"/>
                    <a:pt x="76792" y="795960"/>
                    <a:pt x="46816" y="765984"/>
                  </a:cubicBezTo>
                  <a:cubicBezTo>
                    <a:pt x="16840" y="736008"/>
                    <a:pt x="0" y="695353"/>
                    <a:pt x="0" y="652961"/>
                  </a:cubicBezTo>
                  <a:lnTo>
                    <a:pt x="0" y="159839"/>
                  </a:lnTo>
                  <a:cubicBezTo>
                    <a:pt x="0" y="117447"/>
                    <a:pt x="16840" y="76792"/>
                    <a:pt x="46816" y="46816"/>
                  </a:cubicBezTo>
                  <a:cubicBezTo>
                    <a:pt x="76792" y="16840"/>
                    <a:pt x="117447" y="0"/>
                    <a:pt x="159839" y="0"/>
                  </a:cubicBezTo>
                  <a:close/>
                </a:path>
              </a:pathLst>
            </a:custGeom>
            <a:solidFill>
              <a:srgbClr val="2E75B6"/>
            </a:solidFill>
            <a:ln cap="sq">
              <a:solidFill>
                <a:srgbClr val="2E75B6"/>
              </a:solidFill>
              <a:prstDash val="solid"/>
              <a:miter/>
            </a:ln>
          </p:spPr>
          <p:txBody>
            <a:bodyPr/>
            <a:lstStyle/>
            <a:p>
              <a:endParaRPr lang="en-US" sz="4000"/>
            </a:p>
          </p:txBody>
        </p:sp>
        <p:sp>
          <p:nvSpPr>
            <p:cNvPr id="19" name="TextBox 5">
              <a:extLst>
                <a:ext uri="{FF2B5EF4-FFF2-40B4-BE49-F238E27FC236}">
                  <a16:creationId xmlns:a16="http://schemas.microsoft.com/office/drawing/2014/main" id="{7D8AB971-A916-E96C-6DD8-DC6A84A9618D}"/>
                </a:ext>
              </a:extLst>
            </p:cNvPr>
            <p:cNvSpPr txBox="1"/>
            <p:nvPr/>
          </p:nvSpPr>
          <p:spPr>
            <a:xfrm rot="10800000">
              <a:off x="3688550" y="1892248"/>
              <a:ext cx="577290" cy="836436"/>
            </a:xfrm>
            <a:prstGeom prst="rect">
              <a:avLst/>
            </a:prstGeom>
          </p:spPr>
          <p:txBody>
            <a:bodyPr lIns="21287" tIns="21287" rIns="21287" bIns="21287" rtlCol="0" anchor="ctr"/>
            <a:lstStyle/>
            <a:p>
              <a:endParaRPr lang="en-US" sz="4000"/>
            </a:p>
          </p:txBody>
        </p:sp>
        <p:cxnSp>
          <p:nvCxnSpPr>
            <p:cNvPr id="20" name="AutoShape 6">
              <a:extLst>
                <a:ext uri="{FF2B5EF4-FFF2-40B4-BE49-F238E27FC236}">
                  <a16:creationId xmlns:a16="http://schemas.microsoft.com/office/drawing/2014/main" id="{8EE020BC-0B2D-1D52-3392-7F151A4A5C38}"/>
                </a:ext>
              </a:extLst>
            </p:cNvPr>
            <p:cNvCxnSpPr/>
            <p:nvPr/>
          </p:nvCxnSpPr>
          <p:spPr>
            <a:xfrm>
              <a:off x="3977196" y="3658305"/>
              <a:ext cx="0" cy="411079"/>
            </a:xfrm>
            <a:prstGeom prst="line">
              <a:avLst/>
            </a:prstGeom>
            <a:ln w="28575" cap="rnd">
              <a:solidFill>
                <a:srgbClr val="2E75B6"/>
              </a:solidFill>
              <a:prstDash val="sysDot"/>
              <a:headEnd type="none" w="sm" len="sm"/>
              <a:tailEnd type="oval" w="med" len="med"/>
            </a:ln>
          </p:spPr>
        </p:cxnSp>
        <p:sp>
          <p:nvSpPr>
            <p:cNvPr id="21" name="Freeform 9">
              <a:extLst>
                <a:ext uri="{FF2B5EF4-FFF2-40B4-BE49-F238E27FC236}">
                  <a16:creationId xmlns:a16="http://schemas.microsoft.com/office/drawing/2014/main" id="{F6472699-E15A-69CB-2CB5-C589C7B7166D}"/>
                </a:ext>
              </a:extLst>
            </p:cNvPr>
            <p:cNvSpPr/>
            <p:nvPr/>
          </p:nvSpPr>
          <p:spPr>
            <a:xfrm>
              <a:off x="3334814" y="2430926"/>
              <a:ext cx="1253942" cy="1253914"/>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FFFFFF"/>
            </a:solidFill>
            <a:ln w="19050" cap="sq">
              <a:solidFill>
                <a:srgbClr val="2E75B6"/>
              </a:solidFill>
              <a:prstDash val="solid"/>
              <a:miter/>
            </a:ln>
          </p:spPr>
          <p:txBody>
            <a:bodyPr/>
            <a:lstStyle/>
            <a:p>
              <a:endParaRPr lang="en-US" sz="4000"/>
            </a:p>
          </p:txBody>
        </p:sp>
        <p:sp>
          <p:nvSpPr>
            <p:cNvPr id="22" name="TextBox 10">
              <a:extLst>
                <a:ext uri="{FF2B5EF4-FFF2-40B4-BE49-F238E27FC236}">
                  <a16:creationId xmlns:a16="http://schemas.microsoft.com/office/drawing/2014/main" id="{11F71F33-1A8B-174B-85B0-DC465F0CB889}"/>
                </a:ext>
              </a:extLst>
            </p:cNvPr>
            <p:cNvSpPr txBox="1"/>
            <p:nvPr/>
          </p:nvSpPr>
          <p:spPr>
            <a:xfrm>
              <a:off x="3452372" y="2489704"/>
              <a:ext cx="1018828" cy="1077583"/>
            </a:xfrm>
            <a:prstGeom prst="rect">
              <a:avLst/>
            </a:prstGeom>
          </p:spPr>
          <p:txBody>
            <a:bodyPr lIns="21287" tIns="21287" rIns="21287" bIns="21287" rtlCol="0" anchor="ctr"/>
            <a:lstStyle/>
            <a:p>
              <a:endParaRPr lang="en-US" sz="4000"/>
            </a:p>
          </p:txBody>
        </p:sp>
        <p:sp>
          <p:nvSpPr>
            <p:cNvPr id="43" name="TextBox 48">
              <a:extLst>
                <a:ext uri="{FF2B5EF4-FFF2-40B4-BE49-F238E27FC236}">
                  <a16:creationId xmlns:a16="http://schemas.microsoft.com/office/drawing/2014/main" id="{D9FB176F-D845-E117-05E9-1974720131F1}"/>
                </a:ext>
              </a:extLst>
            </p:cNvPr>
            <p:cNvSpPr txBox="1"/>
            <p:nvPr/>
          </p:nvSpPr>
          <p:spPr>
            <a:xfrm>
              <a:off x="3707043" y="2060554"/>
              <a:ext cx="480422" cy="299723"/>
            </a:xfrm>
            <a:prstGeom prst="rect">
              <a:avLst/>
            </a:prstGeom>
          </p:spPr>
          <p:txBody>
            <a:bodyPr lIns="0" tIns="0" rIns="0" bIns="0" rtlCol="0" anchor="t">
              <a:spAutoFit/>
            </a:bodyPr>
            <a:lstStyle/>
            <a:p>
              <a:pPr algn="ctr" rtl="1">
                <a:lnSpc>
                  <a:spcPts val="2250"/>
                </a:lnSpc>
              </a:pPr>
              <a:r>
                <a:rPr lang="ar-SA" sz="4000" b="1" kern="1200">
                  <a:solidFill>
                    <a:srgbClr val="F8F8F8"/>
                  </a:solidFill>
                  <a:effectLst/>
                  <a:latin typeface="Times New Roman" panose="02020603050405020304" pitchFamily="18" charset="0"/>
                  <a:ea typeface="SST Arabic Bold"/>
                  <a:cs typeface="SST Arabic Medium" panose="020B0604030504020204" pitchFamily="34" charset="-78"/>
                </a:rPr>
                <a:t>04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51" name="TextBox 56">
              <a:extLst>
                <a:ext uri="{FF2B5EF4-FFF2-40B4-BE49-F238E27FC236}">
                  <a16:creationId xmlns:a16="http://schemas.microsoft.com/office/drawing/2014/main" id="{7D628F92-5FBD-1E12-9F77-26B11D2CA933}"/>
                </a:ext>
              </a:extLst>
            </p:cNvPr>
            <p:cNvSpPr txBox="1"/>
            <p:nvPr/>
          </p:nvSpPr>
          <p:spPr>
            <a:xfrm>
              <a:off x="2741931" y="4528357"/>
              <a:ext cx="2185617" cy="1134935"/>
            </a:xfrm>
            <a:prstGeom prst="rect">
              <a:avLst/>
            </a:prstGeom>
          </p:spPr>
          <p:txBody>
            <a:bodyPr wrap="square" lIns="0" tIns="0" rIns="0" bIns="0" rtlCol="0" anchor="t">
              <a:spAutoFit/>
            </a:bodyPr>
            <a:lstStyle/>
            <a:p>
              <a:pPr algn="ctr" rtl="0">
                <a:lnSpc>
                  <a:spcPct val="115000"/>
                </a:lnSpc>
              </a:pPr>
              <a:r>
                <a:rPr lang="ar-EG" sz="40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تحديد المتطلبات والموارد</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رسم 15" descr="قائمة اختيار">
              <a:extLst>
                <a:ext uri="{FF2B5EF4-FFF2-40B4-BE49-F238E27FC236}">
                  <a16:creationId xmlns:a16="http://schemas.microsoft.com/office/drawing/2014/main" id="{7345EE9B-2047-52AD-5F74-9E57D710F2D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83499" y="2604100"/>
              <a:ext cx="956671" cy="956649"/>
            </a:xfrm>
            <a:prstGeom prst="rect">
              <a:avLst/>
            </a:prstGeom>
          </p:spPr>
        </p:pic>
      </p:grpSp>
      <p:sp>
        <p:nvSpPr>
          <p:cNvPr id="2" name="TextBox 1">
            <a:extLst>
              <a:ext uri="{FF2B5EF4-FFF2-40B4-BE49-F238E27FC236}">
                <a16:creationId xmlns:a16="http://schemas.microsoft.com/office/drawing/2014/main" id="{344CB4D1-39AF-39B2-CADE-3580561DD1B9}"/>
              </a:ext>
            </a:extLst>
          </p:cNvPr>
          <p:cNvSpPr txBox="1"/>
          <p:nvPr/>
        </p:nvSpPr>
        <p:spPr>
          <a:xfrm>
            <a:off x="1013964" y="985908"/>
            <a:ext cx="6364661" cy="22442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هيكل الحوكمة:</a:t>
            </a:r>
            <a:endParaRPr lang="en-US" b="1" dirty="0">
              <a:solidFill>
                <a:srgbClr val="168489"/>
              </a:solidFill>
            </a:endParaRPr>
          </a:p>
          <a:p>
            <a:pPr marL="0" indent="0">
              <a:buNone/>
            </a:pPr>
            <a:r>
              <a:rPr lang="ar-SA" dirty="0"/>
              <a:t>  - تحديد الأدوار والمسؤوليات.</a:t>
            </a:r>
            <a:endParaRPr lang="en-US" dirty="0"/>
          </a:p>
          <a:p>
            <a:pPr marL="0" indent="0">
              <a:buNone/>
            </a:pPr>
            <a:r>
              <a:rPr lang="ar-SA" dirty="0"/>
              <a:t>  - آلية اتخاذ القرار وتخصيص الموارد.</a:t>
            </a:r>
            <a:endParaRPr lang="en-US" dirty="0"/>
          </a:p>
          <a:p>
            <a:pPr marL="0" indent="0">
              <a:buNone/>
            </a:pPr>
            <a:r>
              <a:rPr lang="ar-SA" dirty="0"/>
              <a:t>  - عمليات مراجعة التقدم وتعديل المسار.</a:t>
            </a:r>
            <a:endParaRPr lang="en-US" dirty="0"/>
          </a:p>
        </p:txBody>
      </p:sp>
      <p:sp>
        <p:nvSpPr>
          <p:cNvPr id="3" name="TextBox 2">
            <a:extLst>
              <a:ext uri="{FF2B5EF4-FFF2-40B4-BE49-F238E27FC236}">
                <a16:creationId xmlns:a16="http://schemas.microsoft.com/office/drawing/2014/main" id="{C95360F7-62B0-F209-67FA-63B7E6E006C2}"/>
              </a:ext>
            </a:extLst>
          </p:cNvPr>
          <p:cNvSpPr txBox="1"/>
          <p:nvPr/>
        </p:nvSpPr>
        <p:spPr>
          <a:xfrm>
            <a:off x="1013964" y="3429000"/>
            <a:ext cx="6364661" cy="3268844"/>
          </a:xfrm>
          <a:prstGeom prst="rect">
            <a:avLst/>
          </a:prstGeom>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8"/>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b="1" dirty="0">
                <a:solidFill>
                  <a:srgbClr val="168489"/>
                </a:solidFill>
              </a:rPr>
              <a:t>مؤشرات الأداء الرئيسية (</a:t>
            </a:r>
            <a:r>
              <a:rPr lang="en-US" b="1" dirty="0">
                <a:solidFill>
                  <a:srgbClr val="168489"/>
                </a:solidFill>
              </a:rPr>
              <a:t>KPIs</a:t>
            </a:r>
            <a:r>
              <a:rPr lang="ar-SA" b="1" dirty="0">
                <a:solidFill>
                  <a:srgbClr val="168489"/>
                </a:solidFill>
              </a:rPr>
              <a:t>):</a:t>
            </a:r>
            <a:endParaRPr lang="en-US" b="1" dirty="0">
              <a:solidFill>
                <a:srgbClr val="168489"/>
              </a:solidFill>
            </a:endParaRPr>
          </a:p>
          <a:p>
            <a:pPr marL="0" indent="0">
              <a:buNone/>
            </a:pPr>
            <a:r>
              <a:rPr lang="ar-SA" dirty="0"/>
              <a:t>  - مؤشرات العائد المالي (</a:t>
            </a:r>
            <a:r>
              <a:rPr lang="en-US" dirty="0"/>
              <a:t>ROI</a:t>
            </a:r>
            <a:r>
              <a:rPr lang="ar-SA" dirty="0"/>
              <a:t>، تكلفة الخدمة، إيرادات رقمية).</a:t>
            </a:r>
            <a:endParaRPr lang="en-US" dirty="0"/>
          </a:p>
          <a:p>
            <a:pPr marL="0" indent="0">
              <a:buNone/>
            </a:pPr>
            <a:r>
              <a:rPr lang="ar-SA" dirty="0"/>
              <a:t>  - مؤشرات العمليات (وقت الإنجاز، الإنتاجية، الجودة).</a:t>
            </a:r>
            <a:endParaRPr lang="en-US" dirty="0"/>
          </a:p>
          <a:p>
            <a:pPr marL="0" indent="0">
              <a:buNone/>
            </a:pPr>
            <a:r>
              <a:rPr lang="ar-SA" dirty="0"/>
              <a:t>  - مؤشرات التجربة (رضا العملاء، مشاركة الموظفين).</a:t>
            </a:r>
            <a:endParaRPr lang="en-US" dirty="0"/>
          </a:p>
          <a:p>
            <a:pPr marL="0" indent="0">
              <a:buNone/>
            </a:pPr>
            <a:r>
              <a:rPr lang="ar-SA" dirty="0"/>
              <a:t>  - مؤشرات التحول (نسبة العمليات المؤتمتة، تبني التقنيات الجديدة).</a:t>
            </a:r>
            <a:endParaRPr lang="en-US" dirty="0"/>
          </a:p>
        </p:txBody>
      </p:sp>
    </p:spTree>
    <p:extLst>
      <p:ext uri="{BB962C8B-B14F-4D97-AF65-F5344CB8AC3E}">
        <p14:creationId xmlns:p14="http://schemas.microsoft.com/office/powerpoint/2010/main" val="17329519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F94F-45F2-E407-D468-4C35B645E3A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A50786B-685E-76A9-3F02-ED200BEA24BF}"/>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07D8988-1110-C109-7A25-07E92FCFE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DD095C3F-CD81-8C40-BC5D-F54A8FD67D9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D986A84-7625-06CD-3AD1-33DA7B1DE0F6}"/>
              </a:ext>
            </a:extLst>
          </p:cNvPr>
          <p:cNvSpPr txBox="1"/>
          <p:nvPr/>
        </p:nvSpPr>
        <p:spPr>
          <a:xfrm>
            <a:off x="5351490" y="1063526"/>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مجموعة "</a:t>
            </a:r>
            <a:r>
              <a:rPr lang="en-US"/>
              <a:t>ING</a:t>
            </a:r>
            <a:r>
              <a:rPr lang="ar-SA"/>
              <a:t>" المصرفية التي أطلقت مبادرة "</a:t>
            </a:r>
            <a:r>
              <a:rPr lang="en-US"/>
              <a:t>Think Forward</a:t>
            </a:r>
            <a:r>
              <a:rPr lang="ar-SA"/>
              <a:t>" للتحول الرقمي، وطوّرت خارطة طريق شاملة ركزت على:</a:t>
            </a:r>
            <a:endParaRPr lang="en-US"/>
          </a:p>
        </p:txBody>
      </p:sp>
      <p:sp>
        <p:nvSpPr>
          <p:cNvPr id="5" name="TextBox 4">
            <a:extLst>
              <a:ext uri="{FF2B5EF4-FFF2-40B4-BE49-F238E27FC236}">
                <a16:creationId xmlns:a16="http://schemas.microsoft.com/office/drawing/2014/main" id="{A5AFF460-19C8-9866-F9E5-0319E6D31C6E}"/>
              </a:ext>
            </a:extLst>
          </p:cNvPr>
          <p:cNvSpPr txBox="1"/>
          <p:nvPr/>
        </p:nvSpPr>
        <p:spPr>
          <a:xfrm>
            <a:off x="5104006" y="26014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تبسيط البنية التحتية التقنية وتحديث الأنظمة الأساسية</a:t>
            </a:r>
            <a:endParaRPr lang="en-US" dirty="0"/>
          </a:p>
        </p:txBody>
      </p:sp>
      <p:sp>
        <p:nvSpPr>
          <p:cNvPr id="6" name="TextBox 5">
            <a:extLst>
              <a:ext uri="{FF2B5EF4-FFF2-40B4-BE49-F238E27FC236}">
                <a16:creationId xmlns:a16="http://schemas.microsoft.com/office/drawing/2014/main" id="{04050A73-7C4C-7940-B03C-875B6827867B}"/>
              </a:ext>
            </a:extLst>
          </p:cNvPr>
          <p:cNvSpPr txBox="1"/>
          <p:nvPr/>
        </p:nvSpPr>
        <p:spPr>
          <a:xfrm>
            <a:off x="5104006" y="33076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منصة مصرفية موحدة عبر جميع الأسواق الأوروبية</a:t>
            </a:r>
            <a:endParaRPr lang="en-US" dirty="0"/>
          </a:p>
        </p:txBody>
      </p:sp>
      <p:sp>
        <p:nvSpPr>
          <p:cNvPr id="7" name="TextBox 6">
            <a:extLst>
              <a:ext uri="{FF2B5EF4-FFF2-40B4-BE49-F238E27FC236}">
                <a16:creationId xmlns:a16="http://schemas.microsoft.com/office/drawing/2014/main" id="{E45231BA-B22E-3C6A-696E-E7F4893E004B}"/>
              </a:ext>
            </a:extLst>
          </p:cNvPr>
          <p:cNvSpPr txBox="1"/>
          <p:nvPr/>
        </p:nvSpPr>
        <p:spPr>
          <a:xfrm>
            <a:off x="5104006" y="401389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تبني طرق العمل المرنة (</a:t>
            </a:r>
            <a:r>
              <a:rPr lang="en-US"/>
              <a:t>Agile</a:t>
            </a:r>
            <a:r>
              <a:rPr lang="ar-SA"/>
              <a:t>) على مستوى المؤسسة</a:t>
            </a:r>
            <a:endParaRPr lang="en-US" dirty="0"/>
          </a:p>
        </p:txBody>
      </p:sp>
      <p:sp>
        <p:nvSpPr>
          <p:cNvPr id="10" name="TextBox 9">
            <a:extLst>
              <a:ext uri="{FF2B5EF4-FFF2-40B4-BE49-F238E27FC236}">
                <a16:creationId xmlns:a16="http://schemas.microsoft.com/office/drawing/2014/main" id="{A9EAC838-28E5-099C-26A7-8D43F86ED4CA}"/>
              </a:ext>
            </a:extLst>
          </p:cNvPr>
          <p:cNvSpPr txBox="1"/>
          <p:nvPr/>
        </p:nvSpPr>
        <p:spPr>
          <a:xfrm>
            <a:off x="5104006" y="472014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إعادة تصميم تجربة العملاء بالكامل باستخدام التفكير التصميمي</a:t>
            </a:r>
            <a:endParaRPr lang="en-US" dirty="0"/>
          </a:p>
        </p:txBody>
      </p:sp>
      <p:pic>
        <p:nvPicPr>
          <p:cNvPr id="2" name="Picture 1">
            <a:extLst>
              <a:ext uri="{FF2B5EF4-FFF2-40B4-BE49-F238E27FC236}">
                <a16:creationId xmlns:a16="http://schemas.microsoft.com/office/drawing/2014/main" id="{8DD74FDA-B2B3-563A-B9E9-D4EE98B7BBA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836" y="1647253"/>
            <a:ext cx="4095841" cy="1014380"/>
          </a:xfrm>
          <a:prstGeom prst="rect">
            <a:avLst/>
          </a:prstGeom>
          <a:noFill/>
          <a:ln>
            <a:noFill/>
          </a:ln>
        </p:spPr>
      </p:pic>
      <p:sp>
        <p:nvSpPr>
          <p:cNvPr id="12" name="TextBox 11">
            <a:extLst>
              <a:ext uri="{FF2B5EF4-FFF2-40B4-BE49-F238E27FC236}">
                <a16:creationId xmlns:a16="http://schemas.microsoft.com/office/drawing/2014/main" id="{A51139C5-AE87-E9CB-D4F0-F3D0B193A10F}"/>
              </a:ext>
            </a:extLst>
          </p:cNvPr>
          <p:cNvSpPr txBox="1"/>
          <p:nvPr/>
        </p:nvSpPr>
        <p:spPr>
          <a:xfrm>
            <a:off x="5104006" y="542639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تأسيس مركز ابتكار داخلي (</a:t>
            </a:r>
            <a:r>
              <a:rPr lang="en-US"/>
              <a:t>PACE</a:t>
            </a:r>
            <a:r>
              <a:rPr lang="ar-SA"/>
              <a:t>) لتسريع تطوير الحلول الجديدة</a:t>
            </a:r>
            <a:endParaRPr lang="en-US" dirty="0"/>
          </a:p>
        </p:txBody>
      </p:sp>
    </p:spTree>
    <p:extLst>
      <p:ext uri="{BB962C8B-B14F-4D97-AF65-F5344CB8AC3E}">
        <p14:creationId xmlns:p14="http://schemas.microsoft.com/office/powerpoint/2010/main" val="47028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2"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2B80C-61D0-540A-30C0-C3CFBE65028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DFB5F76-22CA-7E50-A6F2-D97594F7B24E}"/>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القائد في ترسيخ ثقافة الابتكار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90E766D-6ECE-7C4C-767B-1DD20231D0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2B078FFE-97CC-15DF-E337-F5EFAED108E1}"/>
              </a:ext>
            </a:extLst>
          </p:cNvPr>
          <p:cNvSpPr/>
          <p:nvPr/>
        </p:nvSpPr>
        <p:spPr>
          <a:xfrm rot="4768334">
            <a:off x="-56019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AB22563-F6ED-8F25-26A1-0C7B5CE8EF9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1864" y="1647253"/>
            <a:ext cx="4095841" cy="1014380"/>
          </a:xfrm>
          <a:prstGeom prst="rect">
            <a:avLst/>
          </a:prstGeom>
          <a:noFill/>
          <a:ln>
            <a:noFill/>
          </a:ln>
        </p:spPr>
      </p:pic>
      <p:sp>
        <p:nvSpPr>
          <p:cNvPr id="11" name="Rectangle: Rounded Corners 10">
            <a:extLst>
              <a:ext uri="{FF2B5EF4-FFF2-40B4-BE49-F238E27FC236}">
                <a16:creationId xmlns:a16="http://schemas.microsoft.com/office/drawing/2014/main" id="{D6F33CF7-952D-2664-6D98-3113CF2DECE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07FEFA6-8866-4013-4170-8832C2BB45BB}"/>
              </a:ext>
            </a:extLst>
          </p:cNvPr>
          <p:cNvSpPr txBox="1"/>
          <p:nvPr/>
        </p:nvSpPr>
        <p:spPr>
          <a:xfrm>
            <a:off x="5372458" y="299735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الثقافة المؤسسية من أهم عوامل نجاح التحول الرقمي. وفقاً لدراسة أجرتها </a:t>
            </a:r>
            <a:r>
              <a:rPr lang="en-US"/>
              <a:t>BCG</a:t>
            </a:r>
            <a:r>
              <a:rPr lang="ar-SA"/>
              <a:t>، فإن المؤسسات ذات الثقافة الرقمية القوية تتفوق في الأداء المالي بنسبة 25% على نظيراتها</a:t>
            </a:r>
            <a:endParaRPr lang="en-US" dirty="0"/>
          </a:p>
        </p:txBody>
      </p:sp>
      <p:pic>
        <p:nvPicPr>
          <p:cNvPr id="14" name="Picture 13" descr="Innovation ">
            <a:extLst>
              <a:ext uri="{FF2B5EF4-FFF2-40B4-BE49-F238E27FC236}">
                <a16:creationId xmlns:a16="http://schemas.microsoft.com/office/drawing/2014/main" id="{0EB4C65D-ACD4-1401-0CE9-A2C3DFBEED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5955" y="2148913"/>
            <a:ext cx="3300730" cy="3300730"/>
          </a:xfrm>
          <a:prstGeom prst="rect">
            <a:avLst/>
          </a:prstGeom>
          <a:noFill/>
          <a:ln>
            <a:noFill/>
          </a:ln>
        </p:spPr>
      </p:pic>
    </p:spTree>
    <p:extLst>
      <p:ext uri="{BB962C8B-B14F-4D97-AF65-F5344CB8AC3E}">
        <p14:creationId xmlns:p14="http://schemas.microsoft.com/office/powerpoint/2010/main" val="509222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6BE96-8FC6-4173-4FDF-4C2D9E474C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2DA97C-8E1E-1543-8561-B199C49383D1}"/>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111D3F6-1F52-FC9B-6361-CDADFA8DCF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Visionary ">
            <a:extLst>
              <a:ext uri="{FF2B5EF4-FFF2-40B4-BE49-F238E27FC236}">
                <a16:creationId xmlns:a16="http://schemas.microsoft.com/office/drawing/2014/main" id="{1B3F02A3-ED65-549D-9CFD-9C7435F9F2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814" y="2304513"/>
            <a:ext cx="3221355" cy="3221355"/>
          </a:xfrm>
          <a:prstGeom prst="rect">
            <a:avLst/>
          </a:prstGeom>
          <a:noFill/>
          <a:ln>
            <a:noFill/>
          </a:ln>
        </p:spPr>
      </p:pic>
      <p:sp>
        <p:nvSpPr>
          <p:cNvPr id="4" name="TextBox 3">
            <a:extLst>
              <a:ext uri="{FF2B5EF4-FFF2-40B4-BE49-F238E27FC236}">
                <a16:creationId xmlns:a16="http://schemas.microsoft.com/office/drawing/2014/main" id="{6A04D87D-380F-72E2-9950-5CBDBD15EBC5}"/>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المستشرف (</a:t>
            </a:r>
            <a:r>
              <a:rPr lang="en-US"/>
              <a:t>The Visionary</a:t>
            </a:r>
            <a:r>
              <a:rPr lang="ar-EG"/>
              <a:t>)</a:t>
            </a:r>
            <a:endParaRPr lang="en-US"/>
          </a:p>
        </p:txBody>
      </p:sp>
      <p:sp>
        <p:nvSpPr>
          <p:cNvPr id="5" name="Oval 4">
            <a:extLst>
              <a:ext uri="{FF2B5EF4-FFF2-40B4-BE49-F238E27FC236}">
                <a16:creationId xmlns:a16="http://schemas.microsoft.com/office/drawing/2014/main" id="{A5A268ED-73EE-907C-DC5C-39F9CADF9B9E}"/>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6" name="Group 5">
            <a:extLst>
              <a:ext uri="{FF2B5EF4-FFF2-40B4-BE49-F238E27FC236}">
                <a16:creationId xmlns:a16="http://schemas.microsoft.com/office/drawing/2014/main" id="{88FE61D7-CF31-70FC-E2D4-B75200CDF051}"/>
              </a:ext>
            </a:extLst>
          </p:cNvPr>
          <p:cNvGrpSpPr/>
          <p:nvPr/>
        </p:nvGrpSpPr>
        <p:grpSpPr>
          <a:xfrm>
            <a:off x="4289645" y="2439312"/>
            <a:ext cx="7089468" cy="553357"/>
            <a:chOff x="0" y="3299222"/>
            <a:chExt cx="7089468" cy="553357"/>
          </a:xfrm>
        </p:grpSpPr>
        <p:sp>
          <p:nvSpPr>
            <p:cNvPr id="7" name="TextBox 6">
              <a:extLst>
                <a:ext uri="{FF2B5EF4-FFF2-40B4-BE49-F238E27FC236}">
                  <a16:creationId xmlns:a16="http://schemas.microsoft.com/office/drawing/2014/main" id="{26126DC6-35BF-8022-3947-3D3B609C7F79}"/>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استشراف المستقبل وتحديد الفرص الناشئة</a:t>
              </a:r>
              <a:endParaRPr lang="en-US" dirty="0"/>
            </a:p>
          </p:txBody>
        </p:sp>
        <p:sp>
          <p:nvSpPr>
            <p:cNvPr id="10" name="TextBox 9">
              <a:extLst>
                <a:ext uri="{FF2B5EF4-FFF2-40B4-BE49-F238E27FC236}">
                  <a16:creationId xmlns:a16="http://schemas.microsoft.com/office/drawing/2014/main" id="{6D4C90F1-EFFE-AA2E-E99F-067958E7B8A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595123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2F1E1-B521-872E-DEB5-E05AC22DF45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170DA36-A89E-ECE9-DCBF-147576A24914}"/>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دور القائد في ترسيخ ثقافة الابتكار</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5AD24D-0C36-284B-B261-7BF196F13B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1" name="Rectangle: Rounded Corners 10">
            <a:extLst>
              <a:ext uri="{FF2B5EF4-FFF2-40B4-BE49-F238E27FC236}">
                <a16:creationId xmlns:a16="http://schemas.microsoft.com/office/drawing/2014/main" id="{A9F23AC5-8AB3-11E4-73D9-DD44A07E6A52}"/>
              </a:ext>
            </a:extLst>
          </p:cNvPr>
          <p:cNvSpPr/>
          <p:nvPr/>
        </p:nvSpPr>
        <p:spPr>
          <a:xfrm rot="1800000">
            <a:off x="-78196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C2DBCB9-C9FB-9A82-FDC4-288E85FC905C}"/>
              </a:ext>
            </a:extLst>
          </p:cNvPr>
          <p:cNvSpPr txBox="1"/>
          <p:nvPr/>
        </p:nvSpPr>
        <p:spPr>
          <a:xfrm>
            <a:off x="15316558" y="299735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الثقافة المؤسسية من أهم عوامل نجاح التحول الرقمي. وفقاً لدراسة أجرتها </a:t>
            </a:r>
            <a:r>
              <a:rPr lang="en-US"/>
              <a:t>BCG</a:t>
            </a:r>
            <a:r>
              <a:rPr lang="ar-SA"/>
              <a:t>، فإن المؤسسات ذات الثقافة الرقمية القوية تتفوق في الأداء المالي بنسبة 25% على نظيراتها</a:t>
            </a:r>
            <a:endParaRPr lang="en-US" dirty="0"/>
          </a:p>
        </p:txBody>
      </p:sp>
      <p:pic>
        <p:nvPicPr>
          <p:cNvPr id="14" name="Picture 13" descr="Innovation ">
            <a:extLst>
              <a:ext uri="{FF2B5EF4-FFF2-40B4-BE49-F238E27FC236}">
                <a16:creationId xmlns:a16="http://schemas.microsoft.com/office/drawing/2014/main" id="{9D075267-11B0-1088-BD7A-7BE6965BAC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81845" y="2148913"/>
            <a:ext cx="3300730" cy="3300730"/>
          </a:xfrm>
          <a:prstGeom prst="rect">
            <a:avLst/>
          </a:prstGeom>
          <a:noFill/>
          <a:ln>
            <a:noFill/>
          </a:ln>
        </p:spPr>
      </p:pic>
      <p:grpSp>
        <p:nvGrpSpPr>
          <p:cNvPr id="27" name="Group 26">
            <a:extLst>
              <a:ext uri="{FF2B5EF4-FFF2-40B4-BE49-F238E27FC236}">
                <a16:creationId xmlns:a16="http://schemas.microsoft.com/office/drawing/2014/main" id="{BCEE3A16-17A7-4E97-BE28-4683E7C90D0E}"/>
              </a:ext>
            </a:extLst>
          </p:cNvPr>
          <p:cNvGrpSpPr/>
          <p:nvPr/>
        </p:nvGrpSpPr>
        <p:grpSpPr>
          <a:xfrm>
            <a:off x="8876502" y="2104189"/>
            <a:ext cx="2530323" cy="3345454"/>
            <a:chOff x="8876502" y="718456"/>
            <a:chExt cx="2530323" cy="3345454"/>
          </a:xfrm>
        </p:grpSpPr>
        <p:grpSp>
          <p:nvGrpSpPr>
            <p:cNvPr id="10" name="Group 9">
              <a:extLst>
                <a:ext uri="{FF2B5EF4-FFF2-40B4-BE49-F238E27FC236}">
                  <a16:creationId xmlns:a16="http://schemas.microsoft.com/office/drawing/2014/main" id="{12E26DF6-4898-BAEB-2BCB-62B28F2E3E92}"/>
                </a:ext>
              </a:extLst>
            </p:cNvPr>
            <p:cNvGrpSpPr/>
            <p:nvPr/>
          </p:nvGrpSpPr>
          <p:grpSpPr>
            <a:xfrm flipH="1">
              <a:off x="8876502" y="718456"/>
              <a:ext cx="2530323" cy="3345454"/>
              <a:chOff x="0" y="0"/>
              <a:chExt cx="1744393" cy="2307101"/>
            </a:xfrm>
          </p:grpSpPr>
          <p:sp>
            <p:nvSpPr>
              <p:cNvPr id="23" name="Rectangle: Rounded Corners 22">
                <a:extLst>
                  <a:ext uri="{FF2B5EF4-FFF2-40B4-BE49-F238E27FC236}">
                    <a16:creationId xmlns:a16="http://schemas.microsoft.com/office/drawing/2014/main" id="{E5AAB8C0-352B-FCFC-E966-64309B34E725}"/>
                  </a:ext>
                </a:extLst>
              </p:cNvPr>
              <p:cNvSpPr/>
              <p:nvPr/>
            </p:nvSpPr>
            <p:spPr>
              <a:xfrm>
                <a:off x="0"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مربع نص 166">
                <a:extLst>
                  <a:ext uri="{FF2B5EF4-FFF2-40B4-BE49-F238E27FC236}">
                    <a16:creationId xmlns:a16="http://schemas.microsoft.com/office/drawing/2014/main" id="{D25A6802-E9A4-10B0-BC29-4D9123BDE4F6}"/>
                  </a:ext>
                </a:extLst>
              </p:cNvPr>
              <p:cNvSpPr txBox="1"/>
              <p:nvPr/>
            </p:nvSpPr>
            <p:spPr>
              <a:xfrm>
                <a:off x="60239" y="1261732"/>
                <a:ext cx="1623496" cy="1045367"/>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العقلية الرقمية والابتكارية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مربع نص 166">
              <a:extLst>
                <a:ext uri="{FF2B5EF4-FFF2-40B4-BE49-F238E27FC236}">
                  <a16:creationId xmlns:a16="http://schemas.microsoft.com/office/drawing/2014/main" id="{A8A653E9-E4A0-5593-DCCB-4432373D97E1}"/>
                </a:ext>
              </a:extLst>
            </p:cNvPr>
            <p:cNvSpPr txBox="1"/>
            <p:nvPr/>
          </p:nvSpPr>
          <p:spPr>
            <a:xfrm flipH="1">
              <a:off x="9073668" y="743790"/>
              <a:ext cx="2135991" cy="1647392"/>
            </a:xfrm>
            <a:prstGeom prst="rect">
              <a:avLst/>
            </a:prstGeom>
          </p:spPr>
          <p:txBody>
            <a:bodyPr wrap="square" rtlCol="1">
              <a:noAutofit/>
            </a:bodyPr>
            <a:lstStyle/>
            <a:p>
              <a:pPr algn="ctr" rtl="0">
                <a:lnSpc>
                  <a:spcPct val="115000"/>
                </a:lnSpc>
              </a:pPr>
              <a:r>
                <a:rPr lang="en-US" sz="88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id="{5E5F3511-A01D-8495-E8A3-80134A1C250C}"/>
              </a:ext>
            </a:extLst>
          </p:cNvPr>
          <p:cNvGrpSpPr/>
          <p:nvPr/>
        </p:nvGrpSpPr>
        <p:grpSpPr>
          <a:xfrm>
            <a:off x="3386254" y="2104189"/>
            <a:ext cx="2647518" cy="3345454"/>
            <a:chOff x="3386254" y="718456"/>
            <a:chExt cx="2647518" cy="3345454"/>
          </a:xfrm>
        </p:grpSpPr>
        <p:grpSp>
          <p:nvGrpSpPr>
            <p:cNvPr id="15" name="Group 14">
              <a:extLst>
                <a:ext uri="{FF2B5EF4-FFF2-40B4-BE49-F238E27FC236}">
                  <a16:creationId xmlns:a16="http://schemas.microsoft.com/office/drawing/2014/main" id="{A3CC324B-E9C9-6E6E-F675-F4DAC22418D7}"/>
                </a:ext>
              </a:extLst>
            </p:cNvPr>
            <p:cNvGrpSpPr/>
            <p:nvPr/>
          </p:nvGrpSpPr>
          <p:grpSpPr>
            <a:xfrm flipH="1">
              <a:off x="3386254" y="718456"/>
              <a:ext cx="2647518" cy="3345454"/>
              <a:chOff x="2893230" y="0"/>
              <a:chExt cx="1825187" cy="2307101"/>
            </a:xfrm>
          </p:grpSpPr>
          <p:sp>
            <p:nvSpPr>
              <p:cNvPr id="19" name="Rectangle: Rounded Corners 18">
                <a:extLst>
                  <a:ext uri="{FF2B5EF4-FFF2-40B4-BE49-F238E27FC236}">
                    <a16:creationId xmlns:a16="http://schemas.microsoft.com/office/drawing/2014/main" id="{39A14FE3-6070-BE86-C5C7-79BA1BC57680}"/>
                  </a:ext>
                </a:extLst>
              </p:cNvPr>
              <p:cNvSpPr/>
              <p:nvPr/>
            </p:nvSpPr>
            <p:spPr>
              <a:xfrm>
                <a:off x="2934157" y="0"/>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مربع نص 166">
                <a:extLst>
                  <a:ext uri="{FF2B5EF4-FFF2-40B4-BE49-F238E27FC236}">
                    <a16:creationId xmlns:a16="http://schemas.microsoft.com/office/drawing/2014/main" id="{98B751F6-9C44-D7A8-0B4E-D369E4D3918B}"/>
                  </a:ext>
                </a:extLst>
              </p:cNvPr>
              <p:cNvSpPr txBox="1"/>
              <p:nvPr/>
            </p:nvSpPr>
            <p:spPr>
              <a:xfrm>
                <a:off x="2893230" y="1314753"/>
                <a:ext cx="1825187" cy="931874"/>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نماذج القيادة الداعمة للابتكار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مربع نص 166">
              <a:extLst>
                <a:ext uri="{FF2B5EF4-FFF2-40B4-BE49-F238E27FC236}">
                  <a16:creationId xmlns:a16="http://schemas.microsoft.com/office/drawing/2014/main" id="{6CA86464-1FB3-F59A-81C6-A83F91D6237E}"/>
                </a:ext>
              </a:extLst>
            </p:cNvPr>
            <p:cNvSpPr txBox="1"/>
            <p:nvPr/>
          </p:nvSpPr>
          <p:spPr>
            <a:xfrm flipH="1">
              <a:off x="3642017" y="743790"/>
              <a:ext cx="2135991" cy="1647392"/>
            </a:xfrm>
            <a:prstGeom prst="rect">
              <a:avLst/>
            </a:prstGeom>
          </p:spPr>
          <p:txBody>
            <a:bodyPr wrap="square" rtlCol="1">
              <a:noAutofit/>
            </a:bodyPr>
            <a:lstStyle/>
            <a:p>
              <a:pPr algn="ctr" rtl="0">
                <a:lnSpc>
                  <a:spcPct val="115000"/>
                </a:lnSpc>
              </a:pPr>
              <a:r>
                <a:rPr lang="en-US" sz="8800" b="1" kern="120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9A5B24E8-85D0-A6C1-D6DD-EE1C51BC5D0B}"/>
              </a:ext>
            </a:extLst>
          </p:cNvPr>
          <p:cNvGrpSpPr/>
          <p:nvPr/>
        </p:nvGrpSpPr>
        <p:grpSpPr>
          <a:xfrm>
            <a:off x="6148829" y="2104189"/>
            <a:ext cx="2530323" cy="3345454"/>
            <a:chOff x="6148829" y="2794090"/>
            <a:chExt cx="2530323" cy="3345454"/>
          </a:xfrm>
        </p:grpSpPr>
        <p:grpSp>
          <p:nvGrpSpPr>
            <p:cNvPr id="12" name="Group 11">
              <a:extLst>
                <a:ext uri="{FF2B5EF4-FFF2-40B4-BE49-F238E27FC236}">
                  <a16:creationId xmlns:a16="http://schemas.microsoft.com/office/drawing/2014/main" id="{A04411A4-2A76-1D7C-653C-BE7F6E117AB2}"/>
                </a:ext>
              </a:extLst>
            </p:cNvPr>
            <p:cNvGrpSpPr/>
            <p:nvPr/>
          </p:nvGrpSpPr>
          <p:grpSpPr>
            <a:xfrm flipH="1">
              <a:off x="6148829" y="2794090"/>
              <a:ext cx="2530323" cy="3345454"/>
              <a:chOff x="1468771" y="1117709"/>
              <a:chExt cx="1744393" cy="2307101"/>
            </a:xfrm>
          </p:grpSpPr>
          <p:sp>
            <p:nvSpPr>
              <p:cNvPr id="21" name="Rectangle: Rounded Corners 20">
                <a:extLst>
                  <a:ext uri="{FF2B5EF4-FFF2-40B4-BE49-F238E27FC236}">
                    <a16:creationId xmlns:a16="http://schemas.microsoft.com/office/drawing/2014/main" id="{FEBF625F-F86B-ECC4-DFBB-C6F2F6CB9346}"/>
                  </a:ext>
                </a:extLst>
              </p:cNvPr>
              <p:cNvSpPr/>
              <p:nvPr/>
            </p:nvSpPr>
            <p:spPr>
              <a:xfrm>
                <a:off x="1468771" y="1117709"/>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مربع نص 166">
                <a:extLst>
                  <a:ext uri="{FF2B5EF4-FFF2-40B4-BE49-F238E27FC236}">
                    <a16:creationId xmlns:a16="http://schemas.microsoft.com/office/drawing/2014/main" id="{B314A0C3-C27A-1365-DB90-55679AA70A29}"/>
                  </a:ext>
                </a:extLst>
              </p:cNvPr>
              <p:cNvSpPr txBox="1"/>
              <p:nvPr/>
            </p:nvSpPr>
            <p:spPr>
              <a:xfrm>
                <a:off x="1507340" y="2405166"/>
                <a:ext cx="1666513" cy="984744"/>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بيئة داعمة للابتكار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مربع نص 166">
              <a:extLst>
                <a:ext uri="{FF2B5EF4-FFF2-40B4-BE49-F238E27FC236}">
                  <a16:creationId xmlns:a16="http://schemas.microsoft.com/office/drawing/2014/main" id="{B4CD5D6C-3F02-892E-5DF2-76B6FF43E100}"/>
                </a:ext>
              </a:extLst>
            </p:cNvPr>
            <p:cNvSpPr txBox="1"/>
            <p:nvPr/>
          </p:nvSpPr>
          <p:spPr>
            <a:xfrm flipH="1">
              <a:off x="6345995" y="2860052"/>
              <a:ext cx="2135991" cy="1647392"/>
            </a:xfrm>
            <a:prstGeom prst="rect">
              <a:avLst/>
            </a:prstGeom>
          </p:spPr>
          <p:txBody>
            <a:bodyPr wrap="square" rtlCol="1">
              <a:noAutofit/>
            </a:bodyPr>
            <a:lstStyle/>
            <a:p>
              <a:pPr algn="ctr" rtl="0">
                <a:lnSpc>
                  <a:spcPct val="115000"/>
                </a:lnSpc>
              </a:pPr>
              <a:r>
                <a:rPr lang="en-US" sz="8800" b="1" kern="120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8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id="{820F94A9-470E-482B-78F9-4DCA64A6FA55}"/>
              </a:ext>
            </a:extLst>
          </p:cNvPr>
          <p:cNvGrpSpPr/>
          <p:nvPr/>
        </p:nvGrpSpPr>
        <p:grpSpPr>
          <a:xfrm>
            <a:off x="785173" y="2104189"/>
            <a:ext cx="2532318" cy="3345454"/>
            <a:chOff x="785173" y="2794090"/>
            <a:chExt cx="2532318" cy="3345454"/>
          </a:xfrm>
        </p:grpSpPr>
        <p:grpSp>
          <p:nvGrpSpPr>
            <p:cNvPr id="5" name="Group 4">
              <a:extLst>
                <a:ext uri="{FF2B5EF4-FFF2-40B4-BE49-F238E27FC236}">
                  <a16:creationId xmlns:a16="http://schemas.microsoft.com/office/drawing/2014/main" id="{AB50A008-3B34-5E81-6736-433E2877130C}"/>
                </a:ext>
              </a:extLst>
            </p:cNvPr>
            <p:cNvGrpSpPr/>
            <p:nvPr/>
          </p:nvGrpSpPr>
          <p:grpSpPr>
            <a:xfrm flipH="1">
              <a:off x="785173" y="2794090"/>
              <a:ext cx="2532318" cy="3345454"/>
              <a:chOff x="4355867" y="1117709"/>
              <a:chExt cx="1745768" cy="2307101"/>
            </a:xfrm>
          </p:grpSpPr>
          <p:sp>
            <p:nvSpPr>
              <p:cNvPr id="25" name="Rectangle: Rounded Corners 24">
                <a:extLst>
                  <a:ext uri="{FF2B5EF4-FFF2-40B4-BE49-F238E27FC236}">
                    <a16:creationId xmlns:a16="http://schemas.microsoft.com/office/drawing/2014/main" id="{90AB0786-8FE2-E2F4-2F5D-409B2F4DD445}"/>
                  </a:ext>
                </a:extLst>
              </p:cNvPr>
              <p:cNvSpPr/>
              <p:nvPr/>
            </p:nvSpPr>
            <p:spPr>
              <a:xfrm>
                <a:off x="4357241" y="1117709"/>
                <a:ext cx="1744393" cy="2307101"/>
              </a:xfrm>
              <a:prstGeom prst="roundRect">
                <a:avLst/>
              </a:prstGeom>
              <a:solidFill>
                <a:srgbClr val="E1EEE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مربع نص 166">
                <a:extLst>
                  <a:ext uri="{FF2B5EF4-FFF2-40B4-BE49-F238E27FC236}">
                    <a16:creationId xmlns:a16="http://schemas.microsoft.com/office/drawing/2014/main" id="{7D2A432F-0434-86CA-649F-B17A18D0BDCF}"/>
                  </a:ext>
                </a:extLst>
              </p:cNvPr>
              <p:cNvSpPr txBox="1"/>
              <p:nvPr/>
            </p:nvSpPr>
            <p:spPr>
              <a:xfrm>
                <a:off x="4355867" y="2454261"/>
                <a:ext cx="1745768" cy="910074"/>
              </a:xfrm>
              <a:prstGeom prst="rect">
                <a:avLst/>
              </a:prstGeom>
            </p:spPr>
            <p:txBody>
              <a:bodyPr wrap="square" rtlCol="1">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تأسيس آليات لتسريع الابتكار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7" name="مربع نص 166">
              <a:extLst>
                <a:ext uri="{FF2B5EF4-FFF2-40B4-BE49-F238E27FC236}">
                  <a16:creationId xmlns:a16="http://schemas.microsoft.com/office/drawing/2014/main" id="{70B3D1A5-2AE0-16D7-01F3-874B31DA79B8}"/>
                </a:ext>
              </a:extLst>
            </p:cNvPr>
            <p:cNvSpPr txBox="1"/>
            <p:nvPr/>
          </p:nvSpPr>
          <p:spPr>
            <a:xfrm flipH="1">
              <a:off x="983336" y="2860052"/>
              <a:ext cx="2135991" cy="1647392"/>
            </a:xfrm>
            <a:prstGeom prst="rect">
              <a:avLst/>
            </a:prstGeom>
          </p:spPr>
          <p:txBody>
            <a:bodyPr wrap="square" rtlCol="1">
              <a:noAutofit/>
            </a:bodyPr>
            <a:lstStyle/>
            <a:p>
              <a:pPr algn="ctr" rtl="0">
                <a:lnSpc>
                  <a:spcPct val="115000"/>
                </a:lnSpc>
              </a:pPr>
              <a:r>
                <a:rPr lang="en-US" sz="88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8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76191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AECD9-203E-908F-5347-1F280759D0A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61EAEA-34E1-46E8-79F4-D94AE962F410}"/>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5753659-E555-3F4E-1DDF-D708D5A45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5F468EC5-89CA-362D-2B00-169A4BB00B0D}"/>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8164032-00BA-2DEC-52AF-3A37A274066B}"/>
              </a:ext>
            </a:extLst>
          </p:cNvPr>
          <p:cNvSpPr txBox="1"/>
          <p:nvPr/>
        </p:nvSpPr>
        <p:spPr>
          <a:xfrm>
            <a:off x="5351490" y="1063526"/>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"أمازون" التي تعتبر واحدة من أكثر الشركات ابتكاراً في العالم، حيث ترسّخ ثقافة الابتكار من خلال: </a:t>
            </a:r>
            <a:endParaRPr lang="en-US"/>
          </a:p>
        </p:txBody>
      </p:sp>
      <p:sp>
        <p:nvSpPr>
          <p:cNvPr id="5" name="TextBox 4">
            <a:extLst>
              <a:ext uri="{FF2B5EF4-FFF2-40B4-BE49-F238E27FC236}">
                <a16:creationId xmlns:a16="http://schemas.microsoft.com/office/drawing/2014/main" id="{9E68025D-78BA-BE3D-2259-4A71208661CB}"/>
              </a:ext>
            </a:extLst>
          </p:cNvPr>
          <p:cNvSpPr txBox="1"/>
          <p:nvPr/>
        </p:nvSpPr>
        <p:spPr>
          <a:xfrm>
            <a:off x="5104006" y="197753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مبادئ القيادة الـ14 التي تؤكد على "الهوس بالعميل" والتفكير طويل المدى</a:t>
            </a:r>
            <a:endParaRPr lang="en-US" dirty="0"/>
          </a:p>
        </p:txBody>
      </p:sp>
      <p:sp>
        <p:nvSpPr>
          <p:cNvPr id="6" name="TextBox 5">
            <a:extLst>
              <a:ext uri="{FF2B5EF4-FFF2-40B4-BE49-F238E27FC236}">
                <a16:creationId xmlns:a16="http://schemas.microsoft.com/office/drawing/2014/main" id="{5893F774-96F3-1E7C-92D5-D09869F7DA7D}"/>
              </a:ext>
            </a:extLst>
          </p:cNvPr>
          <p:cNvSpPr txBox="1"/>
          <p:nvPr/>
        </p:nvSpPr>
        <p:spPr>
          <a:xfrm>
            <a:off x="5104006" y="295181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منهجية "اليوم الأول" (</a:t>
            </a:r>
            <a:r>
              <a:rPr lang="en-US"/>
              <a:t>Day 1</a:t>
            </a:r>
            <a:r>
              <a:rPr lang="ar-SA"/>
              <a:t>) التي تشجع على التفكير كشركة ناشئة رغم حجمها</a:t>
            </a:r>
            <a:endParaRPr lang="en-US" dirty="0"/>
          </a:p>
        </p:txBody>
      </p:sp>
      <p:sp>
        <p:nvSpPr>
          <p:cNvPr id="7" name="TextBox 6">
            <a:extLst>
              <a:ext uri="{FF2B5EF4-FFF2-40B4-BE49-F238E27FC236}">
                <a16:creationId xmlns:a16="http://schemas.microsoft.com/office/drawing/2014/main" id="{2A05809D-5DBC-1B3A-0B57-F1770B2421D6}"/>
              </a:ext>
            </a:extLst>
          </p:cNvPr>
          <p:cNvSpPr txBox="1"/>
          <p:nvPr/>
        </p:nvSpPr>
        <p:spPr>
          <a:xfrm>
            <a:off x="5104006" y="392609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نظام "الفرق الصغيرة/البيتزا الواحدة" الذي يقسم العمل إلى فرق صغيرة مستقلة</a:t>
            </a:r>
            <a:endParaRPr lang="en-US" dirty="0"/>
          </a:p>
        </p:txBody>
      </p:sp>
      <p:sp>
        <p:nvSpPr>
          <p:cNvPr id="10" name="TextBox 9">
            <a:extLst>
              <a:ext uri="{FF2B5EF4-FFF2-40B4-BE49-F238E27FC236}">
                <a16:creationId xmlns:a16="http://schemas.microsoft.com/office/drawing/2014/main" id="{1026681B-4DD3-69DD-8F8D-CB8015E90FF2}"/>
              </a:ext>
            </a:extLst>
          </p:cNvPr>
          <p:cNvSpPr txBox="1"/>
          <p:nvPr/>
        </p:nvSpPr>
        <p:spPr>
          <a:xfrm>
            <a:off x="5104006" y="490037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نموذج "</a:t>
            </a:r>
            <a:r>
              <a:rPr lang="en-US"/>
              <a:t>Working Backwards</a:t>
            </a:r>
            <a:r>
              <a:rPr lang="ar-SA"/>
              <a:t>" الذي يبدأ بكتابة إعلان المنتج قبل تطويره</a:t>
            </a:r>
            <a:endParaRPr lang="en-US" dirty="0"/>
          </a:p>
        </p:txBody>
      </p:sp>
      <p:sp>
        <p:nvSpPr>
          <p:cNvPr id="12" name="TextBox 11">
            <a:extLst>
              <a:ext uri="{FF2B5EF4-FFF2-40B4-BE49-F238E27FC236}">
                <a16:creationId xmlns:a16="http://schemas.microsoft.com/office/drawing/2014/main" id="{81C71BEE-4130-1F99-10EF-E92319D94499}"/>
              </a:ext>
            </a:extLst>
          </p:cNvPr>
          <p:cNvSpPr txBox="1"/>
          <p:nvPr/>
        </p:nvSpPr>
        <p:spPr>
          <a:xfrm>
            <a:off x="5104006" y="587465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استراتيجية التجريب المستمر واستخدام البيانات في اتخاذ القرارات</a:t>
            </a:r>
            <a:endParaRPr lang="en-US" dirty="0"/>
          </a:p>
        </p:txBody>
      </p:sp>
      <p:pic>
        <p:nvPicPr>
          <p:cNvPr id="11" name="Picture 10" descr="Amazon logo on transparent background 14018561 Vector Art at Vecteezy">
            <a:extLst>
              <a:ext uri="{FF2B5EF4-FFF2-40B4-BE49-F238E27FC236}">
                <a16:creationId xmlns:a16="http://schemas.microsoft.com/office/drawing/2014/main" id="{6094B126-D723-4BCD-8CBA-7FB0CEFF0A1A}"/>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8750" b="82143" l="18527" r="83036">
                        <a14:foregroundMark x1="48661" y1="19196" x2="48661" y2="19196"/>
                        <a14:foregroundMark x1="63170" y1="82589" x2="63170" y2="82589"/>
                        <a14:foregroundMark x1="80580" y1="70759" x2="80580" y2="70759"/>
                        <a14:foregroundMark x1="18527" y1="71652" x2="18527" y2="71652"/>
                        <a14:foregroundMark x1="83036" y1="73438" x2="83036" y2="73438"/>
                      </a14:backgroundRemoval>
                    </a14:imgEffect>
                  </a14:imgLayer>
                </a14:imgProps>
              </a:ext>
              <a:ext uri="{28A0092B-C50C-407E-A947-70E740481C1C}">
                <a14:useLocalDpi xmlns:a14="http://schemas.microsoft.com/office/drawing/2010/main" val="0"/>
              </a:ext>
            </a:extLst>
          </a:blip>
          <a:srcRect l="15584" t="14099" r="15221" b="13738"/>
          <a:stretch/>
        </p:blipFill>
        <p:spPr bwMode="auto">
          <a:xfrm>
            <a:off x="549381" y="1178052"/>
            <a:ext cx="3065871" cy="319778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675012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P spid="12"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5289B-AB2F-3AB3-DDF9-0E2D17A65F1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4717C5-64BD-939F-6BCA-39E726D9C7EA}"/>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30E5317-1ED3-0CF8-640A-20B68F1FF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2AC63F1E-F33F-5B33-3250-3AFBB9DA0910}"/>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خارطة طريق التحوّل الرقمي </a:t>
            </a:r>
            <a:endParaRPr lang="en-US" dirty="0"/>
          </a:p>
        </p:txBody>
      </p:sp>
      <p:pic>
        <p:nvPicPr>
          <p:cNvPr id="3" name="Picture 2">
            <a:extLst>
              <a:ext uri="{FF2B5EF4-FFF2-40B4-BE49-F238E27FC236}">
                <a16:creationId xmlns:a16="http://schemas.microsoft.com/office/drawing/2014/main" id="{F0062180-8DDC-28C8-492C-701C3ABD06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1664538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3B370-9579-32AB-F30A-B7932A7E92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854E75-0E04-17AC-01D4-213EAA10B52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25D775F5-9A75-E960-2746-AC181AECB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48EB942-94AB-D32A-C11B-9F67863EA5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0D75C10D-C712-78F3-6BA7-F5385CAADAA1}"/>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المؤسسات الافتراضية:</a:t>
            </a:r>
            <a:endParaRPr lang="en-US"/>
          </a:p>
        </p:txBody>
      </p:sp>
      <p:sp>
        <p:nvSpPr>
          <p:cNvPr id="2" name="TextBox 1">
            <a:extLst>
              <a:ext uri="{FF2B5EF4-FFF2-40B4-BE49-F238E27FC236}">
                <a16:creationId xmlns:a16="http://schemas.microsoft.com/office/drawing/2014/main" id="{687578A3-CD93-3CE7-0FB1-6491C8A5013F}"/>
              </a:ext>
            </a:extLst>
          </p:cNvPr>
          <p:cNvSpPr txBox="1"/>
          <p:nvPr/>
        </p:nvSpPr>
        <p:spPr>
          <a:xfrm>
            <a:off x="369646" y="2447850"/>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سيناريو 1: شركة "الخليج للخدمات المالية"</a:t>
            </a:r>
            <a:endParaRPr lang="en-US" b="1" dirty="0"/>
          </a:p>
          <a:p>
            <a:r>
              <a:rPr lang="ar-SA" dirty="0"/>
              <a:t>- شركة خدمات مالية تقليدية تأسست قبل 25 عاماً.</a:t>
            </a:r>
            <a:endParaRPr lang="en-US" dirty="0"/>
          </a:p>
          <a:p>
            <a:r>
              <a:rPr lang="ar-SA" dirty="0"/>
              <a:t>- تضم 300 موظف وتخدم 150,000 عميل.</a:t>
            </a:r>
            <a:endParaRPr lang="en-US" dirty="0"/>
          </a:p>
          <a:p>
            <a:r>
              <a:rPr lang="ar-SA" dirty="0"/>
              <a:t>- تواجه منافسة شديدة من شركات التقنية المالية الجديدة.</a:t>
            </a:r>
            <a:endParaRPr lang="en-US" dirty="0"/>
          </a:p>
          <a:p>
            <a:r>
              <a:rPr lang="ar-SA" dirty="0"/>
              <a:t>- تعتمد على أنظمة وعمليات قديمة وتفتقر للمهارات الرقمية.</a:t>
            </a:r>
            <a:endParaRPr lang="en-US" dirty="0"/>
          </a:p>
          <a:p>
            <a:r>
              <a:rPr lang="ar-SA" dirty="0"/>
              <a:t>- التحدي: تحويل الشركة إلى منصة خدمات مالية رقمية متكاملة.</a:t>
            </a:r>
            <a:endParaRPr lang="en-US" dirty="0"/>
          </a:p>
        </p:txBody>
      </p:sp>
    </p:spTree>
    <p:extLst>
      <p:ext uri="{BB962C8B-B14F-4D97-AF65-F5344CB8AC3E}">
        <p14:creationId xmlns:p14="http://schemas.microsoft.com/office/powerpoint/2010/main" val="36283838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E52A7-D711-7890-B1DC-0E0D225B00C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343A0C-72ED-8A14-820C-E702FEAF840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5BF081C-29AB-3E13-6FD9-6D42B4E06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4A19CFF-235A-876F-1205-E2425A66CC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180A6B7B-776A-0C26-4029-A8AE052C057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المؤسسات الافتراضية:</a:t>
            </a:r>
            <a:endParaRPr lang="en-US"/>
          </a:p>
        </p:txBody>
      </p:sp>
      <p:sp>
        <p:nvSpPr>
          <p:cNvPr id="2" name="TextBox 1">
            <a:extLst>
              <a:ext uri="{FF2B5EF4-FFF2-40B4-BE49-F238E27FC236}">
                <a16:creationId xmlns:a16="http://schemas.microsoft.com/office/drawing/2014/main" id="{504097D5-4D7F-8DE3-C3F8-0D3C96E3BA57}"/>
              </a:ext>
            </a:extLst>
          </p:cNvPr>
          <p:cNvSpPr txBox="1"/>
          <p:nvPr/>
        </p:nvSpPr>
        <p:spPr>
          <a:xfrm>
            <a:off x="369646" y="2447850"/>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سيناريو 2: مستشفى "الشفاء الطبي"</a:t>
            </a:r>
            <a:endParaRPr lang="en-US" b="1" dirty="0"/>
          </a:p>
          <a:p>
            <a:r>
              <a:rPr lang="ar-SA" dirty="0"/>
              <a:t>- مستشفى خاص متوسط الحجم يضم 500 سرير و1,200 موظف.</a:t>
            </a:r>
            <a:endParaRPr lang="en-US" dirty="0"/>
          </a:p>
          <a:p>
            <a:r>
              <a:rPr lang="ar-SA" dirty="0"/>
              <a:t>- يقدم مجموعة متنوعة من الخدمات الطبية التخصصية.</a:t>
            </a:r>
            <a:endParaRPr lang="en-US" dirty="0"/>
          </a:p>
          <a:p>
            <a:r>
              <a:rPr lang="ar-SA" dirty="0"/>
              <a:t>- يعاني من تحديات في إدارة المواعيد وسجلات المرضى.</a:t>
            </a:r>
            <a:endParaRPr lang="en-US" dirty="0"/>
          </a:p>
          <a:p>
            <a:r>
              <a:rPr lang="ar-SA" dirty="0"/>
              <a:t>- تزايد الطلب على الخدمات الصحية عن بُعد والرعاية المنزلية.</a:t>
            </a:r>
            <a:endParaRPr lang="en-US" dirty="0"/>
          </a:p>
          <a:p>
            <a:r>
              <a:rPr lang="ar-SA" dirty="0"/>
              <a:t>- التحدي: تحويل المستشفى إلى نظام صحي ذكي يعتمد على البيانات والتقنيات الحديثة.</a:t>
            </a:r>
            <a:endParaRPr lang="en-US" dirty="0"/>
          </a:p>
        </p:txBody>
      </p:sp>
    </p:spTree>
    <p:extLst>
      <p:ext uri="{BB962C8B-B14F-4D97-AF65-F5344CB8AC3E}">
        <p14:creationId xmlns:p14="http://schemas.microsoft.com/office/powerpoint/2010/main" val="443453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5F139D-559F-0637-B6F0-2E8F8791AC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C649B7-C509-117B-F105-188D600C931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B34795A-5800-E814-A1E4-D4558F356D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0E5A363-BCD0-90B5-5CA7-B82851AEF8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1E73D259-BBF9-D8BC-FB08-50CFAD6536FA}"/>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سيناريوهات المؤسسات الافتراضية:</a:t>
            </a:r>
            <a:endParaRPr lang="en-US"/>
          </a:p>
        </p:txBody>
      </p:sp>
      <p:sp>
        <p:nvSpPr>
          <p:cNvPr id="2" name="TextBox 1">
            <a:extLst>
              <a:ext uri="{FF2B5EF4-FFF2-40B4-BE49-F238E27FC236}">
                <a16:creationId xmlns:a16="http://schemas.microsoft.com/office/drawing/2014/main" id="{9F65B1AC-0F4C-097A-55E3-6D90F8F38B43}"/>
              </a:ext>
            </a:extLst>
          </p:cNvPr>
          <p:cNvSpPr txBox="1"/>
          <p:nvPr/>
        </p:nvSpPr>
        <p:spPr>
          <a:xfrm>
            <a:off x="369646" y="2447850"/>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b="1" dirty="0"/>
              <a:t>سيناريو 3: "الوطنية للتصنيع"</a:t>
            </a:r>
            <a:endParaRPr lang="en-US" b="1" dirty="0"/>
          </a:p>
          <a:p>
            <a:r>
              <a:rPr lang="ar-SA" dirty="0"/>
              <a:t>- شركة تصنيع صناعي تقليدية تأسست قبل 30 عاماً.</a:t>
            </a:r>
            <a:endParaRPr lang="en-US" dirty="0"/>
          </a:p>
          <a:p>
            <a:r>
              <a:rPr lang="ar-SA" dirty="0"/>
              <a:t>- تضم 5 مصانع و2,000 موظف.</a:t>
            </a:r>
            <a:endParaRPr lang="en-US" dirty="0"/>
          </a:p>
          <a:p>
            <a:r>
              <a:rPr lang="ar-SA" dirty="0"/>
              <a:t>- تواجه منافسة عالمية وضغوطاً لخفض التكاليف وزيادة الجودة.</a:t>
            </a:r>
            <a:endParaRPr lang="en-US" dirty="0"/>
          </a:p>
          <a:p>
            <a:r>
              <a:rPr lang="ar-SA" dirty="0"/>
              <a:t>- تمتلك آلات ومعدات قديمة نسبياً وأنظمة غير متكاملة.</a:t>
            </a:r>
            <a:endParaRPr lang="en-US" dirty="0"/>
          </a:p>
          <a:p>
            <a:r>
              <a:rPr lang="ar-SA" dirty="0"/>
              <a:t>- التحدي: تبني مفهوم المصنع الذكي (</a:t>
            </a:r>
            <a:r>
              <a:rPr lang="en-US" dirty="0"/>
              <a:t>Industry 4.0</a:t>
            </a:r>
            <a:r>
              <a:rPr lang="ar-SA" dirty="0"/>
              <a:t>) والاستفادة من الذكاء الاصطناعي في تحسين العمليات.</a:t>
            </a:r>
            <a:endParaRPr lang="en-US" dirty="0"/>
          </a:p>
        </p:txBody>
      </p:sp>
    </p:spTree>
    <p:extLst>
      <p:ext uri="{BB962C8B-B14F-4D97-AF65-F5344CB8AC3E}">
        <p14:creationId xmlns:p14="http://schemas.microsoft.com/office/powerpoint/2010/main" val="70161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6DB6E623-1786-C554-2461-F6185CF52FA4}"/>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32E6660B-2D0B-C112-411E-560D2A767E3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E6FB8741-07BA-0537-8298-E04E26B843EA}"/>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CFCFD7-E0A5-EF78-38D4-AB075C4CBD3A}"/>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570F9BE7-6530-5852-6CB8-70C2CC5A7D88}"/>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F05E47AE-5120-04CA-1A7F-DB2F2D3DA8BB}"/>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4389D066-D1C6-AD09-C596-F66B19F1B368}"/>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724061CD-C863-C291-D80D-50D312B2E00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CEDC3002-544C-46CF-2DCE-A508036B804B}"/>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5A82DC88-D559-9999-A88A-BCEEE3CA6F7E}"/>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63AD0F1F-9D5C-D3A3-015C-B40329DC1E2A}"/>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F1C553EE-4092-3908-1A9E-D32C3FD05C7A}"/>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77359FF5-005F-2E33-6910-E4B1F5C00D84}"/>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إدارة رأس المال البشري بالذكاء الاصطناعي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8A1255F0-26F0-8696-E6EF-E99E6A9DA80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2DA12B20-6E1F-4E63-C357-AE1CD0464406}"/>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A728F288-38EC-BF77-BAD3-0DBE775F6AC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FCEE4769-3BCB-05A9-80B8-73DC3391C0DD}"/>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712970D2-D210-94C1-D3AD-8DBA8857D83C}"/>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19DCB6CF-4763-9BA3-2C5E-09A05BD215DF}"/>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6DB19B6A-5E49-280D-27D0-74090D803A9C}"/>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55B777EF-B0F4-837A-29F5-65A3E7C02B65}"/>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58F1EB1-E5AA-0FB7-BB80-C954E75AC311}"/>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647B044A-E2F7-68A5-567F-DDB1AD4C626F}"/>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1F1F7DD8-C0D1-D790-22FF-56E57293454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6FF3096B-E99C-98A3-9B54-8968162206A6}"/>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6F6CCC5B-9F31-48F3-AD11-8CABED82F6AB}"/>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F17F8C41-2A71-B78A-FFCA-1F94AD519CB3}"/>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CF17CB98-04CF-6723-4322-111806DE0E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6B821D93-4A43-B4B2-6E26-761C3B7640AC}"/>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0FB4D049-6F68-91D8-658E-8FB50AE637C4}"/>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65507EAA-756A-1D6D-31AE-547EE369B4C9}"/>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19E1B9CC-1730-9BF0-706C-CB9C3445EDA8}"/>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61E0C1A1-3201-0E5B-A6BA-1F4764D81EEB}"/>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312BFCC7-1AA3-ED63-72AD-8468E9883CB2}"/>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0D174542-A4C4-CABF-D736-9E5E6E4DCD1C}"/>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A4D45B21-25AD-2C90-F29C-BFCFC206FD79}"/>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E289A17A-DBD7-7B8F-E274-5C7BD9E61EB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9425E86-135A-BC57-F94D-8471E779BEF7}"/>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45E88106-72B6-CDA5-3ED1-34CA0FDD1B57}"/>
              </a:ext>
            </a:extLst>
          </p:cNvPr>
          <p:cNvGrpSpPr/>
          <p:nvPr/>
        </p:nvGrpSpPr>
        <p:grpSpPr>
          <a:xfrm>
            <a:off x="717622" y="270083"/>
            <a:ext cx="4719172" cy="1077218"/>
            <a:chOff x="862835" y="1183413"/>
            <a:chExt cx="4719172" cy="1077218"/>
          </a:xfrm>
        </p:grpSpPr>
        <p:sp>
          <p:nvSpPr>
            <p:cNvPr id="18" name="TextBox 17">
              <a:extLst>
                <a:ext uri="{FF2B5EF4-FFF2-40B4-BE49-F238E27FC236}">
                  <a16:creationId xmlns:a16="http://schemas.microsoft.com/office/drawing/2014/main" id="{57FE16C7-2293-228A-4BDA-92D0E97137C9}"/>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ED3A22B-7895-E601-3C83-73A82F0734C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6179FF85-0394-9D60-D575-9DD8E4942D32}"/>
              </a:ext>
            </a:extLst>
          </p:cNvPr>
          <p:cNvGrpSpPr/>
          <p:nvPr/>
        </p:nvGrpSpPr>
        <p:grpSpPr>
          <a:xfrm>
            <a:off x="717622" y="1298109"/>
            <a:ext cx="4719172" cy="1077218"/>
            <a:chOff x="862835" y="1053289"/>
            <a:chExt cx="4719172" cy="1077218"/>
          </a:xfrm>
        </p:grpSpPr>
        <p:sp>
          <p:nvSpPr>
            <p:cNvPr id="58" name="TextBox 57">
              <a:extLst>
                <a:ext uri="{FF2B5EF4-FFF2-40B4-BE49-F238E27FC236}">
                  <a16:creationId xmlns:a16="http://schemas.microsoft.com/office/drawing/2014/main" id="{C394CF80-CC79-95C5-A435-2841D6A36ABC}"/>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القيادة الإنسانية في بيئات العمل الذكية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D1B240F4-A391-3226-D3C9-9DA7F2F72C7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0934667B-C5C8-DD7F-DCE4-8DB322BDB84D}"/>
              </a:ext>
            </a:extLst>
          </p:cNvPr>
          <p:cNvGrpSpPr/>
          <p:nvPr/>
        </p:nvGrpSpPr>
        <p:grpSpPr>
          <a:xfrm>
            <a:off x="717622" y="2326135"/>
            <a:ext cx="4719172" cy="1077218"/>
            <a:chOff x="862835" y="1414267"/>
            <a:chExt cx="4719172" cy="1077218"/>
          </a:xfrm>
        </p:grpSpPr>
        <p:sp>
          <p:nvSpPr>
            <p:cNvPr id="61" name="TextBox 60">
              <a:extLst>
                <a:ext uri="{FF2B5EF4-FFF2-40B4-BE49-F238E27FC236}">
                  <a16:creationId xmlns:a16="http://schemas.microsoft.com/office/drawing/2014/main" id="{630A7D28-A5D9-AA30-2A6D-4A2347A39337}"/>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تحفيز الفرق في ظل الأتمتة والذكاء الاصطناعي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D0AAE6CD-9FA9-5A84-5A9E-B40B45E442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171CD431-EDEB-3626-097C-4712DB0725E6}"/>
              </a:ext>
            </a:extLst>
          </p:cNvPr>
          <p:cNvGrpSpPr/>
          <p:nvPr/>
        </p:nvGrpSpPr>
        <p:grpSpPr>
          <a:xfrm>
            <a:off x="436098" y="3354161"/>
            <a:ext cx="5000696" cy="584775"/>
            <a:chOff x="581311" y="1419277"/>
            <a:chExt cx="5000696" cy="584775"/>
          </a:xfrm>
        </p:grpSpPr>
        <p:sp>
          <p:nvSpPr>
            <p:cNvPr id="20" name="TextBox 19">
              <a:extLst>
                <a:ext uri="{FF2B5EF4-FFF2-40B4-BE49-F238E27FC236}">
                  <a16:creationId xmlns:a16="http://schemas.microsoft.com/office/drawing/2014/main" id="{874589A6-86BB-FCBC-206E-7CDE97017108}"/>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فرق عالية الأداء مدعومة بالتقنية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CA871251-8B70-F222-B3D3-298E6991BE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23813340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E39B7-C41F-1BE9-CD08-CEB9C06A53C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00444D6-A041-E760-DA93-5CE2A357DD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373FFC9-9F27-E0D1-FDD1-9E387BE7302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89C1B82C-961B-03D3-5DBF-AC419B8605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E08D0D26-EA66-CEFA-1C89-49A5AEEF7D2E}"/>
              </a:ext>
            </a:extLst>
          </p:cNvPr>
          <p:cNvSpPr txBox="1"/>
          <p:nvPr/>
        </p:nvSpPr>
        <p:spPr>
          <a:xfrm>
            <a:off x="5351490" y="1110830"/>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الأولى من اليوم الرابع للدورة التدريبية. في عالم يشهد تحوّلاً رقمياً متسارعاً، أصبح الذكاء الاصطناعي أداة محورية في تشكيل مستقبل العمل. تتناول هذه الجلسة كيفية إدارة رأس المال البشري باستخدام تقنيات الذكاء الاصطناعي، مع الحفاظ على العنصر الإنساني الذي يميّز المؤسّسات الناجحة</a:t>
            </a:r>
            <a:endParaRPr lang="en-US" dirty="0"/>
          </a:p>
        </p:txBody>
      </p:sp>
      <p:sp>
        <p:nvSpPr>
          <p:cNvPr id="2" name="TextBox 1">
            <a:extLst>
              <a:ext uri="{FF2B5EF4-FFF2-40B4-BE49-F238E27FC236}">
                <a16:creationId xmlns:a16="http://schemas.microsoft.com/office/drawing/2014/main" id="{27BD4F3F-26E6-1D1C-9CE8-6892BC6C9319}"/>
              </a:ext>
            </a:extLst>
          </p:cNvPr>
          <p:cNvSpPr txBox="1"/>
          <p:nvPr/>
        </p:nvSpPr>
        <p:spPr>
          <a:xfrm>
            <a:off x="5351489" y="409557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قال المفكّر بيتر دراكر: "المؤسّسات ليست مجرّد موارد اقتصادية، بل هي مجتمعات إنسانية تُبنى على الثقة والتعاون." وفي عصر الذكاء الاصطناعي، يصبح فهم التوازن بين التكنولوجيا والعنصر البشري أكثر أهمية من أي وقت مضى</a:t>
            </a:r>
            <a:endParaRPr lang="en-US" dirty="0"/>
          </a:p>
        </p:txBody>
      </p:sp>
    </p:spTree>
    <p:extLst>
      <p:ext uri="{BB962C8B-B14F-4D97-AF65-F5344CB8AC3E}">
        <p14:creationId xmlns:p14="http://schemas.microsoft.com/office/powerpoint/2010/main" val="515748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ED423-D3E1-CF46-7E6D-82F3AE9116D0}"/>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0A7C91F6-AD79-3FB4-25A0-08A59302CCD5}"/>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54053C6D-F7FC-76E6-7035-D082A6A87A9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CB9A836-30D8-342F-FA5B-C980A95F4A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FBDCA887-25D8-DE28-1BDE-A63D4A2824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20227583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7EE7B-585D-7EDC-237C-6453351964B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F22658-E471-12A0-0D6E-489EF769DC6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CC49F8E-7ED2-BFC4-22A3-A018E32D4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B37CBCF3-733E-EC4B-6F45-30F24907FA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C3A5D7B9-6473-C3D4-F942-B032D1140316}"/>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يمكن للذكاء الاصطناعي أن يعزّز أداء فرقكم دون أن يسبّب القلق بين الموظّفين؟</a:t>
            </a:r>
            <a:endParaRPr lang="en-US"/>
          </a:p>
        </p:txBody>
      </p:sp>
    </p:spTree>
    <p:extLst>
      <p:ext uri="{BB962C8B-B14F-4D97-AF65-F5344CB8AC3E}">
        <p14:creationId xmlns:p14="http://schemas.microsoft.com/office/powerpoint/2010/main" val="26781188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B725D-5E18-B5B0-2AD7-182A639F7C7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AE81F6B-FC15-513A-0B33-37981C4534A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E28506A-7CB6-311E-C4B2-00FDC7A9F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Visionary ">
            <a:extLst>
              <a:ext uri="{FF2B5EF4-FFF2-40B4-BE49-F238E27FC236}">
                <a16:creationId xmlns:a16="http://schemas.microsoft.com/office/drawing/2014/main" id="{D9A72B49-3DA4-2F5F-DFE3-68295BE4D2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814" y="2304513"/>
            <a:ext cx="3221355" cy="3221355"/>
          </a:xfrm>
          <a:prstGeom prst="rect">
            <a:avLst/>
          </a:prstGeom>
          <a:noFill/>
          <a:ln>
            <a:noFill/>
          </a:ln>
        </p:spPr>
      </p:pic>
      <p:sp>
        <p:nvSpPr>
          <p:cNvPr id="4" name="TextBox 3">
            <a:extLst>
              <a:ext uri="{FF2B5EF4-FFF2-40B4-BE49-F238E27FC236}">
                <a16:creationId xmlns:a16="http://schemas.microsoft.com/office/drawing/2014/main" id="{91F4BFB2-8519-94CB-F79A-CF038BC906FD}"/>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المستشرف (</a:t>
            </a:r>
            <a:r>
              <a:rPr lang="en-US"/>
              <a:t>The Visionary</a:t>
            </a:r>
            <a:r>
              <a:rPr lang="ar-EG"/>
              <a:t>)</a:t>
            </a:r>
            <a:endParaRPr lang="en-US"/>
          </a:p>
        </p:txBody>
      </p:sp>
      <p:grpSp>
        <p:nvGrpSpPr>
          <p:cNvPr id="6" name="Group 5">
            <a:extLst>
              <a:ext uri="{FF2B5EF4-FFF2-40B4-BE49-F238E27FC236}">
                <a16:creationId xmlns:a16="http://schemas.microsoft.com/office/drawing/2014/main" id="{943F4200-3E31-6156-32B9-0E3D2A4EB356}"/>
              </a:ext>
            </a:extLst>
          </p:cNvPr>
          <p:cNvGrpSpPr/>
          <p:nvPr/>
        </p:nvGrpSpPr>
        <p:grpSpPr>
          <a:xfrm>
            <a:off x="4289645" y="2439312"/>
            <a:ext cx="7089468" cy="553357"/>
            <a:chOff x="0" y="3299222"/>
            <a:chExt cx="7089468" cy="553357"/>
          </a:xfrm>
        </p:grpSpPr>
        <p:sp>
          <p:nvSpPr>
            <p:cNvPr id="7" name="TextBox 6">
              <a:extLst>
                <a:ext uri="{FF2B5EF4-FFF2-40B4-BE49-F238E27FC236}">
                  <a16:creationId xmlns:a16="http://schemas.microsoft.com/office/drawing/2014/main" id="{50E7BAC8-3098-F056-9AF1-35D6723D3678}"/>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استشراف المستقبل وتحديد الفرص الناشئة</a:t>
              </a:r>
              <a:endParaRPr lang="en-US" dirty="0"/>
            </a:p>
          </p:txBody>
        </p:sp>
        <p:sp>
          <p:nvSpPr>
            <p:cNvPr id="10" name="TextBox 9">
              <a:extLst>
                <a:ext uri="{FF2B5EF4-FFF2-40B4-BE49-F238E27FC236}">
                  <a16:creationId xmlns:a16="http://schemas.microsoft.com/office/drawing/2014/main" id="{B7608B26-FBD0-1126-8102-491027E89ADD}"/>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3" name="Oval 2">
            <a:extLst>
              <a:ext uri="{FF2B5EF4-FFF2-40B4-BE49-F238E27FC236}">
                <a16:creationId xmlns:a16="http://schemas.microsoft.com/office/drawing/2014/main" id="{07262ADC-59E3-5009-2904-56EFDCC85E36}"/>
              </a:ext>
            </a:extLst>
          </p:cNvPr>
          <p:cNvSpPr/>
          <p:nvPr/>
        </p:nvSpPr>
        <p:spPr>
          <a:xfrm>
            <a:off x="10771501" y="3755281"/>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1" name="Group 10">
            <a:extLst>
              <a:ext uri="{FF2B5EF4-FFF2-40B4-BE49-F238E27FC236}">
                <a16:creationId xmlns:a16="http://schemas.microsoft.com/office/drawing/2014/main" id="{421F29D2-662B-8E10-9EFF-F897D28283C8}"/>
              </a:ext>
            </a:extLst>
          </p:cNvPr>
          <p:cNvGrpSpPr/>
          <p:nvPr/>
        </p:nvGrpSpPr>
        <p:grpSpPr>
          <a:xfrm>
            <a:off x="4289645" y="3782409"/>
            <a:ext cx="7089468" cy="553357"/>
            <a:chOff x="0" y="3299222"/>
            <a:chExt cx="7089468" cy="553357"/>
          </a:xfrm>
        </p:grpSpPr>
        <p:sp>
          <p:nvSpPr>
            <p:cNvPr id="12" name="TextBox 11">
              <a:extLst>
                <a:ext uri="{FF2B5EF4-FFF2-40B4-BE49-F238E27FC236}">
                  <a16:creationId xmlns:a16="http://schemas.microsoft.com/office/drawing/2014/main" id="{E56DB0D0-776B-6B75-1469-097CF23AF663}"/>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صياغة رؤية ملهمة وإيصالها بوضوح</a:t>
              </a:r>
              <a:endParaRPr lang="en-US" dirty="0"/>
            </a:p>
          </p:txBody>
        </p:sp>
        <p:sp>
          <p:nvSpPr>
            <p:cNvPr id="13" name="TextBox 12">
              <a:extLst>
                <a:ext uri="{FF2B5EF4-FFF2-40B4-BE49-F238E27FC236}">
                  <a16:creationId xmlns:a16="http://schemas.microsoft.com/office/drawing/2014/main" id="{56543FDD-B966-6515-5AFA-35808035A237}"/>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96661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B9565B-0262-3EA1-0ECD-F975E46A395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47DEE3F-C788-E9BD-0DA5-2B73FEF0DAB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5E400FE-40C2-B781-F34D-705A407DF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F49E18CF-BF5D-031A-CB5D-149F57DA25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3B7F7B65-48CB-D43C-5CB9-A5E5DBD9C398}"/>
              </a:ext>
            </a:extLst>
          </p:cNvPr>
          <p:cNvSpPr txBox="1"/>
          <p:nvPr/>
        </p:nvSpPr>
        <p:spPr>
          <a:xfrm>
            <a:off x="5167103" y="91814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الشفافية والمشاركة: إشراك الموظّفين في عملية اختيار وتنفيذ حلول الذكاء الاصطناعي، مما يقلّل من الغموض والخوف من المجهول</a:t>
            </a:r>
            <a:endParaRPr lang="en-US" dirty="0"/>
          </a:p>
        </p:txBody>
      </p:sp>
      <p:sp>
        <p:nvSpPr>
          <p:cNvPr id="3" name="TextBox 2">
            <a:extLst>
              <a:ext uri="{FF2B5EF4-FFF2-40B4-BE49-F238E27FC236}">
                <a16:creationId xmlns:a16="http://schemas.microsoft.com/office/drawing/2014/main" id="{F9082FE5-61DC-0B25-E142-EA2823663C15}"/>
              </a:ext>
            </a:extLst>
          </p:cNvPr>
          <p:cNvSpPr txBox="1"/>
          <p:nvPr/>
        </p:nvSpPr>
        <p:spPr>
          <a:xfrm>
            <a:off x="5167103" y="1934605"/>
            <a:ext cx="663301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التركيز على المهام ذات القيمة المضافة: توضيح أنّ الذكاء الاصطناعي سيتولّى المهام الروتينية والمتكرّرة، مما يتيح للموظّفين التركيز على المهام الإبداعية والاستراتيجية</a:t>
            </a:r>
            <a:endParaRPr lang="en-US" dirty="0"/>
          </a:p>
        </p:txBody>
      </p:sp>
      <p:sp>
        <p:nvSpPr>
          <p:cNvPr id="10" name="TextBox 9">
            <a:extLst>
              <a:ext uri="{FF2B5EF4-FFF2-40B4-BE49-F238E27FC236}">
                <a16:creationId xmlns:a16="http://schemas.microsoft.com/office/drawing/2014/main" id="{26243749-30F1-E44D-FC6C-FC4B6CCAEAED}"/>
              </a:ext>
            </a:extLst>
          </p:cNvPr>
          <p:cNvSpPr txBox="1"/>
          <p:nvPr/>
        </p:nvSpPr>
        <p:spPr>
          <a:xfrm>
            <a:off x="5167103" y="3412093"/>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برامج التدريب وإعادة التأهيل: تقديم برامج تدريبية مستمرّة لتطوير مهارات الموظّفين بما يتناسب مع متطلّبات العصر الرقمي</a:t>
            </a:r>
            <a:endParaRPr lang="en-US" dirty="0"/>
          </a:p>
        </p:txBody>
      </p:sp>
      <p:sp>
        <p:nvSpPr>
          <p:cNvPr id="5" name="TextBox 4">
            <a:extLst>
              <a:ext uri="{FF2B5EF4-FFF2-40B4-BE49-F238E27FC236}">
                <a16:creationId xmlns:a16="http://schemas.microsoft.com/office/drawing/2014/main" id="{9F5E8BBD-63A6-DC67-0491-6208FFFB9D17}"/>
              </a:ext>
            </a:extLst>
          </p:cNvPr>
          <p:cNvSpPr txBox="1"/>
          <p:nvPr/>
        </p:nvSpPr>
        <p:spPr>
          <a:xfrm>
            <a:off x="5167103" y="4428558"/>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تصميم أنظمة مساعِدة لا بديلة: التأكيد على أنّ الذكاء الاصطناعي يأتي كأداة مساعِدة للموظّفين وليس كبديل عنهم</a:t>
            </a:r>
            <a:endParaRPr lang="en-US" dirty="0"/>
          </a:p>
        </p:txBody>
      </p:sp>
      <p:sp>
        <p:nvSpPr>
          <p:cNvPr id="7" name="TextBox 6">
            <a:extLst>
              <a:ext uri="{FF2B5EF4-FFF2-40B4-BE49-F238E27FC236}">
                <a16:creationId xmlns:a16="http://schemas.microsoft.com/office/drawing/2014/main" id="{F7DE8FC9-BDC0-06E3-9E5D-3941B45A32C0}"/>
              </a:ext>
            </a:extLst>
          </p:cNvPr>
          <p:cNvSpPr txBox="1"/>
          <p:nvPr/>
        </p:nvSpPr>
        <p:spPr>
          <a:xfrm>
            <a:off x="5167103" y="5445023"/>
            <a:ext cx="663301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قياس وإبراز النتائج الإيجابية: توثيق ومشاركة النتائج الإيجابية لاستخدام الذكاء الاصطناعي، مثل زيادة الإنتاجية وتحسين جودة العمل</a:t>
            </a:r>
            <a:endParaRPr lang="en-US" dirty="0"/>
          </a:p>
        </p:txBody>
      </p:sp>
    </p:spTree>
    <p:extLst>
      <p:ext uri="{BB962C8B-B14F-4D97-AF65-F5344CB8AC3E}">
        <p14:creationId xmlns:p14="http://schemas.microsoft.com/office/powerpoint/2010/main" val="2424720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P spid="7"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61317-D3CF-31A6-B96B-0E956E66B70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476F937-9010-E85A-D699-EEC2BA78442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FF16767-7327-1709-E3AB-8330604968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BE60FB19-F7D1-65BD-0816-219C52A58A5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21019585-436B-FEBA-AF20-55A2EFC3E2FF}"/>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89AD89-F6D8-26C8-1DCB-017D09521B03}"/>
              </a:ext>
            </a:extLst>
          </p:cNvPr>
          <p:cNvSpPr txBox="1"/>
          <p:nvPr/>
        </p:nvSpPr>
        <p:spPr>
          <a:xfrm>
            <a:off x="53724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يشهد سوق العمل تحوّلاً جذرياً بفعل تقنيات الذكاء الاصطناعي. وفقاً لتقرير منتدى الاقتصاد العالمي لعام 2023، فإنّ 85 مليون وظيفة قد تختفي بسبب الأتمتة بحلول عام 2025، لكن في المقابل، سيتمّ استحداث 97 مليون وظيفة جديدة. هذا يعني أنّنا نشهد تحوّلاً في طبيعة الوظائف أكثر من كونه اختفاءً لها</a:t>
            </a:r>
            <a:endParaRPr lang="en-US" dirty="0"/>
          </a:p>
        </p:txBody>
      </p:sp>
      <p:pic>
        <p:nvPicPr>
          <p:cNvPr id="3" name="Picture 2" descr="Leadership ">
            <a:extLst>
              <a:ext uri="{FF2B5EF4-FFF2-40B4-BE49-F238E27FC236}">
                <a16:creationId xmlns:a16="http://schemas.microsoft.com/office/drawing/2014/main" id="{D1A48895-7377-C289-71A7-A756D0634F9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5559" y="2038525"/>
            <a:ext cx="3733546" cy="3733546"/>
          </a:xfrm>
          <a:prstGeom prst="rect">
            <a:avLst/>
          </a:prstGeom>
          <a:noFill/>
          <a:ln>
            <a:noFill/>
          </a:ln>
        </p:spPr>
      </p:pic>
      <p:sp>
        <p:nvSpPr>
          <p:cNvPr id="5" name="TextBox 4">
            <a:extLst>
              <a:ext uri="{FF2B5EF4-FFF2-40B4-BE49-F238E27FC236}">
                <a16:creationId xmlns:a16="http://schemas.microsoft.com/office/drawing/2014/main" id="{466AF708-887F-C1FA-B51B-4C752FFF0EEA}"/>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التحوّل الوظيفي في عصر الذكاء الاصطناعي</a:t>
            </a:r>
            <a:endParaRPr lang="en-US"/>
          </a:p>
        </p:txBody>
      </p:sp>
    </p:spTree>
    <p:extLst>
      <p:ext uri="{BB962C8B-B14F-4D97-AF65-F5344CB8AC3E}">
        <p14:creationId xmlns:p14="http://schemas.microsoft.com/office/powerpoint/2010/main" val="510253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CB115-C182-2843-5B04-ABEF1A0E0A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3C16A30-70FB-B5E6-9DF5-6F42958EFC7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64C56BB-6727-CEC0-E233-F0530A060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32A5D8C4-966A-39F3-5374-DD85DD072F1F}"/>
              </a:ext>
            </a:extLst>
          </p:cNvPr>
          <p:cNvSpPr/>
          <p:nvPr/>
        </p:nvSpPr>
        <p:spPr>
          <a:xfrm rot="1800000">
            <a:off x="-1029943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F3C424B-B0C9-43D2-AA42-4886A9CC3A5F}"/>
              </a:ext>
            </a:extLst>
          </p:cNvPr>
          <p:cNvSpPr txBox="1"/>
          <p:nvPr/>
        </p:nvSpPr>
        <p:spPr>
          <a:xfrm>
            <a:off x="166881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يشهد سوق العمل تحوّلاً جذرياً بفعل تقنيات الذكاء الاصطناعي. وفقاً لتقرير منتدى الاقتصاد العالمي لعام 2023، فإنّ 85 مليون وظيفة قد تختفي بسبب الأتمتة بحلول عام 2025، لكن في المقابل، سيتمّ استحداث 97 مليون وظيفة جديدة. هذا يعني أنّنا نشهد تحوّلاً في طبيعة الوظائف أكثر من كونه اختفاءً لها</a:t>
            </a:r>
            <a:endParaRPr lang="en-US" dirty="0"/>
          </a:p>
        </p:txBody>
      </p:sp>
      <p:pic>
        <p:nvPicPr>
          <p:cNvPr id="3" name="Picture 2" descr="Leadership ">
            <a:extLst>
              <a:ext uri="{FF2B5EF4-FFF2-40B4-BE49-F238E27FC236}">
                <a16:creationId xmlns:a16="http://schemas.microsoft.com/office/drawing/2014/main" id="{19346FD3-16F0-F38C-D748-8F39E35760E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02001" y="2038525"/>
            <a:ext cx="3733546" cy="3733546"/>
          </a:xfrm>
          <a:prstGeom prst="rect">
            <a:avLst/>
          </a:prstGeom>
          <a:noFill/>
          <a:ln>
            <a:noFill/>
          </a:ln>
        </p:spPr>
      </p:pic>
      <p:sp>
        <p:nvSpPr>
          <p:cNvPr id="5" name="TextBox 4">
            <a:extLst>
              <a:ext uri="{FF2B5EF4-FFF2-40B4-BE49-F238E27FC236}">
                <a16:creationId xmlns:a16="http://schemas.microsoft.com/office/drawing/2014/main" id="{9BED5071-A3AF-032B-40B3-53913AB21345}"/>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المهارات المطلوبة في المستقبل </a:t>
            </a:r>
            <a:endParaRPr lang="en-US" dirty="0"/>
          </a:p>
        </p:txBody>
      </p:sp>
      <p:sp>
        <p:nvSpPr>
          <p:cNvPr id="2" name="TextBox 1">
            <a:extLst>
              <a:ext uri="{FF2B5EF4-FFF2-40B4-BE49-F238E27FC236}">
                <a16:creationId xmlns:a16="http://schemas.microsoft.com/office/drawing/2014/main" id="{87771B29-7C11-4ACC-4534-EB773E9A0E54}"/>
              </a:ext>
            </a:extLst>
          </p:cNvPr>
          <p:cNvSpPr txBox="1"/>
          <p:nvPr/>
        </p:nvSpPr>
        <p:spPr>
          <a:xfrm>
            <a:off x="3802153" y="1952425"/>
            <a:ext cx="6815430"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التقنية: </a:t>
            </a:r>
            <a:r>
              <a:rPr lang="ar-SA" dirty="0"/>
              <a:t>فهم أساسيات الذكاء الاصطناعي، تحليل البيانات، والبرمجة الأساسية</a:t>
            </a:r>
            <a:endParaRPr lang="en-US" dirty="0"/>
          </a:p>
        </p:txBody>
      </p:sp>
      <p:sp>
        <p:nvSpPr>
          <p:cNvPr id="7" name="TextBox 6">
            <a:extLst>
              <a:ext uri="{FF2B5EF4-FFF2-40B4-BE49-F238E27FC236}">
                <a16:creationId xmlns:a16="http://schemas.microsoft.com/office/drawing/2014/main" id="{7878370F-1341-BA4D-12B8-A57A8971F5DA}"/>
              </a:ext>
            </a:extLst>
          </p:cNvPr>
          <p:cNvSpPr txBox="1"/>
          <p:nvPr/>
        </p:nvSpPr>
        <p:spPr>
          <a:xfrm>
            <a:off x="3802153" y="328293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الإنسانية: </a:t>
            </a:r>
            <a:r>
              <a:rPr lang="ar-SA" dirty="0"/>
              <a:t>الذكاء العاطفي، التفكير النقدي، الإبداع، والقدرة على حلّ المشكلات المعقّدة</a:t>
            </a:r>
            <a:endParaRPr lang="ar-EG" dirty="0"/>
          </a:p>
        </p:txBody>
      </p:sp>
      <p:sp>
        <p:nvSpPr>
          <p:cNvPr id="10" name="TextBox 9">
            <a:extLst>
              <a:ext uri="{FF2B5EF4-FFF2-40B4-BE49-F238E27FC236}">
                <a16:creationId xmlns:a16="http://schemas.microsoft.com/office/drawing/2014/main" id="{889EA11C-EDF4-F326-623F-B1B5B7E084F6}"/>
              </a:ext>
            </a:extLst>
          </p:cNvPr>
          <p:cNvSpPr txBox="1"/>
          <p:nvPr/>
        </p:nvSpPr>
        <p:spPr>
          <a:xfrm>
            <a:off x="3802153" y="484090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مهارات التعلّم المستمر: </a:t>
            </a:r>
            <a:r>
              <a:rPr lang="ar-SA" dirty="0"/>
              <a:t>القدرة على التكيّف وتعلّم مهارات جديدة باستمرار</a:t>
            </a:r>
            <a:endParaRPr lang="en-US" dirty="0"/>
          </a:p>
        </p:txBody>
      </p:sp>
      <p:grpSp>
        <p:nvGrpSpPr>
          <p:cNvPr id="11" name="Group 10">
            <a:extLst>
              <a:ext uri="{FF2B5EF4-FFF2-40B4-BE49-F238E27FC236}">
                <a16:creationId xmlns:a16="http://schemas.microsoft.com/office/drawing/2014/main" id="{597A0F07-0DF2-6CC4-D3F0-DA1678931E06}"/>
              </a:ext>
            </a:extLst>
          </p:cNvPr>
          <p:cNvGrpSpPr/>
          <p:nvPr/>
        </p:nvGrpSpPr>
        <p:grpSpPr>
          <a:xfrm>
            <a:off x="1574417" y="1701917"/>
            <a:ext cx="9974209" cy="1446550"/>
            <a:chOff x="837700" y="1150374"/>
            <a:chExt cx="8230601" cy="1446550"/>
          </a:xfrm>
        </p:grpSpPr>
        <p:sp>
          <p:nvSpPr>
            <p:cNvPr id="12" name="Rectangle 11">
              <a:extLst>
                <a:ext uri="{FF2B5EF4-FFF2-40B4-BE49-F238E27FC236}">
                  <a16:creationId xmlns:a16="http://schemas.microsoft.com/office/drawing/2014/main" id="{C20274A1-EDF0-F4CF-02E5-98659849D740}"/>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B01E9A71-E84E-E50D-23E1-981FCCBBA32E}"/>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4CC0792-256B-3F90-D3D4-BF7661BC2D63}"/>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5" name="Group 14">
            <a:extLst>
              <a:ext uri="{FF2B5EF4-FFF2-40B4-BE49-F238E27FC236}">
                <a16:creationId xmlns:a16="http://schemas.microsoft.com/office/drawing/2014/main" id="{2F2649E0-3A6D-06D4-1380-5B7D58A2A4FB}"/>
              </a:ext>
            </a:extLst>
          </p:cNvPr>
          <p:cNvGrpSpPr/>
          <p:nvPr/>
        </p:nvGrpSpPr>
        <p:grpSpPr>
          <a:xfrm>
            <a:off x="1574417" y="3118202"/>
            <a:ext cx="9974209" cy="1446550"/>
            <a:chOff x="837700" y="1150374"/>
            <a:chExt cx="8230601" cy="1446550"/>
          </a:xfrm>
        </p:grpSpPr>
        <p:sp>
          <p:nvSpPr>
            <p:cNvPr id="16" name="Rectangle 15">
              <a:extLst>
                <a:ext uri="{FF2B5EF4-FFF2-40B4-BE49-F238E27FC236}">
                  <a16:creationId xmlns:a16="http://schemas.microsoft.com/office/drawing/2014/main" id="{EB0E9A7B-8955-2E44-201D-6B4EAB04AAB1}"/>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1A17A2B2-CEBB-1AEA-980B-421DEB0E3E90}"/>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CA6ED782-74D1-B8D4-3B3D-B99D2F93A7DF}"/>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9" name="Group 18">
            <a:extLst>
              <a:ext uri="{FF2B5EF4-FFF2-40B4-BE49-F238E27FC236}">
                <a16:creationId xmlns:a16="http://schemas.microsoft.com/office/drawing/2014/main" id="{0B30EE8D-6661-135A-5B56-B2FCFFDE2E24}"/>
              </a:ext>
            </a:extLst>
          </p:cNvPr>
          <p:cNvGrpSpPr/>
          <p:nvPr/>
        </p:nvGrpSpPr>
        <p:grpSpPr>
          <a:xfrm>
            <a:off x="1574417" y="4667340"/>
            <a:ext cx="9974209" cy="1446550"/>
            <a:chOff x="837700" y="1150374"/>
            <a:chExt cx="8230601" cy="1446550"/>
          </a:xfrm>
        </p:grpSpPr>
        <p:sp>
          <p:nvSpPr>
            <p:cNvPr id="20" name="Rectangle 19">
              <a:extLst>
                <a:ext uri="{FF2B5EF4-FFF2-40B4-BE49-F238E27FC236}">
                  <a16:creationId xmlns:a16="http://schemas.microsoft.com/office/drawing/2014/main" id="{DE688F87-C49B-9B91-A1D6-402FD2225BFE}"/>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AF23A87D-01FE-C37B-E138-F2EDBB4EAA8D}"/>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FD654682-B422-6DCF-1BAC-2B295F254F26}"/>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512875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D8E37-515A-415A-31E8-0AD1616E113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AC64C6-A359-2892-03FE-42C0C84C93C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A30DA45-116C-9F4E-6C05-AC030F4152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B3B12798-1A84-03B3-FB72-0A6A52C83991}"/>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المهارات المطلوبة في المستقبل </a:t>
            </a:r>
            <a:endParaRPr lang="en-US" dirty="0"/>
          </a:p>
        </p:txBody>
      </p:sp>
      <p:sp>
        <p:nvSpPr>
          <p:cNvPr id="2" name="TextBox 1">
            <a:extLst>
              <a:ext uri="{FF2B5EF4-FFF2-40B4-BE49-F238E27FC236}">
                <a16:creationId xmlns:a16="http://schemas.microsoft.com/office/drawing/2014/main" id="{9CAB3384-F814-8F16-BF8D-59BA5A24E91A}"/>
              </a:ext>
            </a:extLst>
          </p:cNvPr>
          <p:cNvSpPr txBox="1"/>
          <p:nvPr/>
        </p:nvSpPr>
        <p:spPr>
          <a:xfrm>
            <a:off x="3802153" y="1952425"/>
            <a:ext cx="6815430"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التقنية: </a:t>
            </a:r>
            <a:r>
              <a:rPr lang="ar-SA" dirty="0"/>
              <a:t>فهم أساسيات الذكاء الاصطناعي، تحليل البيانات، والبرمجة الأساسية</a:t>
            </a:r>
            <a:endParaRPr lang="en-US" dirty="0"/>
          </a:p>
        </p:txBody>
      </p:sp>
      <p:sp>
        <p:nvSpPr>
          <p:cNvPr id="7" name="TextBox 6">
            <a:extLst>
              <a:ext uri="{FF2B5EF4-FFF2-40B4-BE49-F238E27FC236}">
                <a16:creationId xmlns:a16="http://schemas.microsoft.com/office/drawing/2014/main" id="{200F4084-0ED8-CEDC-90C7-78662F6FE953}"/>
              </a:ext>
            </a:extLst>
          </p:cNvPr>
          <p:cNvSpPr txBox="1"/>
          <p:nvPr/>
        </p:nvSpPr>
        <p:spPr>
          <a:xfrm>
            <a:off x="3802153" y="328293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الإنسانية: </a:t>
            </a:r>
            <a:r>
              <a:rPr lang="ar-SA" dirty="0"/>
              <a:t>الذكاء العاطفي، التفكير النقدي، الإبداع، والقدرة على حلّ المشكلات المعقّدة</a:t>
            </a:r>
            <a:endParaRPr lang="ar-EG" dirty="0"/>
          </a:p>
        </p:txBody>
      </p:sp>
      <p:sp>
        <p:nvSpPr>
          <p:cNvPr id="10" name="TextBox 9">
            <a:extLst>
              <a:ext uri="{FF2B5EF4-FFF2-40B4-BE49-F238E27FC236}">
                <a16:creationId xmlns:a16="http://schemas.microsoft.com/office/drawing/2014/main" id="{3DD62D90-FE10-2374-55D8-33A2F2F9EAB4}"/>
              </a:ext>
            </a:extLst>
          </p:cNvPr>
          <p:cNvSpPr txBox="1"/>
          <p:nvPr/>
        </p:nvSpPr>
        <p:spPr>
          <a:xfrm>
            <a:off x="3802153" y="484090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مهارات التعلّم المستمر: </a:t>
            </a:r>
            <a:r>
              <a:rPr lang="ar-SA" dirty="0"/>
              <a:t>القدرة على التكيّف وتعلّم مهارات جديدة باستمرار</a:t>
            </a:r>
            <a:endParaRPr lang="en-US" dirty="0"/>
          </a:p>
        </p:txBody>
      </p:sp>
      <p:grpSp>
        <p:nvGrpSpPr>
          <p:cNvPr id="11" name="Group 10">
            <a:extLst>
              <a:ext uri="{FF2B5EF4-FFF2-40B4-BE49-F238E27FC236}">
                <a16:creationId xmlns:a16="http://schemas.microsoft.com/office/drawing/2014/main" id="{B4857CFD-F01F-4EE1-8AC2-B8305D39AC0E}"/>
              </a:ext>
            </a:extLst>
          </p:cNvPr>
          <p:cNvGrpSpPr/>
          <p:nvPr/>
        </p:nvGrpSpPr>
        <p:grpSpPr>
          <a:xfrm>
            <a:off x="-7274616" y="1701917"/>
            <a:ext cx="9974209" cy="1446550"/>
            <a:chOff x="837700" y="1150374"/>
            <a:chExt cx="8230601" cy="1446550"/>
          </a:xfrm>
        </p:grpSpPr>
        <p:sp>
          <p:nvSpPr>
            <p:cNvPr id="12" name="Rectangle 11">
              <a:extLst>
                <a:ext uri="{FF2B5EF4-FFF2-40B4-BE49-F238E27FC236}">
                  <a16:creationId xmlns:a16="http://schemas.microsoft.com/office/drawing/2014/main" id="{CA6D9659-8430-A60F-C06F-B98CA3939C3A}"/>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88FD3670-68BF-EFCB-214C-E40B8A58B3C3}"/>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3F45382-3103-D96D-74E7-9A72ECA2E4FE}"/>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5" name="Group 14">
            <a:extLst>
              <a:ext uri="{FF2B5EF4-FFF2-40B4-BE49-F238E27FC236}">
                <a16:creationId xmlns:a16="http://schemas.microsoft.com/office/drawing/2014/main" id="{0BC52671-3E25-CB42-09ED-023A9F5437FB}"/>
              </a:ext>
            </a:extLst>
          </p:cNvPr>
          <p:cNvGrpSpPr/>
          <p:nvPr/>
        </p:nvGrpSpPr>
        <p:grpSpPr>
          <a:xfrm>
            <a:off x="1574417" y="3118202"/>
            <a:ext cx="9974209" cy="1446550"/>
            <a:chOff x="837700" y="1150374"/>
            <a:chExt cx="8230601" cy="1446550"/>
          </a:xfrm>
        </p:grpSpPr>
        <p:sp>
          <p:nvSpPr>
            <p:cNvPr id="16" name="Rectangle 15">
              <a:extLst>
                <a:ext uri="{FF2B5EF4-FFF2-40B4-BE49-F238E27FC236}">
                  <a16:creationId xmlns:a16="http://schemas.microsoft.com/office/drawing/2014/main" id="{71854113-C25C-4D32-5DBC-12AB21F2F0EC}"/>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2A03D0EF-7D27-A543-B21A-3CC50A0A1443}"/>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4867D45-259F-3289-6AB9-8FCB39A3F983}"/>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9" name="Group 18">
            <a:extLst>
              <a:ext uri="{FF2B5EF4-FFF2-40B4-BE49-F238E27FC236}">
                <a16:creationId xmlns:a16="http://schemas.microsoft.com/office/drawing/2014/main" id="{08D3D2FB-B861-415E-AAE1-5160270E6292}"/>
              </a:ext>
            </a:extLst>
          </p:cNvPr>
          <p:cNvGrpSpPr/>
          <p:nvPr/>
        </p:nvGrpSpPr>
        <p:grpSpPr>
          <a:xfrm>
            <a:off x="1574417" y="4667340"/>
            <a:ext cx="9974209" cy="1446550"/>
            <a:chOff x="837700" y="1150374"/>
            <a:chExt cx="8230601" cy="1446550"/>
          </a:xfrm>
        </p:grpSpPr>
        <p:sp>
          <p:nvSpPr>
            <p:cNvPr id="20" name="Rectangle 19">
              <a:extLst>
                <a:ext uri="{FF2B5EF4-FFF2-40B4-BE49-F238E27FC236}">
                  <a16:creationId xmlns:a16="http://schemas.microsoft.com/office/drawing/2014/main" id="{880F2F16-A151-7EE7-E993-A56C9180BD3B}"/>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ABD2A1A0-0FBB-AF05-91C2-2E3E5CA2ACE0}"/>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E5A3F57-9DFA-4D5B-7E8C-B270723DE44F}"/>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3398534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90862-FFA1-B187-2521-FC4F3DC0D0C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6565B05-6708-EF67-FC18-57DC04F81B6A}"/>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D717502-4D99-3598-E325-59ABB7EE52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43B45A09-49E1-948D-1CED-DD2536E48C4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المهارات المطلوبة في المستقبل </a:t>
            </a:r>
            <a:endParaRPr lang="en-US" dirty="0"/>
          </a:p>
        </p:txBody>
      </p:sp>
      <p:sp>
        <p:nvSpPr>
          <p:cNvPr id="2" name="TextBox 1">
            <a:extLst>
              <a:ext uri="{FF2B5EF4-FFF2-40B4-BE49-F238E27FC236}">
                <a16:creationId xmlns:a16="http://schemas.microsoft.com/office/drawing/2014/main" id="{97DAEEDE-FACE-2E6E-AA61-A8D506061D35}"/>
              </a:ext>
            </a:extLst>
          </p:cNvPr>
          <p:cNvSpPr txBox="1"/>
          <p:nvPr/>
        </p:nvSpPr>
        <p:spPr>
          <a:xfrm>
            <a:off x="3802153" y="1952425"/>
            <a:ext cx="6815430"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التقنية: </a:t>
            </a:r>
            <a:r>
              <a:rPr lang="ar-SA" dirty="0"/>
              <a:t>فهم أساسيات الذكاء الاصطناعي، تحليل البيانات، والبرمجة الأساسية</a:t>
            </a:r>
            <a:endParaRPr lang="en-US" dirty="0"/>
          </a:p>
        </p:txBody>
      </p:sp>
      <p:sp>
        <p:nvSpPr>
          <p:cNvPr id="7" name="TextBox 6">
            <a:extLst>
              <a:ext uri="{FF2B5EF4-FFF2-40B4-BE49-F238E27FC236}">
                <a16:creationId xmlns:a16="http://schemas.microsoft.com/office/drawing/2014/main" id="{AB726623-4B52-6486-0536-20F299CF7DD8}"/>
              </a:ext>
            </a:extLst>
          </p:cNvPr>
          <p:cNvSpPr txBox="1"/>
          <p:nvPr/>
        </p:nvSpPr>
        <p:spPr>
          <a:xfrm>
            <a:off x="3802153" y="328293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الإنسانية: </a:t>
            </a:r>
            <a:r>
              <a:rPr lang="ar-SA" dirty="0"/>
              <a:t>الذكاء العاطفي، التفكير النقدي، الإبداع، والقدرة على حلّ المشكلات المعقّدة</a:t>
            </a:r>
            <a:endParaRPr lang="ar-EG" dirty="0"/>
          </a:p>
        </p:txBody>
      </p:sp>
      <p:sp>
        <p:nvSpPr>
          <p:cNvPr id="10" name="TextBox 9">
            <a:extLst>
              <a:ext uri="{FF2B5EF4-FFF2-40B4-BE49-F238E27FC236}">
                <a16:creationId xmlns:a16="http://schemas.microsoft.com/office/drawing/2014/main" id="{F0A1C38B-8442-05F9-C12F-0B22464580B2}"/>
              </a:ext>
            </a:extLst>
          </p:cNvPr>
          <p:cNvSpPr txBox="1"/>
          <p:nvPr/>
        </p:nvSpPr>
        <p:spPr>
          <a:xfrm>
            <a:off x="3802153" y="484090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مهارات التعلّم المستمر: </a:t>
            </a:r>
            <a:r>
              <a:rPr lang="ar-SA" dirty="0"/>
              <a:t>القدرة على التكيّف وتعلّم مهارات جديدة باستمرار</a:t>
            </a:r>
            <a:endParaRPr lang="en-US" dirty="0"/>
          </a:p>
        </p:txBody>
      </p:sp>
      <p:grpSp>
        <p:nvGrpSpPr>
          <p:cNvPr id="11" name="Group 10">
            <a:extLst>
              <a:ext uri="{FF2B5EF4-FFF2-40B4-BE49-F238E27FC236}">
                <a16:creationId xmlns:a16="http://schemas.microsoft.com/office/drawing/2014/main" id="{D294B5DE-933D-8F79-02AC-F26B44E040CB}"/>
              </a:ext>
            </a:extLst>
          </p:cNvPr>
          <p:cNvGrpSpPr/>
          <p:nvPr/>
        </p:nvGrpSpPr>
        <p:grpSpPr>
          <a:xfrm>
            <a:off x="-7274616" y="1701917"/>
            <a:ext cx="9974209" cy="1446550"/>
            <a:chOff x="837700" y="1150374"/>
            <a:chExt cx="8230601" cy="1446550"/>
          </a:xfrm>
        </p:grpSpPr>
        <p:sp>
          <p:nvSpPr>
            <p:cNvPr id="12" name="Rectangle 11">
              <a:extLst>
                <a:ext uri="{FF2B5EF4-FFF2-40B4-BE49-F238E27FC236}">
                  <a16:creationId xmlns:a16="http://schemas.microsoft.com/office/drawing/2014/main" id="{D24772D3-DC63-1877-1514-72DDBA4BE3D1}"/>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C8E60FD4-DBE0-42CA-F751-129EAF37364D}"/>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56BC4B8-24E1-2442-CE15-647DBCFAFC8A}"/>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5" name="Group 14">
            <a:extLst>
              <a:ext uri="{FF2B5EF4-FFF2-40B4-BE49-F238E27FC236}">
                <a16:creationId xmlns:a16="http://schemas.microsoft.com/office/drawing/2014/main" id="{C9D0CE3D-F300-0E49-C1D6-4E1C72F8F462}"/>
              </a:ext>
            </a:extLst>
          </p:cNvPr>
          <p:cNvGrpSpPr/>
          <p:nvPr/>
        </p:nvGrpSpPr>
        <p:grpSpPr>
          <a:xfrm>
            <a:off x="-7274616" y="3118202"/>
            <a:ext cx="9974209" cy="1446550"/>
            <a:chOff x="837700" y="1150374"/>
            <a:chExt cx="8230601" cy="1446550"/>
          </a:xfrm>
        </p:grpSpPr>
        <p:sp>
          <p:nvSpPr>
            <p:cNvPr id="16" name="Rectangle 15">
              <a:extLst>
                <a:ext uri="{FF2B5EF4-FFF2-40B4-BE49-F238E27FC236}">
                  <a16:creationId xmlns:a16="http://schemas.microsoft.com/office/drawing/2014/main" id="{3C3A295D-3F83-FC11-C948-2F4463E37509}"/>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7A42150-3D5A-A6DC-DB16-2AB58943F912}"/>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1D68448-0C4A-B6DD-DB05-83AB9C658445}"/>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9" name="Group 18">
            <a:extLst>
              <a:ext uri="{FF2B5EF4-FFF2-40B4-BE49-F238E27FC236}">
                <a16:creationId xmlns:a16="http://schemas.microsoft.com/office/drawing/2014/main" id="{D1A1B48A-2DE0-1F7B-377C-50132639CF9A}"/>
              </a:ext>
            </a:extLst>
          </p:cNvPr>
          <p:cNvGrpSpPr/>
          <p:nvPr/>
        </p:nvGrpSpPr>
        <p:grpSpPr>
          <a:xfrm>
            <a:off x="1574417" y="4667340"/>
            <a:ext cx="9974209" cy="1446550"/>
            <a:chOff x="837700" y="1150374"/>
            <a:chExt cx="8230601" cy="1446550"/>
          </a:xfrm>
        </p:grpSpPr>
        <p:sp>
          <p:nvSpPr>
            <p:cNvPr id="20" name="Rectangle 19">
              <a:extLst>
                <a:ext uri="{FF2B5EF4-FFF2-40B4-BE49-F238E27FC236}">
                  <a16:creationId xmlns:a16="http://schemas.microsoft.com/office/drawing/2014/main" id="{8E1597E9-8C09-DF30-AB74-E98F655C09BF}"/>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147129EC-5ECB-819F-B053-8C9719A3180C}"/>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2C8AFE85-6A3E-1D6B-A843-E54ABAFD8A61}"/>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511536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A224D-8932-4F3D-4FBE-FF1AC18584E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4455EE7-03DB-667D-203E-D7BBB92592DF}"/>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تأثير الذكاء الاصطناعي على الوظائف والمهارات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96DD5ED-200C-B7D2-6F23-F92874CED5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BD3B8CB4-B09A-5A54-601B-2D538F1B328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المهارات المطلوبة في المستقبل </a:t>
            </a:r>
            <a:endParaRPr lang="en-US" dirty="0"/>
          </a:p>
        </p:txBody>
      </p:sp>
      <p:sp>
        <p:nvSpPr>
          <p:cNvPr id="2" name="TextBox 1">
            <a:extLst>
              <a:ext uri="{FF2B5EF4-FFF2-40B4-BE49-F238E27FC236}">
                <a16:creationId xmlns:a16="http://schemas.microsoft.com/office/drawing/2014/main" id="{B7ADCD5C-A034-3469-30C2-297155302F10}"/>
              </a:ext>
            </a:extLst>
          </p:cNvPr>
          <p:cNvSpPr txBox="1"/>
          <p:nvPr/>
        </p:nvSpPr>
        <p:spPr>
          <a:xfrm>
            <a:off x="3802153" y="1952425"/>
            <a:ext cx="6815430"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التقنية: </a:t>
            </a:r>
            <a:r>
              <a:rPr lang="ar-SA" dirty="0"/>
              <a:t>فهم أساسيات الذكاء الاصطناعي، تحليل البيانات، والبرمجة الأساسية</a:t>
            </a:r>
            <a:endParaRPr lang="en-US" dirty="0"/>
          </a:p>
        </p:txBody>
      </p:sp>
      <p:sp>
        <p:nvSpPr>
          <p:cNvPr id="7" name="TextBox 6">
            <a:extLst>
              <a:ext uri="{FF2B5EF4-FFF2-40B4-BE49-F238E27FC236}">
                <a16:creationId xmlns:a16="http://schemas.microsoft.com/office/drawing/2014/main" id="{F974CE26-A1A9-E6AA-AED5-DE060C19EDCD}"/>
              </a:ext>
            </a:extLst>
          </p:cNvPr>
          <p:cNvSpPr txBox="1"/>
          <p:nvPr/>
        </p:nvSpPr>
        <p:spPr>
          <a:xfrm>
            <a:off x="3802153" y="328293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المهارات الإنسانية: </a:t>
            </a:r>
            <a:r>
              <a:rPr lang="ar-SA" dirty="0"/>
              <a:t>الذكاء العاطفي، التفكير النقدي، الإبداع، والقدرة على حلّ المشكلات المعقّدة</a:t>
            </a:r>
            <a:endParaRPr lang="ar-EG" dirty="0"/>
          </a:p>
        </p:txBody>
      </p:sp>
      <p:sp>
        <p:nvSpPr>
          <p:cNvPr id="10" name="TextBox 9">
            <a:extLst>
              <a:ext uri="{FF2B5EF4-FFF2-40B4-BE49-F238E27FC236}">
                <a16:creationId xmlns:a16="http://schemas.microsoft.com/office/drawing/2014/main" id="{B292F6C8-B390-DFB8-B32D-7E723C4B06A4}"/>
              </a:ext>
            </a:extLst>
          </p:cNvPr>
          <p:cNvSpPr txBox="1"/>
          <p:nvPr/>
        </p:nvSpPr>
        <p:spPr>
          <a:xfrm>
            <a:off x="3802153" y="4840904"/>
            <a:ext cx="6815429" cy="954107"/>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مهارات التعلّم المستمر: </a:t>
            </a:r>
            <a:r>
              <a:rPr lang="ar-SA" dirty="0"/>
              <a:t>القدرة على التكيّف وتعلّم مهارات جديدة باستمرار</a:t>
            </a:r>
            <a:endParaRPr lang="en-US" dirty="0"/>
          </a:p>
        </p:txBody>
      </p:sp>
      <p:grpSp>
        <p:nvGrpSpPr>
          <p:cNvPr id="11" name="Group 10">
            <a:extLst>
              <a:ext uri="{FF2B5EF4-FFF2-40B4-BE49-F238E27FC236}">
                <a16:creationId xmlns:a16="http://schemas.microsoft.com/office/drawing/2014/main" id="{F26C661E-36BE-7176-6699-5D5F25ECB05F}"/>
              </a:ext>
            </a:extLst>
          </p:cNvPr>
          <p:cNvGrpSpPr/>
          <p:nvPr/>
        </p:nvGrpSpPr>
        <p:grpSpPr>
          <a:xfrm>
            <a:off x="-7274616" y="1701917"/>
            <a:ext cx="9974209" cy="1446550"/>
            <a:chOff x="837700" y="1150374"/>
            <a:chExt cx="8230601" cy="1446550"/>
          </a:xfrm>
        </p:grpSpPr>
        <p:sp>
          <p:nvSpPr>
            <p:cNvPr id="12" name="Rectangle 11">
              <a:extLst>
                <a:ext uri="{FF2B5EF4-FFF2-40B4-BE49-F238E27FC236}">
                  <a16:creationId xmlns:a16="http://schemas.microsoft.com/office/drawing/2014/main" id="{53844731-B2B6-2A4A-882F-E962209D5742}"/>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1AFD3119-3942-8820-F5E1-3403EF1D9CE7}"/>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CC9B05F-B25A-DA17-BFAA-5CBC82F11E9F}"/>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5" name="Group 14">
            <a:extLst>
              <a:ext uri="{FF2B5EF4-FFF2-40B4-BE49-F238E27FC236}">
                <a16:creationId xmlns:a16="http://schemas.microsoft.com/office/drawing/2014/main" id="{EE2B61CE-8135-5226-4B24-11BB3259460E}"/>
              </a:ext>
            </a:extLst>
          </p:cNvPr>
          <p:cNvGrpSpPr/>
          <p:nvPr/>
        </p:nvGrpSpPr>
        <p:grpSpPr>
          <a:xfrm>
            <a:off x="-7274616" y="3118202"/>
            <a:ext cx="9974209" cy="1446550"/>
            <a:chOff x="837700" y="1150374"/>
            <a:chExt cx="8230601" cy="1446550"/>
          </a:xfrm>
        </p:grpSpPr>
        <p:sp>
          <p:nvSpPr>
            <p:cNvPr id="16" name="Rectangle 15">
              <a:extLst>
                <a:ext uri="{FF2B5EF4-FFF2-40B4-BE49-F238E27FC236}">
                  <a16:creationId xmlns:a16="http://schemas.microsoft.com/office/drawing/2014/main" id="{A7A32D34-F9B2-8055-E81E-B2DC8AC1C26C}"/>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755BEE71-55CD-83DE-FC70-94CC6A808F9A}"/>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3BD47B9-FBF0-CED6-DE58-FD9018F4A3D5}"/>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9" name="Group 18">
            <a:extLst>
              <a:ext uri="{FF2B5EF4-FFF2-40B4-BE49-F238E27FC236}">
                <a16:creationId xmlns:a16="http://schemas.microsoft.com/office/drawing/2014/main" id="{63793666-F6EC-5494-4984-8D2A1019F0E5}"/>
              </a:ext>
            </a:extLst>
          </p:cNvPr>
          <p:cNvGrpSpPr/>
          <p:nvPr/>
        </p:nvGrpSpPr>
        <p:grpSpPr>
          <a:xfrm>
            <a:off x="-7274616" y="4667340"/>
            <a:ext cx="9974209" cy="1446550"/>
            <a:chOff x="837700" y="1150374"/>
            <a:chExt cx="8230601" cy="1446550"/>
          </a:xfrm>
        </p:grpSpPr>
        <p:sp>
          <p:nvSpPr>
            <p:cNvPr id="20" name="Rectangle 19">
              <a:extLst>
                <a:ext uri="{FF2B5EF4-FFF2-40B4-BE49-F238E27FC236}">
                  <a16:creationId xmlns:a16="http://schemas.microsoft.com/office/drawing/2014/main" id="{5F015FB4-8581-6FD8-4CC8-0CB1F41954E5}"/>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46E8C620-7D42-21B8-0F2E-4AE873D93116}"/>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86593C7-D155-200E-37C3-D3788FA576B7}"/>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209611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A84F1-8966-7ED3-9338-57AA181CEB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8AE9A89-E3B5-21C2-BD76-58C567B3A77C}"/>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CAAB49B-2FC9-FFF6-3CE7-FCBD5DA3B7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7C97C4FF-98EF-0A0F-D738-8805C61FD20B}"/>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237F49D-55AF-0F58-991B-B1C93A56B28F}"/>
              </a:ext>
            </a:extLst>
          </p:cNvPr>
          <p:cNvSpPr txBox="1"/>
          <p:nvPr/>
        </p:nvSpPr>
        <p:spPr>
          <a:xfrm>
            <a:off x="5351490" y="1492098"/>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اكتشفت شركة </a:t>
            </a:r>
            <a:r>
              <a:rPr lang="en-US"/>
              <a:t>AT&amp;T</a:t>
            </a:r>
            <a:r>
              <a:rPr lang="ar-SA"/>
              <a:t> الأمريكية أنّ 100,000 من موظّفيها يشغلون وظائف ستصبح غير مطلوبة في غضون عشر سنوات بسبب التطوّر التكنولوجي. بدلاً من الاستغناء عنهم، أطلقت الشركة برنامج "</a:t>
            </a:r>
            <a:r>
              <a:rPr lang="en-US"/>
              <a:t>Future Ready</a:t>
            </a:r>
            <a:r>
              <a:rPr lang="ar-SA"/>
              <a:t>" بميزانية مليار دولار لإعادة تأهيلهم</a:t>
            </a:r>
            <a:endParaRPr lang="en-US" dirty="0"/>
          </a:p>
        </p:txBody>
      </p:sp>
      <p:sp>
        <p:nvSpPr>
          <p:cNvPr id="13" name="TextBox 12">
            <a:extLst>
              <a:ext uri="{FF2B5EF4-FFF2-40B4-BE49-F238E27FC236}">
                <a16:creationId xmlns:a16="http://schemas.microsoft.com/office/drawing/2014/main" id="{A2C1BEFC-80C9-49C9-F2A3-F618A0E1998C}"/>
              </a:ext>
            </a:extLst>
          </p:cNvPr>
          <p:cNvSpPr txBox="1"/>
          <p:nvPr/>
        </p:nvSpPr>
        <p:spPr>
          <a:xfrm>
            <a:off x="4787813" y="836916"/>
            <a:ext cx="6591300"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شركة </a:t>
            </a:r>
            <a:r>
              <a:rPr lang="en-US" dirty="0"/>
              <a:t>AT</a:t>
            </a:r>
            <a:r>
              <a:rPr lang="en-US"/>
              <a:t>&amp;T</a:t>
            </a:r>
            <a:r>
              <a:rPr lang="ar-SA" dirty="0"/>
              <a:t> وإعادة تأهيل القوى </a:t>
            </a:r>
            <a:r>
              <a:rPr lang="ar-SA"/>
              <a:t>العاملة </a:t>
            </a:r>
            <a:endParaRPr lang="en-US" dirty="0"/>
          </a:p>
        </p:txBody>
      </p:sp>
      <p:pic>
        <p:nvPicPr>
          <p:cNvPr id="14" name="Picture 13" descr="AT&amp;T Logo PNG Transparent &amp; SVG Vector - Freebie Supply">
            <a:extLst>
              <a:ext uri="{FF2B5EF4-FFF2-40B4-BE49-F238E27FC236}">
                <a16:creationId xmlns:a16="http://schemas.microsoft.com/office/drawing/2014/main" id="{EEC05B09-1D92-6526-0A5C-EC2F2BE2202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08" r="57332"/>
          <a:stretch/>
        </p:blipFill>
        <p:spPr bwMode="auto">
          <a:xfrm>
            <a:off x="565023" y="1110148"/>
            <a:ext cx="3251453" cy="3373451"/>
          </a:xfrm>
          <a:prstGeom prst="rect">
            <a:avLst/>
          </a:prstGeom>
          <a:noFill/>
          <a:ln>
            <a:noFill/>
          </a:ln>
          <a:extLst>
            <a:ext uri="{53640926-AAD7-44D8-BBD7-CCE9431645EC}">
              <a14:shadowObscured xmlns:a14="http://schemas.microsoft.com/office/drawing/2010/main"/>
            </a:ext>
          </a:extLst>
        </p:spPr>
      </p:pic>
      <p:sp>
        <p:nvSpPr>
          <p:cNvPr id="15" name="TextBox 14">
            <a:extLst>
              <a:ext uri="{FF2B5EF4-FFF2-40B4-BE49-F238E27FC236}">
                <a16:creationId xmlns:a16="http://schemas.microsoft.com/office/drawing/2014/main" id="{60F60071-43F2-6780-05DA-088B2C6F37A6}"/>
              </a:ext>
            </a:extLst>
          </p:cNvPr>
          <p:cNvSpPr txBox="1"/>
          <p:nvPr/>
        </p:nvSpPr>
        <p:spPr>
          <a:xfrm>
            <a:off x="5351490" y="4205202"/>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تضمّن البرنامج تحليلاً للمهارات المستقبلية المطلوبة، وتوفير منصّات تعلّم إلكترونية، وشراكات مع جامعات مرموقة. النتيجة كانت الاحتفاظ بالمواهب وتجنّب تكاليف التوظيف الباهظة</a:t>
            </a:r>
            <a:endParaRPr lang="en-US" dirty="0"/>
          </a:p>
        </p:txBody>
      </p:sp>
    </p:spTree>
    <p:extLst>
      <p:ext uri="{BB962C8B-B14F-4D97-AF65-F5344CB8AC3E}">
        <p14:creationId xmlns:p14="http://schemas.microsoft.com/office/powerpoint/2010/main" val="2009178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C0EEE-070D-2CCE-EA2C-5CFF8D3B522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C08D3B-9FA3-CD2F-8C57-E9414ED54511}"/>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الإنسانية في بيئات العمل الذكية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71C2C7-1B56-6F8C-5241-D3C4D9FBD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Rectangle: Rounded Corners 2">
            <a:extLst>
              <a:ext uri="{FF2B5EF4-FFF2-40B4-BE49-F238E27FC236}">
                <a16:creationId xmlns:a16="http://schemas.microsoft.com/office/drawing/2014/main" id="{10D86779-ABCD-9A5E-5228-A52C8C2FDD76}"/>
              </a:ext>
            </a:extLst>
          </p:cNvPr>
          <p:cNvSpPr/>
          <p:nvPr/>
        </p:nvSpPr>
        <p:spPr>
          <a:xfrm rot="4768334">
            <a:off x="-5887684" y="-191844"/>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T&amp;T Logo PNG Transparent &amp; SVG Vector - Freebie Supply">
            <a:extLst>
              <a:ext uri="{FF2B5EF4-FFF2-40B4-BE49-F238E27FC236}">
                <a16:creationId xmlns:a16="http://schemas.microsoft.com/office/drawing/2014/main" id="{8AA1749B-E95E-58D1-0C95-8202B3A33FB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08" r="57332"/>
          <a:stretch/>
        </p:blipFill>
        <p:spPr bwMode="auto">
          <a:xfrm>
            <a:off x="-4559427" y="1110147"/>
            <a:ext cx="3251453" cy="3373451"/>
          </a:xfrm>
          <a:prstGeom prst="rect">
            <a:avLst/>
          </a:prstGeom>
          <a:noFill/>
          <a:ln>
            <a:noFill/>
          </a:ln>
          <a:extLst>
            <a:ext uri="{53640926-AAD7-44D8-BBD7-CCE9431645EC}">
              <a14:shadowObscured xmlns:a14="http://schemas.microsoft.com/office/drawing/2010/main"/>
            </a:ext>
          </a:extLst>
        </p:spPr>
      </p:pic>
      <p:sp>
        <p:nvSpPr>
          <p:cNvPr id="2" name="TextBox 1">
            <a:extLst>
              <a:ext uri="{FF2B5EF4-FFF2-40B4-BE49-F238E27FC236}">
                <a16:creationId xmlns:a16="http://schemas.microsoft.com/office/drawing/2014/main" id="{75987106-6F8B-13FF-C929-6E8679F2A14C}"/>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العنصر البشري في عصر الأتمتة</a:t>
            </a:r>
            <a:endParaRPr lang="en-US"/>
          </a:p>
        </p:txBody>
      </p:sp>
      <p:sp>
        <p:nvSpPr>
          <p:cNvPr id="5" name="Rectangle: Rounded Corners 4">
            <a:extLst>
              <a:ext uri="{FF2B5EF4-FFF2-40B4-BE49-F238E27FC236}">
                <a16:creationId xmlns:a16="http://schemas.microsoft.com/office/drawing/2014/main" id="{3F7D8406-6B92-6950-763E-2C9D3BA135FF}"/>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BD30C46-0B73-7B44-C412-61B765C6AE85}"/>
              </a:ext>
            </a:extLst>
          </p:cNvPr>
          <p:cNvSpPr txBox="1"/>
          <p:nvPr/>
        </p:nvSpPr>
        <p:spPr>
          <a:xfrm>
            <a:off x="5372458" y="2997357"/>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على الرغم من التقدّم التكنولوجي، تظلّ القيادة الإنسانية عاملاً حاسماً في نجاح المؤسّسات. يقول ساتيا ناديلا، الرئيس التنفيذي لشركة مايكروسوفت: "يجب أن نتذكّر أنّ التكنولوجيا موجودة لخدمة البشر، وليس العكس." </a:t>
            </a:r>
            <a:endParaRPr lang="en-US"/>
          </a:p>
        </p:txBody>
      </p:sp>
      <p:pic>
        <p:nvPicPr>
          <p:cNvPr id="7" name="Picture 6" descr="Automation ">
            <a:extLst>
              <a:ext uri="{FF2B5EF4-FFF2-40B4-BE49-F238E27FC236}">
                <a16:creationId xmlns:a16="http://schemas.microsoft.com/office/drawing/2014/main" id="{D80DE672-D0A5-59B6-A5E9-77A8551319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1903" y="1885046"/>
            <a:ext cx="4040505" cy="4040505"/>
          </a:xfrm>
          <a:prstGeom prst="rect">
            <a:avLst/>
          </a:prstGeom>
          <a:noFill/>
          <a:ln>
            <a:noFill/>
          </a:ln>
        </p:spPr>
      </p:pic>
    </p:spTree>
    <p:extLst>
      <p:ext uri="{BB962C8B-B14F-4D97-AF65-F5344CB8AC3E}">
        <p14:creationId xmlns:p14="http://schemas.microsoft.com/office/powerpoint/2010/main" val="1017490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241E3-4D36-63F4-708E-69818B50871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83E534B-4113-7EC9-2127-0F1C582EDE3F}"/>
              </a:ext>
            </a:extLst>
          </p:cNvPr>
          <p:cNvSpPr txBox="1"/>
          <p:nvPr/>
        </p:nvSpPr>
        <p:spPr>
          <a:xfrm>
            <a:off x="2190750" y="-189827"/>
            <a:ext cx="7810500" cy="729430"/>
          </a:xfrm>
          <a:prstGeom prst="rect">
            <a:avLst/>
          </a:prstGeom>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الإنسانية في بيئات العمل الذكية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8F7EE4-C3DF-61BD-742B-9BB71635AC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9BB8D6D-24C5-79A3-F14F-4E2CC689F097}"/>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خصائص القائد الفعّال في بيئة العمل الذكية:</a:t>
            </a:r>
            <a:endParaRPr lang="en-US"/>
          </a:p>
        </p:txBody>
      </p:sp>
      <p:sp>
        <p:nvSpPr>
          <p:cNvPr id="5" name="Rectangle: Rounded Corners 4">
            <a:extLst>
              <a:ext uri="{FF2B5EF4-FFF2-40B4-BE49-F238E27FC236}">
                <a16:creationId xmlns:a16="http://schemas.microsoft.com/office/drawing/2014/main" id="{62578765-E331-0C84-1B40-B22AA39E92AE}"/>
              </a:ext>
            </a:extLst>
          </p:cNvPr>
          <p:cNvSpPr/>
          <p:nvPr/>
        </p:nvSpPr>
        <p:spPr>
          <a:xfrm rot="1800000">
            <a:off x="-11623706"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418C76D-AEDE-D009-1D57-26B78807222F}"/>
              </a:ext>
            </a:extLst>
          </p:cNvPr>
          <p:cNvSpPr txBox="1"/>
          <p:nvPr/>
        </p:nvSpPr>
        <p:spPr>
          <a:xfrm>
            <a:off x="15430858" y="2997357"/>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على الرغم من التقدّم التكنولوجي، تظلّ القيادة الإنسانية عاملاً حاسماً في نجاح المؤسّسات. يقول </a:t>
            </a:r>
            <a:r>
              <a:rPr lang="ar-SA" dirty="0" err="1"/>
              <a:t>ساتيا</a:t>
            </a:r>
            <a:r>
              <a:rPr lang="ar-SA" dirty="0"/>
              <a:t> </a:t>
            </a:r>
            <a:r>
              <a:rPr lang="ar-SA" dirty="0" err="1"/>
              <a:t>ناديلا</a:t>
            </a:r>
            <a:r>
              <a:rPr lang="ar-SA" dirty="0"/>
              <a:t>، الرئيس التنفيذي لشركة مايكروسوفت: "يجب أن نتذكّر أنّ التكنولوجيا موجودة لخدمة البشر، وليس العكس." </a:t>
            </a:r>
            <a:endParaRPr lang="en-US" dirty="0"/>
          </a:p>
        </p:txBody>
      </p:sp>
      <p:pic>
        <p:nvPicPr>
          <p:cNvPr id="7" name="Picture 6" descr="Automation ">
            <a:extLst>
              <a:ext uri="{FF2B5EF4-FFF2-40B4-BE49-F238E27FC236}">
                <a16:creationId xmlns:a16="http://schemas.microsoft.com/office/drawing/2014/main" id="{A1DACAD7-B671-8A9D-8F1C-DD412183397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99932" y="1885046"/>
            <a:ext cx="4040505" cy="4040505"/>
          </a:xfrm>
          <a:prstGeom prst="rect">
            <a:avLst/>
          </a:prstGeom>
          <a:noFill/>
          <a:ln>
            <a:noFill/>
          </a:ln>
        </p:spPr>
      </p:pic>
      <p:grpSp>
        <p:nvGrpSpPr>
          <p:cNvPr id="82" name="Group 81">
            <a:extLst>
              <a:ext uri="{FF2B5EF4-FFF2-40B4-BE49-F238E27FC236}">
                <a16:creationId xmlns:a16="http://schemas.microsoft.com/office/drawing/2014/main" id="{02E7C2F5-3261-E6CE-3920-FC21D5D7F5B1}"/>
              </a:ext>
            </a:extLst>
          </p:cNvPr>
          <p:cNvGrpSpPr/>
          <p:nvPr/>
        </p:nvGrpSpPr>
        <p:grpSpPr>
          <a:xfrm>
            <a:off x="9528397" y="2477905"/>
            <a:ext cx="2097338" cy="3201730"/>
            <a:chOff x="9528397" y="2628899"/>
            <a:chExt cx="2097338" cy="3201730"/>
          </a:xfrm>
        </p:grpSpPr>
        <p:grpSp>
          <p:nvGrpSpPr>
            <p:cNvPr id="25" name="Group 24">
              <a:extLst>
                <a:ext uri="{FF2B5EF4-FFF2-40B4-BE49-F238E27FC236}">
                  <a16:creationId xmlns:a16="http://schemas.microsoft.com/office/drawing/2014/main" id="{2F80373B-84C9-2C1F-390C-B2FB6C86ADBC}"/>
                </a:ext>
              </a:extLst>
            </p:cNvPr>
            <p:cNvGrpSpPr/>
            <p:nvPr/>
          </p:nvGrpSpPr>
          <p:grpSpPr>
            <a:xfrm rot="10800000">
              <a:off x="10168168" y="3077890"/>
              <a:ext cx="1323191" cy="1384662"/>
              <a:chOff x="5378168" y="213487"/>
              <a:chExt cx="812800" cy="850900"/>
            </a:xfrm>
          </p:grpSpPr>
          <p:sp>
            <p:nvSpPr>
              <p:cNvPr id="64" name="Freeform 29">
                <a:extLst>
                  <a:ext uri="{FF2B5EF4-FFF2-40B4-BE49-F238E27FC236}">
                    <a16:creationId xmlns:a16="http://schemas.microsoft.com/office/drawing/2014/main" id="{2D6D6D8E-FD85-5CDD-7DA5-A4954CC61C4B}"/>
                  </a:ext>
                </a:extLst>
              </p:cNvPr>
              <p:cNvSpPr/>
              <p:nvPr/>
            </p:nvSpPr>
            <p:spPr>
              <a:xfrm>
                <a:off x="5378168"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65" name="TextBox 30">
                <a:extLst>
                  <a:ext uri="{FF2B5EF4-FFF2-40B4-BE49-F238E27FC236}">
                    <a16:creationId xmlns:a16="http://schemas.microsoft.com/office/drawing/2014/main" id="{4CA61684-A4F8-8E5B-8641-CD1826594B0F}"/>
                  </a:ext>
                </a:extLst>
              </p:cNvPr>
              <p:cNvSpPr txBox="1"/>
              <p:nvPr/>
            </p:nvSpPr>
            <p:spPr>
              <a:xfrm>
                <a:off x="5378168" y="213487"/>
                <a:ext cx="812800" cy="850900"/>
              </a:xfrm>
              <a:prstGeom prst="rect">
                <a:avLst/>
              </a:prstGeom>
            </p:spPr>
            <p:txBody>
              <a:bodyPr lIns="18298" tIns="18298" rIns="18298" bIns="18298" rtlCol="0" anchor="ctr"/>
              <a:lstStyle/>
              <a:p>
                <a:endParaRPr lang="en-US" sz="3200"/>
              </a:p>
            </p:txBody>
          </p:sp>
        </p:grpSp>
        <p:grpSp>
          <p:nvGrpSpPr>
            <p:cNvPr id="26" name="Group 25">
              <a:extLst>
                <a:ext uri="{FF2B5EF4-FFF2-40B4-BE49-F238E27FC236}">
                  <a16:creationId xmlns:a16="http://schemas.microsoft.com/office/drawing/2014/main" id="{9B1AF668-8A76-E51E-0139-C686FEA093AC}"/>
                </a:ext>
              </a:extLst>
            </p:cNvPr>
            <p:cNvGrpSpPr/>
            <p:nvPr/>
          </p:nvGrpSpPr>
          <p:grpSpPr>
            <a:xfrm rot="10800000">
              <a:off x="10318735" y="4391079"/>
              <a:ext cx="575787" cy="575558"/>
              <a:chOff x="5462503" y="987417"/>
              <a:chExt cx="812800" cy="812800"/>
            </a:xfrm>
          </p:grpSpPr>
          <p:sp>
            <p:nvSpPr>
              <p:cNvPr id="62" name="Freeform 32">
                <a:extLst>
                  <a:ext uri="{FF2B5EF4-FFF2-40B4-BE49-F238E27FC236}">
                    <a16:creationId xmlns:a16="http://schemas.microsoft.com/office/drawing/2014/main" id="{3490B5C5-7BBC-B665-456F-ECC533145897}"/>
                  </a:ext>
                </a:extLst>
              </p:cNvPr>
              <p:cNvSpPr/>
              <p:nvPr/>
            </p:nvSpPr>
            <p:spPr>
              <a:xfrm>
                <a:off x="5462503"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63" name="TextBox 33">
                <a:extLst>
                  <a:ext uri="{FF2B5EF4-FFF2-40B4-BE49-F238E27FC236}">
                    <a16:creationId xmlns:a16="http://schemas.microsoft.com/office/drawing/2014/main" id="{3AFC398F-7DC6-E453-D083-87B1B6F0146F}"/>
                  </a:ext>
                </a:extLst>
              </p:cNvPr>
              <p:cNvSpPr txBox="1"/>
              <p:nvPr/>
            </p:nvSpPr>
            <p:spPr>
              <a:xfrm>
                <a:off x="5665703" y="1041392"/>
                <a:ext cx="406400" cy="758825"/>
              </a:xfrm>
              <a:prstGeom prst="rect">
                <a:avLst/>
              </a:prstGeom>
            </p:spPr>
            <p:txBody>
              <a:bodyPr lIns="25458" tIns="25458" rIns="25458" bIns="25458" rtlCol="0" anchor="ctr"/>
              <a:lstStyle/>
              <a:p>
                <a:endParaRPr lang="en-US" sz="3200"/>
              </a:p>
            </p:txBody>
          </p:sp>
        </p:grpSp>
        <p:grpSp>
          <p:nvGrpSpPr>
            <p:cNvPr id="27" name="Group 26">
              <a:extLst>
                <a:ext uri="{FF2B5EF4-FFF2-40B4-BE49-F238E27FC236}">
                  <a16:creationId xmlns:a16="http://schemas.microsoft.com/office/drawing/2014/main" id="{9A5786C8-C3D5-3CD5-F88F-87FB84845653}"/>
                </a:ext>
              </a:extLst>
            </p:cNvPr>
            <p:cNvGrpSpPr/>
            <p:nvPr/>
          </p:nvGrpSpPr>
          <p:grpSpPr>
            <a:xfrm rot="10800000">
              <a:off x="9682181" y="2628899"/>
              <a:ext cx="1323191" cy="1384662"/>
              <a:chOff x="5105960" y="-38100"/>
              <a:chExt cx="812800" cy="850900"/>
            </a:xfrm>
          </p:grpSpPr>
          <p:sp>
            <p:nvSpPr>
              <p:cNvPr id="60" name="Freeform 35">
                <a:extLst>
                  <a:ext uri="{FF2B5EF4-FFF2-40B4-BE49-F238E27FC236}">
                    <a16:creationId xmlns:a16="http://schemas.microsoft.com/office/drawing/2014/main" id="{10E6FB94-40F2-787A-359C-EE90DD9467B3}"/>
                  </a:ext>
                </a:extLst>
              </p:cNvPr>
              <p:cNvSpPr/>
              <p:nvPr/>
            </p:nvSpPr>
            <p:spPr>
              <a:xfrm>
                <a:off x="510596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1" name="TextBox 36">
                <a:extLst>
                  <a:ext uri="{FF2B5EF4-FFF2-40B4-BE49-F238E27FC236}">
                    <a16:creationId xmlns:a16="http://schemas.microsoft.com/office/drawing/2014/main" id="{733522E1-8314-2D2C-84E2-FCDB0156FFA4}"/>
                  </a:ext>
                </a:extLst>
              </p:cNvPr>
              <p:cNvSpPr txBox="1"/>
              <p:nvPr/>
            </p:nvSpPr>
            <p:spPr>
              <a:xfrm>
                <a:off x="5105960" y="-38100"/>
                <a:ext cx="812800" cy="850900"/>
              </a:xfrm>
              <a:prstGeom prst="rect">
                <a:avLst/>
              </a:prstGeom>
            </p:spPr>
            <p:txBody>
              <a:bodyPr lIns="24341" tIns="24341" rIns="24341" bIns="24341" rtlCol="0" anchor="ctr"/>
              <a:lstStyle/>
              <a:p>
                <a:endParaRPr lang="en-US" sz="3200"/>
              </a:p>
            </p:txBody>
          </p:sp>
        </p:grpSp>
        <p:grpSp>
          <p:nvGrpSpPr>
            <p:cNvPr id="28" name="Group 27">
              <a:extLst>
                <a:ext uri="{FF2B5EF4-FFF2-40B4-BE49-F238E27FC236}">
                  <a16:creationId xmlns:a16="http://schemas.microsoft.com/office/drawing/2014/main" id="{25D89AE5-B89A-B068-158D-1D1B97A76780}"/>
                </a:ext>
              </a:extLst>
            </p:cNvPr>
            <p:cNvGrpSpPr/>
            <p:nvPr/>
          </p:nvGrpSpPr>
          <p:grpSpPr>
            <a:xfrm rot="10800000">
              <a:off x="9960864" y="2879157"/>
              <a:ext cx="1323191" cy="1384662"/>
              <a:chOff x="5262054" y="102129"/>
              <a:chExt cx="812800" cy="850900"/>
            </a:xfrm>
          </p:grpSpPr>
          <p:sp>
            <p:nvSpPr>
              <p:cNvPr id="58" name="Freeform 38">
                <a:extLst>
                  <a:ext uri="{FF2B5EF4-FFF2-40B4-BE49-F238E27FC236}">
                    <a16:creationId xmlns:a16="http://schemas.microsoft.com/office/drawing/2014/main" id="{1E219114-D1DA-5E91-DFEF-09E347AE5CDA}"/>
                  </a:ext>
                </a:extLst>
              </p:cNvPr>
              <p:cNvSpPr/>
              <p:nvPr/>
            </p:nvSpPr>
            <p:spPr>
              <a:xfrm>
                <a:off x="526205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9" name="TextBox 39">
                <a:extLst>
                  <a:ext uri="{FF2B5EF4-FFF2-40B4-BE49-F238E27FC236}">
                    <a16:creationId xmlns:a16="http://schemas.microsoft.com/office/drawing/2014/main" id="{5C77233D-988A-92B3-2994-24D3990F2C68}"/>
                  </a:ext>
                </a:extLst>
              </p:cNvPr>
              <p:cNvSpPr txBox="1"/>
              <p:nvPr/>
            </p:nvSpPr>
            <p:spPr>
              <a:xfrm>
                <a:off x="5262054" y="102129"/>
                <a:ext cx="812800" cy="850900"/>
              </a:xfrm>
              <a:prstGeom prst="rect">
                <a:avLst/>
              </a:prstGeom>
            </p:spPr>
            <p:txBody>
              <a:bodyPr lIns="24341" tIns="24341" rIns="24341" bIns="24341" rtlCol="0" anchor="ctr"/>
              <a:lstStyle/>
              <a:p>
                <a:endParaRPr lang="en-US" sz="3200"/>
              </a:p>
            </p:txBody>
          </p:sp>
        </p:grpSp>
        <p:sp>
          <p:nvSpPr>
            <p:cNvPr id="41" name="TextBox 86">
              <a:extLst>
                <a:ext uri="{FF2B5EF4-FFF2-40B4-BE49-F238E27FC236}">
                  <a16:creationId xmlns:a16="http://schemas.microsoft.com/office/drawing/2014/main" id="{7B42AC4C-4B4B-7997-9D20-BCC514FB641C}"/>
                </a:ext>
              </a:extLst>
            </p:cNvPr>
            <p:cNvSpPr txBox="1"/>
            <p:nvPr/>
          </p:nvSpPr>
          <p:spPr>
            <a:xfrm>
              <a:off x="9528397" y="5319536"/>
              <a:ext cx="2097338" cy="511093"/>
            </a:xfrm>
            <a:prstGeom prst="rect">
              <a:avLst/>
            </a:prstGeom>
          </p:spPr>
          <p:txBody>
            <a:bodyPr wrap="square" lIns="0" tIns="0" rIns="0" bIns="0" rtlCol="0" anchor="t">
              <a:noAutofit/>
            </a:bodyPr>
            <a:lstStyle/>
            <a:p>
              <a:pPr algn="ctr" rtl="1">
                <a:lnSpc>
                  <a:spcPct val="115000"/>
                </a:lnSpc>
              </a:pPr>
              <a:r>
                <a:rPr lang="ar-SA"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الذكاء التكنولوجي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Freeform 80">
              <a:extLst>
                <a:ext uri="{FF2B5EF4-FFF2-40B4-BE49-F238E27FC236}">
                  <a16:creationId xmlns:a16="http://schemas.microsoft.com/office/drawing/2014/main" id="{A5AC2D53-F295-06CE-E576-050CE7494828}"/>
                </a:ext>
              </a:extLst>
            </p:cNvPr>
            <p:cNvSpPr/>
            <p:nvPr/>
          </p:nvSpPr>
          <p:spPr>
            <a:xfrm>
              <a:off x="10225338" y="3009483"/>
              <a:ext cx="946099" cy="1069338"/>
            </a:xfrm>
            <a:custGeom>
              <a:avLst/>
              <a:gdLst/>
              <a:ahLst/>
              <a:cxnLst/>
              <a:rect l="l" t="t" r="r" b="b"/>
              <a:pathLst>
                <a:path w="1372510" h="1262709">
                  <a:moveTo>
                    <a:pt x="0" y="0"/>
                  </a:moveTo>
                  <a:lnTo>
                    <a:pt x="1372509" y="0"/>
                  </a:lnTo>
                  <a:lnTo>
                    <a:pt x="1372509" y="1262709"/>
                  </a:lnTo>
                  <a:lnTo>
                    <a:pt x="0" y="1262709"/>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sz="3200"/>
            </a:p>
          </p:txBody>
        </p:sp>
      </p:grpSp>
      <p:grpSp>
        <p:nvGrpSpPr>
          <p:cNvPr id="84" name="Group 83">
            <a:extLst>
              <a:ext uri="{FF2B5EF4-FFF2-40B4-BE49-F238E27FC236}">
                <a16:creationId xmlns:a16="http://schemas.microsoft.com/office/drawing/2014/main" id="{401308E4-1F8D-4A4F-DD97-6B40178CAC4B}"/>
              </a:ext>
            </a:extLst>
          </p:cNvPr>
          <p:cNvGrpSpPr/>
          <p:nvPr/>
        </p:nvGrpSpPr>
        <p:grpSpPr>
          <a:xfrm>
            <a:off x="5075352" y="2477905"/>
            <a:ext cx="1976033" cy="3202118"/>
            <a:chOff x="5075352" y="2628899"/>
            <a:chExt cx="1976033" cy="3202118"/>
          </a:xfrm>
        </p:grpSpPr>
        <p:grpSp>
          <p:nvGrpSpPr>
            <p:cNvPr id="17" name="Group 16">
              <a:extLst>
                <a:ext uri="{FF2B5EF4-FFF2-40B4-BE49-F238E27FC236}">
                  <a16:creationId xmlns:a16="http://schemas.microsoft.com/office/drawing/2014/main" id="{D16D26E9-F629-6DD8-A7AE-34D6ED27F427}"/>
                </a:ext>
              </a:extLst>
            </p:cNvPr>
            <p:cNvGrpSpPr/>
            <p:nvPr/>
          </p:nvGrpSpPr>
          <p:grpSpPr>
            <a:xfrm rot="10800000">
              <a:off x="5678575" y="3077890"/>
              <a:ext cx="1323191" cy="1384662"/>
              <a:chOff x="2863481" y="213487"/>
              <a:chExt cx="812800" cy="850900"/>
            </a:xfrm>
          </p:grpSpPr>
          <p:sp>
            <p:nvSpPr>
              <p:cNvPr id="80" name="Freeform 5">
                <a:extLst>
                  <a:ext uri="{FF2B5EF4-FFF2-40B4-BE49-F238E27FC236}">
                    <a16:creationId xmlns:a16="http://schemas.microsoft.com/office/drawing/2014/main" id="{AB2367A9-345F-7335-2B68-762B5C04EC1C}"/>
                  </a:ext>
                </a:extLst>
              </p:cNvPr>
              <p:cNvSpPr/>
              <p:nvPr/>
            </p:nvSpPr>
            <p:spPr>
              <a:xfrm>
                <a:off x="2863481"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81" name="TextBox 6">
                <a:extLst>
                  <a:ext uri="{FF2B5EF4-FFF2-40B4-BE49-F238E27FC236}">
                    <a16:creationId xmlns:a16="http://schemas.microsoft.com/office/drawing/2014/main" id="{E67FF6D2-1D48-4469-7387-DDEBC0B96B6A}"/>
                  </a:ext>
                </a:extLst>
              </p:cNvPr>
              <p:cNvSpPr txBox="1"/>
              <p:nvPr/>
            </p:nvSpPr>
            <p:spPr>
              <a:xfrm>
                <a:off x="2863481" y="213487"/>
                <a:ext cx="812800" cy="850900"/>
              </a:xfrm>
              <a:prstGeom prst="rect">
                <a:avLst/>
              </a:prstGeom>
            </p:spPr>
            <p:txBody>
              <a:bodyPr lIns="18298" tIns="18298" rIns="18298" bIns="18298" rtlCol="0" anchor="ctr"/>
              <a:lstStyle/>
              <a:p>
                <a:endParaRPr lang="en-US" sz="3200"/>
              </a:p>
            </p:txBody>
          </p:sp>
        </p:grpSp>
        <p:grpSp>
          <p:nvGrpSpPr>
            <p:cNvPr id="18" name="Group 17">
              <a:extLst>
                <a:ext uri="{FF2B5EF4-FFF2-40B4-BE49-F238E27FC236}">
                  <a16:creationId xmlns:a16="http://schemas.microsoft.com/office/drawing/2014/main" id="{0CA855F0-6A3C-BD4B-8974-35B116495C5A}"/>
                </a:ext>
              </a:extLst>
            </p:cNvPr>
            <p:cNvGrpSpPr/>
            <p:nvPr/>
          </p:nvGrpSpPr>
          <p:grpSpPr>
            <a:xfrm rot="10800000">
              <a:off x="5829142" y="4391079"/>
              <a:ext cx="575787" cy="575558"/>
              <a:chOff x="2947816" y="987417"/>
              <a:chExt cx="812800" cy="812800"/>
            </a:xfrm>
          </p:grpSpPr>
          <p:sp>
            <p:nvSpPr>
              <p:cNvPr id="78" name="Freeform 8">
                <a:extLst>
                  <a:ext uri="{FF2B5EF4-FFF2-40B4-BE49-F238E27FC236}">
                    <a16:creationId xmlns:a16="http://schemas.microsoft.com/office/drawing/2014/main" id="{EEEE9005-DD04-427A-CB6E-CC7C726A7A0B}"/>
                  </a:ext>
                </a:extLst>
              </p:cNvPr>
              <p:cNvSpPr/>
              <p:nvPr/>
            </p:nvSpPr>
            <p:spPr>
              <a:xfrm>
                <a:off x="2947816"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9" name="TextBox 9">
                <a:extLst>
                  <a:ext uri="{FF2B5EF4-FFF2-40B4-BE49-F238E27FC236}">
                    <a16:creationId xmlns:a16="http://schemas.microsoft.com/office/drawing/2014/main" id="{492FF43A-F1C6-CBBC-7E01-54E11937F436}"/>
                  </a:ext>
                </a:extLst>
              </p:cNvPr>
              <p:cNvSpPr txBox="1"/>
              <p:nvPr/>
            </p:nvSpPr>
            <p:spPr>
              <a:xfrm>
                <a:off x="3151016" y="1041392"/>
                <a:ext cx="406400" cy="758825"/>
              </a:xfrm>
              <a:prstGeom prst="rect">
                <a:avLst/>
              </a:prstGeom>
            </p:spPr>
            <p:txBody>
              <a:bodyPr lIns="25458" tIns="25458" rIns="25458" bIns="25458" rtlCol="0" anchor="ctr"/>
              <a:lstStyle/>
              <a:p>
                <a:endParaRPr lang="en-US" sz="3200"/>
              </a:p>
            </p:txBody>
          </p:sp>
        </p:grpSp>
        <p:grpSp>
          <p:nvGrpSpPr>
            <p:cNvPr id="19" name="Group 18">
              <a:extLst>
                <a:ext uri="{FF2B5EF4-FFF2-40B4-BE49-F238E27FC236}">
                  <a16:creationId xmlns:a16="http://schemas.microsoft.com/office/drawing/2014/main" id="{928F32D7-41E2-E897-6CB7-66CF95DEACC9}"/>
                </a:ext>
              </a:extLst>
            </p:cNvPr>
            <p:cNvGrpSpPr/>
            <p:nvPr/>
          </p:nvGrpSpPr>
          <p:grpSpPr>
            <a:xfrm rot="10800000">
              <a:off x="5192589" y="2628899"/>
              <a:ext cx="1323191" cy="1384662"/>
              <a:chOff x="2591273" y="-38100"/>
              <a:chExt cx="812800" cy="850900"/>
            </a:xfrm>
          </p:grpSpPr>
          <p:sp>
            <p:nvSpPr>
              <p:cNvPr id="76" name="Freeform 11">
                <a:extLst>
                  <a:ext uri="{FF2B5EF4-FFF2-40B4-BE49-F238E27FC236}">
                    <a16:creationId xmlns:a16="http://schemas.microsoft.com/office/drawing/2014/main" id="{E533290F-7284-F58A-D75A-E9BB0E1871B9}"/>
                  </a:ext>
                </a:extLst>
              </p:cNvPr>
              <p:cNvSpPr/>
              <p:nvPr/>
            </p:nvSpPr>
            <p:spPr>
              <a:xfrm>
                <a:off x="2591273"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77" name="TextBox 12">
                <a:extLst>
                  <a:ext uri="{FF2B5EF4-FFF2-40B4-BE49-F238E27FC236}">
                    <a16:creationId xmlns:a16="http://schemas.microsoft.com/office/drawing/2014/main" id="{67146C05-3CB6-9EF9-B552-E5DA2C370AC7}"/>
                  </a:ext>
                </a:extLst>
              </p:cNvPr>
              <p:cNvSpPr txBox="1"/>
              <p:nvPr/>
            </p:nvSpPr>
            <p:spPr>
              <a:xfrm>
                <a:off x="2591273" y="-38100"/>
                <a:ext cx="812800" cy="850900"/>
              </a:xfrm>
              <a:prstGeom prst="rect">
                <a:avLst/>
              </a:prstGeom>
            </p:spPr>
            <p:txBody>
              <a:bodyPr lIns="24341" tIns="24341" rIns="24341" bIns="24341" rtlCol="0" anchor="ctr"/>
              <a:lstStyle/>
              <a:p>
                <a:endParaRPr lang="en-US" sz="3200"/>
              </a:p>
            </p:txBody>
          </p:sp>
        </p:grpSp>
        <p:grpSp>
          <p:nvGrpSpPr>
            <p:cNvPr id="20" name="Group 19">
              <a:extLst>
                <a:ext uri="{FF2B5EF4-FFF2-40B4-BE49-F238E27FC236}">
                  <a16:creationId xmlns:a16="http://schemas.microsoft.com/office/drawing/2014/main" id="{CCF8401A-EFE9-A667-8BFF-D13AD5E6F193}"/>
                </a:ext>
              </a:extLst>
            </p:cNvPr>
            <p:cNvGrpSpPr/>
            <p:nvPr/>
          </p:nvGrpSpPr>
          <p:grpSpPr>
            <a:xfrm rot="10800000">
              <a:off x="5457672" y="2879157"/>
              <a:ext cx="1323191" cy="1384662"/>
              <a:chOff x="2739750" y="102129"/>
              <a:chExt cx="812800" cy="850900"/>
            </a:xfrm>
          </p:grpSpPr>
          <p:sp>
            <p:nvSpPr>
              <p:cNvPr id="74" name="Freeform 14">
                <a:extLst>
                  <a:ext uri="{FF2B5EF4-FFF2-40B4-BE49-F238E27FC236}">
                    <a16:creationId xmlns:a16="http://schemas.microsoft.com/office/drawing/2014/main" id="{B2C1076D-18A4-91D4-6A44-CC21DBDC69FB}"/>
                  </a:ext>
                </a:extLst>
              </p:cNvPr>
              <p:cNvSpPr/>
              <p:nvPr/>
            </p:nvSpPr>
            <p:spPr>
              <a:xfrm>
                <a:off x="2739750"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FFD366"/>
              </a:solidFill>
              <a:ln cap="sq">
                <a:noFill/>
                <a:prstDash val="solid"/>
                <a:miter/>
              </a:ln>
            </p:spPr>
            <p:txBody>
              <a:bodyPr/>
              <a:lstStyle/>
              <a:p>
                <a:endParaRPr lang="en-US" sz="3200"/>
              </a:p>
            </p:txBody>
          </p:sp>
          <p:sp>
            <p:nvSpPr>
              <p:cNvPr id="75" name="TextBox 15">
                <a:extLst>
                  <a:ext uri="{FF2B5EF4-FFF2-40B4-BE49-F238E27FC236}">
                    <a16:creationId xmlns:a16="http://schemas.microsoft.com/office/drawing/2014/main" id="{074C6A8F-54B7-7C23-C1FA-4AE9FDBCDFB0}"/>
                  </a:ext>
                </a:extLst>
              </p:cNvPr>
              <p:cNvSpPr txBox="1"/>
              <p:nvPr/>
            </p:nvSpPr>
            <p:spPr>
              <a:xfrm>
                <a:off x="2739750" y="102129"/>
                <a:ext cx="812800" cy="850900"/>
              </a:xfrm>
              <a:prstGeom prst="rect">
                <a:avLst/>
              </a:prstGeom>
            </p:spPr>
            <p:txBody>
              <a:bodyPr lIns="24341" tIns="24341" rIns="24341" bIns="24341" rtlCol="0" anchor="ctr"/>
              <a:lstStyle/>
              <a:p>
                <a:endParaRPr lang="en-US" sz="3200"/>
              </a:p>
            </p:txBody>
          </p:sp>
        </p:grpSp>
        <p:sp>
          <p:nvSpPr>
            <p:cNvPr id="38" name="TextBox 83">
              <a:extLst>
                <a:ext uri="{FF2B5EF4-FFF2-40B4-BE49-F238E27FC236}">
                  <a16:creationId xmlns:a16="http://schemas.microsoft.com/office/drawing/2014/main" id="{26C4E970-B767-FE9D-5112-86886BB3A0A2}"/>
                </a:ext>
              </a:extLst>
            </p:cNvPr>
            <p:cNvSpPr txBox="1"/>
            <p:nvPr/>
          </p:nvSpPr>
          <p:spPr>
            <a:xfrm>
              <a:off x="5075352" y="5319924"/>
              <a:ext cx="1976033" cy="511093"/>
            </a:xfrm>
            <a:prstGeom prst="rect">
              <a:avLst/>
            </a:prstGeom>
          </p:spPr>
          <p:txBody>
            <a:bodyPr wrap="square" lIns="0" tIns="0" rIns="0" bIns="0" rtlCol="0" anchor="t">
              <a:noAutofit/>
            </a:bodyPr>
            <a:lstStyle/>
            <a:p>
              <a:pPr algn="ctr" rtl="1">
                <a:lnSpc>
                  <a:spcPct val="115000"/>
                </a:lnSpc>
              </a:pPr>
              <a:r>
                <a:rPr lang="ar-SA"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التفكير المستقبلي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Freeform 44">
              <a:extLst>
                <a:ext uri="{FF2B5EF4-FFF2-40B4-BE49-F238E27FC236}">
                  <a16:creationId xmlns:a16="http://schemas.microsoft.com/office/drawing/2014/main" id="{78512F3F-01D2-0A85-79EB-3845551908C6}"/>
                </a:ext>
              </a:extLst>
            </p:cNvPr>
            <p:cNvSpPr/>
            <p:nvPr/>
          </p:nvSpPr>
          <p:spPr>
            <a:xfrm>
              <a:off x="5735754" y="3074591"/>
              <a:ext cx="747356" cy="853781"/>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US" sz="3200"/>
            </a:p>
          </p:txBody>
        </p:sp>
      </p:grpSp>
      <p:grpSp>
        <p:nvGrpSpPr>
          <p:cNvPr id="85" name="Group 84">
            <a:extLst>
              <a:ext uri="{FF2B5EF4-FFF2-40B4-BE49-F238E27FC236}">
                <a16:creationId xmlns:a16="http://schemas.microsoft.com/office/drawing/2014/main" id="{EA7DDBCD-5236-A5D6-6736-2B603D42F9DE}"/>
              </a:ext>
            </a:extLst>
          </p:cNvPr>
          <p:cNvGrpSpPr/>
          <p:nvPr/>
        </p:nvGrpSpPr>
        <p:grpSpPr>
          <a:xfrm>
            <a:off x="2847139" y="2477905"/>
            <a:ext cx="1824561" cy="3429002"/>
            <a:chOff x="2847139" y="2628899"/>
            <a:chExt cx="1824561" cy="3429002"/>
          </a:xfrm>
        </p:grpSpPr>
        <p:grpSp>
          <p:nvGrpSpPr>
            <p:cNvPr id="33" name="Group 32">
              <a:extLst>
                <a:ext uri="{FF2B5EF4-FFF2-40B4-BE49-F238E27FC236}">
                  <a16:creationId xmlns:a16="http://schemas.microsoft.com/office/drawing/2014/main" id="{561DDF9B-9B72-E063-0711-881686D1A324}"/>
                </a:ext>
              </a:extLst>
            </p:cNvPr>
            <p:cNvGrpSpPr/>
            <p:nvPr/>
          </p:nvGrpSpPr>
          <p:grpSpPr>
            <a:xfrm rot="10800000">
              <a:off x="3333125" y="3077890"/>
              <a:ext cx="1323191" cy="1384662"/>
              <a:chOff x="1549760" y="213487"/>
              <a:chExt cx="812800" cy="850900"/>
            </a:xfrm>
          </p:grpSpPr>
          <p:sp>
            <p:nvSpPr>
              <p:cNvPr id="48" name="Freeform 53">
                <a:extLst>
                  <a:ext uri="{FF2B5EF4-FFF2-40B4-BE49-F238E27FC236}">
                    <a16:creationId xmlns:a16="http://schemas.microsoft.com/office/drawing/2014/main" id="{E2BF87EF-3928-8637-9FDA-CE8AC33BA2D5}"/>
                  </a:ext>
                </a:extLst>
              </p:cNvPr>
              <p:cNvSpPr/>
              <p:nvPr/>
            </p:nvSpPr>
            <p:spPr>
              <a:xfrm>
                <a:off x="1549760"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49" name="TextBox 54">
                <a:extLst>
                  <a:ext uri="{FF2B5EF4-FFF2-40B4-BE49-F238E27FC236}">
                    <a16:creationId xmlns:a16="http://schemas.microsoft.com/office/drawing/2014/main" id="{E1A5BC66-9A70-A04A-6A16-B4DFC09610D1}"/>
                  </a:ext>
                </a:extLst>
              </p:cNvPr>
              <p:cNvSpPr txBox="1"/>
              <p:nvPr/>
            </p:nvSpPr>
            <p:spPr>
              <a:xfrm>
                <a:off x="1549760" y="213487"/>
                <a:ext cx="812800" cy="850900"/>
              </a:xfrm>
              <a:prstGeom prst="rect">
                <a:avLst/>
              </a:prstGeom>
            </p:spPr>
            <p:txBody>
              <a:bodyPr lIns="18298" tIns="18298" rIns="18298" bIns="18298" rtlCol="0" anchor="ctr"/>
              <a:lstStyle/>
              <a:p>
                <a:endParaRPr lang="en-US" sz="3200"/>
              </a:p>
            </p:txBody>
          </p:sp>
        </p:grpSp>
        <p:grpSp>
          <p:nvGrpSpPr>
            <p:cNvPr id="34" name="Group 33">
              <a:extLst>
                <a:ext uri="{FF2B5EF4-FFF2-40B4-BE49-F238E27FC236}">
                  <a16:creationId xmlns:a16="http://schemas.microsoft.com/office/drawing/2014/main" id="{DF593720-A6AE-D373-B378-DE184532582E}"/>
                </a:ext>
              </a:extLst>
            </p:cNvPr>
            <p:cNvGrpSpPr/>
            <p:nvPr/>
          </p:nvGrpSpPr>
          <p:grpSpPr>
            <a:xfrm rot="10800000">
              <a:off x="3483692" y="4391079"/>
              <a:ext cx="575787" cy="575558"/>
              <a:chOff x="1634095" y="987417"/>
              <a:chExt cx="812800" cy="812800"/>
            </a:xfrm>
          </p:grpSpPr>
          <p:sp>
            <p:nvSpPr>
              <p:cNvPr id="46" name="Freeform 56">
                <a:extLst>
                  <a:ext uri="{FF2B5EF4-FFF2-40B4-BE49-F238E27FC236}">
                    <a16:creationId xmlns:a16="http://schemas.microsoft.com/office/drawing/2014/main" id="{595CEEF1-DAD7-D47B-B890-FE923DC2F99F}"/>
                  </a:ext>
                </a:extLst>
              </p:cNvPr>
              <p:cNvSpPr/>
              <p:nvPr/>
            </p:nvSpPr>
            <p:spPr>
              <a:xfrm>
                <a:off x="1634095"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47" name="TextBox 57">
                <a:extLst>
                  <a:ext uri="{FF2B5EF4-FFF2-40B4-BE49-F238E27FC236}">
                    <a16:creationId xmlns:a16="http://schemas.microsoft.com/office/drawing/2014/main" id="{3117AD54-5A43-5863-BAFF-6D69D9D063A2}"/>
                  </a:ext>
                </a:extLst>
              </p:cNvPr>
              <p:cNvSpPr txBox="1"/>
              <p:nvPr/>
            </p:nvSpPr>
            <p:spPr>
              <a:xfrm>
                <a:off x="1837295" y="1041392"/>
                <a:ext cx="406400" cy="758825"/>
              </a:xfrm>
              <a:prstGeom prst="rect">
                <a:avLst/>
              </a:prstGeom>
            </p:spPr>
            <p:txBody>
              <a:bodyPr lIns="25458" tIns="25458" rIns="25458" bIns="25458" rtlCol="0" anchor="ctr"/>
              <a:lstStyle/>
              <a:p>
                <a:endParaRPr lang="en-US" sz="3200"/>
              </a:p>
            </p:txBody>
          </p:sp>
        </p:grpSp>
        <p:grpSp>
          <p:nvGrpSpPr>
            <p:cNvPr id="35" name="Group 34">
              <a:extLst>
                <a:ext uri="{FF2B5EF4-FFF2-40B4-BE49-F238E27FC236}">
                  <a16:creationId xmlns:a16="http://schemas.microsoft.com/office/drawing/2014/main" id="{D413CDD3-24D3-86BB-7BBB-302AFBD8E63B}"/>
                </a:ext>
              </a:extLst>
            </p:cNvPr>
            <p:cNvGrpSpPr/>
            <p:nvPr/>
          </p:nvGrpSpPr>
          <p:grpSpPr>
            <a:xfrm rot="10800000">
              <a:off x="2847139" y="2628899"/>
              <a:ext cx="1323191" cy="1384662"/>
              <a:chOff x="1277552" y="-38100"/>
              <a:chExt cx="812800" cy="850900"/>
            </a:xfrm>
          </p:grpSpPr>
          <p:sp>
            <p:nvSpPr>
              <p:cNvPr id="44" name="Freeform 59">
                <a:extLst>
                  <a:ext uri="{FF2B5EF4-FFF2-40B4-BE49-F238E27FC236}">
                    <a16:creationId xmlns:a16="http://schemas.microsoft.com/office/drawing/2014/main" id="{639DC064-B57C-D414-3490-B676ADA7E7BD}"/>
                  </a:ext>
                </a:extLst>
              </p:cNvPr>
              <p:cNvSpPr/>
              <p:nvPr/>
            </p:nvSpPr>
            <p:spPr>
              <a:xfrm>
                <a:off x="1277552"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45" name="TextBox 60">
                <a:extLst>
                  <a:ext uri="{FF2B5EF4-FFF2-40B4-BE49-F238E27FC236}">
                    <a16:creationId xmlns:a16="http://schemas.microsoft.com/office/drawing/2014/main" id="{F11B407D-B9C8-4829-E696-54E3B428DE63}"/>
                  </a:ext>
                </a:extLst>
              </p:cNvPr>
              <p:cNvSpPr txBox="1"/>
              <p:nvPr/>
            </p:nvSpPr>
            <p:spPr>
              <a:xfrm>
                <a:off x="1277552" y="-38100"/>
                <a:ext cx="812800" cy="850900"/>
              </a:xfrm>
              <a:prstGeom prst="rect">
                <a:avLst/>
              </a:prstGeom>
            </p:spPr>
            <p:txBody>
              <a:bodyPr lIns="24341" tIns="24341" rIns="24341" bIns="24341" rtlCol="0" anchor="ctr"/>
              <a:lstStyle/>
              <a:p>
                <a:endParaRPr lang="en-US" sz="3200"/>
              </a:p>
            </p:txBody>
          </p:sp>
        </p:grpSp>
        <p:grpSp>
          <p:nvGrpSpPr>
            <p:cNvPr id="36" name="Group 35">
              <a:extLst>
                <a:ext uri="{FF2B5EF4-FFF2-40B4-BE49-F238E27FC236}">
                  <a16:creationId xmlns:a16="http://schemas.microsoft.com/office/drawing/2014/main" id="{D74896C7-CECA-3A1C-3D41-594714552444}"/>
                </a:ext>
              </a:extLst>
            </p:cNvPr>
            <p:cNvGrpSpPr/>
            <p:nvPr/>
          </p:nvGrpSpPr>
          <p:grpSpPr>
            <a:xfrm rot="10800000">
              <a:off x="3125821" y="2879157"/>
              <a:ext cx="1323191" cy="1384662"/>
              <a:chOff x="1433646" y="102129"/>
              <a:chExt cx="812800" cy="850900"/>
            </a:xfrm>
          </p:grpSpPr>
          <p:sp>
            <p:nvSpPr>
              <p:cNvPr id="42" name="Freeform 62">
                <a:extLst>
                  <a:ext uri="{FF2B5EF4-FFF2-40B4-BE49-F238E27FC236}">
                    <a16:creationId xmlns:a16="http://schemas.microsoft.com/office/drawing/2014/main" id="{E9CC3AF1-7E9A-8981-D918-4492E865F23E}"/>
                  </a:ext>
                </a:extLst>
              </p:cNvPr>
              <p:cNvSpPr/>
              <p:nvPr/>
            </p:nvSpPr>
            <p:spPr>
              <a:xfrm>
                <a:off x="1433646"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2E75B6"/>
              </a:solidFill>
              <a:ln cap="sq">
                <a:noFill/>
                <a:prstDash val="solid"/>
                <a:miter/>
              </a:ln>
            </p:spPr>
            <p:txBody>
              <a:bodyPr/>
              <a:lstStyle/>
              <a:p>
                <a:endParaRPr lang="en-US" sz="3200"/>
              </a:p>
            </p:txBody>
          </p:sp>
          <p:sp>
            <p:nvSpPr>
              <p:cNvPr id="43" name="TextBox 63">
                <a:extLst>
                  <a:ext uri="{FF2B5EF4-FFF2-40B4-BE49-F238E27FC236}">
                    <a16:creationId xmlns:a16="http://schemas.microsoft.com/office/drawing/2014/main" id="{1292BD03-9B69-4DB1-5488-509246111AC0}"/>
                  </a:ext>
                </a:extLst>
              </p:cNvPr>
              <p:cNvSpPr txBox="1"/>
              <p:nvPr/>
            </p:nvSpPr>
            <p:spPr>
              <a:xfrm>
                <a:off x="1433646" y="102129"/>
                <a:ext cx="812800" cy="850900"/>
              </a:xfrm>
              <a:prstGeom prst="rect">
                <a:avLst/>
              </a:prstGeom>
            </p:spPr>
            <p:txBody>
              <a:bodyPr lIns="24341" tIns="24341" rIns="24341" bIns="24341" rtlCol="0" anchor="ctr"/>
              <a:lstStyle/>
              <a:p>
                <a:endParaRPr lang="en-US" sz="3200"/>
              </a:p>
            </p:txBody>
          </p:sp>
        </p:grpSp>
        <p:sp>
          <p:nvSpPr>
            <p:cNvPr id="39" name="TextBox 84">
              <a:extLst>
                <a:ext uri="{FF2B5EF4-FFF2-40B4-BE49-F238E27FC236}">
                  <a16:creationId xmlns:a16="http://schemas.microsoft.com/office/drawing/2014/main" id="{0AA556D4-7F68-B486-9455-127AABB91C39}"/>
                </a:ext>
              </a:extLst>
            </p:cNvPr>
            <p:cNvSpPr txBox="1"/>
            <p:nvPr/>
          </p:nvSpPr>
          <p:spPr>
            <a:xfrm>
              <a:off x="2883861" y="5035715"/>
              <a:ext cx="1787839" cy="1022186"/>
            </a:xfrm>
            <a:prstGeom prst="rect">
              <a:avLst/>
            </a:prstGeom>
          </p:spPr>
          <p:txBody>
            <a:bodyPr wrap="square" lIns="0" tIns="0" rIns="0" bIns="0" rtlCol="0" anchor="t">
              <a:noAutofit/>
            </a:bodyPr>
            <a:lstStyle/>
            <a:p>
              <a:pPr algn="ctr" rtl="1">
                <a:lnSpc>
                  <a:spcPct val="115000"/>
                </a:lnSpc>
              </a:pPr>
              <a:r>
                <a:rPr lang="ar-SA"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المرونة والقدرة على 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2" descr="Questions with solid fill">
              <a:extLst>
                <a:ext uri="{FF2B5EF4-FFF2-40B4-BE49-F238E27FC236}">
                  <a16:creationId xmlns:a16="http://schemas.microsoft.com/office/drawing/2014/main" id="{68F75823-E206-F7A1-FFC7-A67C2A650B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270357" y="2980849"/>
              <a:ext cx="1067130" cy="1066704"/>
            </a:xfrm>
            <a:prstGeom prst="rect">
              <a:avLst/>
            </a:prstGeom>
          </p:spPr>
        </p:pic>
      </p:grpSp>
      <p:grpSp>
        <p:nvGrpSpPr>
          <p:cNvPr id="86" name="Group 85">
            <a:extLst>
              <a:ext uri="{FF2B5EF4-FFF2-40B4-BE49-F238E27FC236}">
                <a16:creationId xmlns:a16="http://schemas.microsoft.com/office/drawing/2014/main" id="{4E57FB9C-B5A0-F2D4-9C62-44F6493D6267}"/>
              </a:ext>
            </a:extLst>
          </p:cNvPr>
          <p:cNvGrpSpPr/>
          <p:nvPr/>
        </p:nvGrpSpPr>
        <p:grpSpPr>
          <a:xfrm>
            <a:off x="566263" y="2477905"/>
            <a:ext cx="2089402" cy="3429002"/>
            <a:chOff x="566263" y="2628899"/>
            <a:chExt cx="2089402" cy="3429002"/>
          </a:xfrm>
        </p:grpSpPr>
        <p:grpSp>
          <p:nvGrpSpPr>
            <p:cNvPr id="29" name="Group 28">
              <a:extLst>
                <a:ext uri="{FF2B5EF4-FFF2-40B4-BE49-F238E27FC236}">
                  <a16:creationId xmlns:a16="http://schemas.microsoft.com/office/drawing/2014/main" id="{DF3A419B-8D6B-7ADA-0A71-0C9F7E79FCAD}"/>
                </a:ext>
              </a:extLst>
            </p:cNvPr>
            <p:cNvGrpSpPr/>
            <p:nvPr/>
          </p:nvGrpSpPr>
          <p:grpSpPr>
            <a:xfrm rot="10800000">
              <a:off x="1088327" y="3077890"/>
              <a:ext cx="1323191" cy="1384662"/>
              <a:chOff x="292416" y="213487"/>
              <a:chExt cx="812800" cy="850900"/>
            </a:xfrm>
          </p:grpSpPr>
          <p:sp>
            <p:nvSpPr>
              <p:cNvPr id="56" name="Freeform 41">
                <a:extLst>
                  <a:ext uri="{FF2B5EF4-FFF2-40B4-BE49-F238E27FC236}">
                    <a16:creationId xmlns:a16="http://schemas.microsoft.com/office/drawing/2014/main" id="{A7042FEA-93AA-9906-CF34-6787B5754DAC}"/>
                  </a:ext>
                </a:extLst>
              </p:cNvPr>
              <p:cNvSpPr/>
              <p:nvPr/>
            </p:nvSpPr>
            <p:spPr>
              <a:xfrm>
                <a:off x="292416"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57" name="TextBox 42">
                <a:extLst>
                  <a:ext uri="{FF2B5EF4-FFF2-40B4-BE49-F238E27FC236}">
                    <a16:creationId xmlns:a16="http://schemas.microsoft.com/office/drawing/2014/main" id="{70797420-C186-5DCA-2CDF-E7D958351A12}"/>
                  </a:ext>
                </a:extLst>
              </p:cNvPr>
              <p:cNvSpPr txBox="1"/>
              <p:nvPr/>
            </p:nvSpPr>
            <p:spPr>
              <a:xfrm>
                <a:off x="292416" y="213487"/>
                <a:ext cx="812800" cy="850900"/>
              </a:xfrm>
              <a:prstGeom prst="rect">
                <a:avLst/>
              </a:prstGeom>
            </p:spPr>
            <p:txBody>
              <a:bodyPr lIns="18298" tIns="18298" rIns="18298" bIns="18298" rtlCol="0" anchor="ctr"/>
              <a:lstStyle/>
              <a:p>
                <a:endParaRPr lang="en-US" sz="3200"/>
              </a:p>
            </p:txBody>
          </p:sp>
        </p:grpSp>
        <p:grpSp>
          <p:nvGrpSpPr>
            <p:cNvPr id="30" name="Group 29">
              <a:extLst>
                <a:ext uri="{FF2B5EF4-FFF2-40B4-BE49-F238E27FC236}">
                  <a16:creationId xmlns:a16="http://schemas.microsoft.com/office/drawing/2014/main" id="{A2EB6E1E-E91D-F350-DECD-730279B18F3C}"/>
                </a:ext>
              </a:extLst>
            </p:cNvPr>
            <p:cNvGrpSpPr/>
            <p:nvPr/>
          </p:nvGrpSpPr>
          <p:grpSpPr>
            <a:xfrm rot="10800000">
              <a:off x="1238895" y="4391079"/>
              <a:ext cx="575787" cy="575558"/>
              <a:chOff x="376751" y="987417"/>
              <a:chExt cx="812800" cy="812800"/>
            </a:xfrm>
          </p:grpSpPr>
          <p:sp>
            <p:nvSpPr>
              <p:cNvPr id="54" name="Freeform 44">
                <a:extLst>
                  <a:ext uri="{FF2B5EF4-FFF2-40B4-BE49-F238E27FC236}">
                    <a16:creationId xmlns:a16="http://schemas.microsoft.com/office/drawing/2014/main" id="{C01537A0-B3EE-05C1-B037-B185D4672908}"/>
                  </a:ext>
                </a:extLst>
              </p:cNvPr>
              <p:cNvSpPr/>
              <p:nvPr/>
            </p:nvSpPr>
            <p:spPr>
              <a:xfrm>
                <a:off x="376751"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55" name="TextBox 45">
                <a:extLst>
                  <a:ext uri="{FF2B5EF4-FFF2-40B4-BE49-F238E27FC236}">
                    <a16:creationId xmlns:a16="http://schemas.microsoft.com/office/drawing/2014/main" id="{69ACFDDB-87FE-B8C8-8335-792965418588}"/>
                  </a:ext>
                </a:extLst>
              </p:cNvPr>
              <p:cNvSpPr txBox="1"/>
              <p:nvPr/>
            </p:nvSpPr>
            <p:spPr>
              <a:xfrm>
                <a:off x="579951" y="1041392"/>
                <a:ext cx="406400" cy="758825"/>
              </a:xfrm>
              <a:prstGeom prst="rect">
                <a:avLst/>
              </a:prstGeom>
            </p:spPr>
            <p:txBody>
              <a:bodyPr lIns="25458" tIns="25458" rIns="25458" bIns="25458" rtlCol="0" anchor="ctr"/>
              <a:lstStyle/>
              <a:p>
                <a:endParaRPr lang="en-US" sz="3200"/>
              </a:p>
            </p:txBody>
          </p:sp>
        </p:grpSp>
        <p:grpSp>
          <p:nvGrpSpPr>
            <p:cNvPr id="31" name="Group 30">
              <a:extLst>
                <a:ext uri="{FF2B5EF4-FFF2-40B4-BE49-F238E27FC236}">
                  <a16:creationId xmlns:a16="http://schemas.microsoft.com/office/drawing/2014/main" id="{2EC0B0AD-E237-5CC1-FC86-F801CB3EFFB5}"/>
                </a:ext>
              </a:extLst>
            </p:cNvPr>
            <p:cNvGrpSpPr/>
            <p:nvPr/>
          </p:nvGrpSpPr>
          <p:grpSpPr>
            <a:xfrm rot="10800000">
              <a:off x="602341" y="2628899"/>
              <a:ext cx="1323191" cy="1384662"/>
              <a:chOff x="20208" y="-38100"/>
              <a:chExt cx="812800" cy="850900"/>
            </a:xfrm>
          </p:grpSpPr>
          <p:sp>
            <p:nvSpPr>
              <p:cNvPr id="52" name="Freeform 47">
                <a:extLst>
                  <a:ext uri="{FF2B5EF4-FFF2-40B4-BE49-F238E27FC236}">
                    <a16:creationId xmlns:a16="http://schemas.microsoft.com/office/drawing/2014/main" id="{DA966C9D-42D9-7B8C-F3CC-7DC3797A24E8}"/>
                  </a:ext>
                </a:extLst>
              </p:cNvPr>
              <p:cNvSpPr/>
              <p:nvPr/>
            </p:nvSpPr>
            <p:spPr>
              <a:xfrm>
                <a:off x="20208"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53" name="TextBox 48">
                <a:extLst>
                  <a:ext uri="{FF2B5EF4-FFF2-40B4-BE49-F238E27FC236}">
                    <a16:creationId xmlns:a16="http://schemas.microsoft.com/office/drawing/2014/main" id="{C3B4285D-A7CA-1094-A7F2-0C4E33C15BD2}"/>
                  </a:ext>
                </a:extLst>
              </p:cNvPr>
              <p:cNvSpPr txBox="1"/>
              <p:nvPr/>
            </p:nvSpPr>
            <p:spPr>
              <a:xfrm>
                <a:off x="20208" y="-38100"/>
                <a:ext cx="812800" cy="850900"/>
              </a:xfrm>
              <a:prstGeom prst="rect">
                <a:avLst/>
              </a:prstGeom>
            </p:spPr>
            <p:txBody>
              <a:bodyPr lIns="24341" tIns="24341" rIns="24341" bIns="24341" rtlCol="0" anchor="ctr"/>
              <a:lstStyle/>
              <a:p>
                <a:endParaRPr lang="en-US" sz="3200"/>
              </a:p>
            </p:txBody>
          </p:sp>
        </p:grpSp>
        <p:grpSp>
          <p:nvGrpSpPr>
            <p:cNvPr id="32" name="Group 31">
              <a:extLst>
                <a:ext uri="{FF2B5EF4-FFF2-40B4-BE49-F238E27FC236}">
                  <a16:creationId xmlns:a16="http://schemas.microsoft.com/office/drawing/2014/main" id="{969C15E6-306A-7F13-5874-E530593014F3}"/>
                </a:ext>
              </a:extLst>
            </p:cNvPr>
            <p:cNvGrpSpPr/>
            <p:nvPr/>
          </p:nvGrpSpPr>
          <p:grpSpPr>
            <a:xfrm rot="10800000">
              <a:off x="867425" y="2879157"/>
              <a:ext cx="1323191" cy="1384662"/>
              <a:chOff x="168685" y="102129"/>
              <a:chExt cx="812800" cy="850900"/>
            </a:xfrm>
          </p:grpSpPr>
          <p:sp>
            <p:nvSpPr>
              <p:cNvPr id="50" name="Freeform 50">
                <a:extLst>
                  <a:ext uri="{FF2B5EF4-FFF2-40B4-BE49-F238E27FC236}">
                    <a16:creationId xmlns:a16="http://schemas.microsoft.com/office/drawing/2014/main" id="{F7B5F46F-2102-4404-8344-680EA37FB968}"/>
                  </a:ext>
                </a:extLst>
              </p:cNvPr>
              <p:cNvSpPr/>
              <p:nvPr/>
            </p:nvSpPr>
            <p:spPr>
              <a:xfrm>
                <a:off x="168685"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1" name="TextBox 51">
                <a:extLst>
                  <a:ext uri="{FF2B5EF4-FFF2-40B4-BE49-F238E27FC236}">
                    <a16:creationId xmlns:a16="http://schemas.microsoft.com/office/drawing/2014/main" id="{14046C3A-FFA5-BB49-F06D-6DEF135E076D}"/>
                  </a:ext>
                </a:extLst>
              </p:cNvPr>
              <p:cNvSpPr txBox="1"/>
              <p:nvPr/>
            </p:nvSpPr>
            <p:spPr>
              <a:xfrm>
                <a:off x="168685" y="102129"/>
                <a:ext cx="812800" cy="850900"/>
              </a:xfrm>
              <a:prstGeom prst="rect">
                <a:avLst/>
              </a:prstGeom>
            </p:spPr>
            <p:txBody>
              <a:bodyPr lIns="24341" tIns="24341" rIns="24341" bIns="24341" rtlCol="0" anchor="ctr"/>
              <a:lstStyle/>
              <a:p>
                <a:endParaRPr lang="en-US" sz="3200"/>
              </a:p>
            </p:txBody>
          </p:sp>
        </p:grpSp>
        <p:sp>
          <p:nvSpPr>
            <p:cNvPr id="40" name="TextBox 85">
              <a:extLst>
                <a:ext uri="{FF2B5EF4-FFF2-40B4-BE49-F238E27FC236}">
                  <a16:creationId xmlns:a16="http://schemas.microsoft.com/office/drawing/2014/main" id="{56AF6C3C-E675-BBAB-E6EB-65366F7DCEFC}"/>
                </a:ext>
              </a:extLst>
            </p:cNvPr>
            <p:cNvSpPr txBox="1"/>
            <p:nvPr/>
          </p:nvSpPr>
          <p:spPr>
            <a:xfrm>
              <a:off x="566263" y="5035715"/>
              <a:ext cx="2089402" cy="1022186"/>
            </a:xfrm>
            <a:prstGeom prst="rect">
              <a:avLst/>
            </a:prstGeom>
          </p:spPr>
          <p:txBody>
            <a:bodyPr wrap="square" lIns="0" tIns="0" rIns="0" bIns="0" rtlCol="0" anchor="t">
              <a:noAutofit/>
            </a:bodyPr>
            <a:lstStyle/>
            <a:p>
              <a:pPr algn="ctr" rtl="1">
                <a:lnSpc>
                  <a:spcPct val="115000"/>
                </a:lnSpc>
              </a:pPr>
              <a:r>
                <a:rPr lang="ar-SA"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والتواصل المفتوح</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رسم 12" descr="قاعة مجلس الإدارة">
              <a:extLst>
                <a:ext uri="{FF2B5EF4-FFF2-40B4-BE49-F238E27FC236}">
                  <a16:creationId xmlns:a16="http://schemas.microsoft.com/office/drawing/2014/main" id="{8981F5AD-D34C-160E-D638-79FDCB8F97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50002" y="3041771"/>
              <a:ext cx="1093099" cy="1092663"/>
            </a:xfrm>
            <a:prstGeom prst="rect">
              <a:avLst/>
            </a:prstGeom>
          </p:spPr>
        </p:pic>
      </p:grpSp>
      <p:grpSp>
        <p:nvGrpSpPr>
          <p:cNvPr id="83" name="Group 82">
            <a:extLst>
              <a:ext uri="{FF2B5EF4-FFF2-40B4-BE49-F238E27FC236}">
                <a16:creationId xmlns:a16="http://schemas.microsoft.com/office/drawing/2014/main" id="{411C2E5A-67A0-55A4-4EF3-D73C58379910}"/>
              </a:ext>
            </a:extLst>
          </p:cNvPr>
          <p:cNvGrpSpPr/>
          <p:nvPr/>
        </p:nvGrpSpPr>
        <p:grpSpPr>
          <a:xfrm>
            <a:off x="7236500" y="2477905"/>
            <a:ext cx="2106408" cy="3202118"/>
            <a:chOff x="7236500" y="2628899"/>
            <a:chExt cx="2106408" cy="3202118"/>
          </a:xfrm>
        </p:grpSpPr>
        <p:grpSp>
          <p:nvGrpSpPr>
            <p:cNvPr id="21" name="Group 20">
              <a:extLst>
                <a:ext uri="{FF2B5EF4-FFF2-40B4-BE49-F238E27FC236}">
                  <a16:creationId xmlns:a16="http://schemas.microsoft.com/office/drawing/2014/main" id="{F2FA1DCF-3C13-DF8B-7571-21BBB6A55CE6}"/>
                </a:ext>
              </a:extLst>
            </p:cNvPr>
            <p:cNvGrpSpPr/>
            <p:nvPr/>
          </p:nvGrpSpPr>
          <p:grpSpPr>
            <a:xfrm rot="10800000">
              <a:off x="7923372" y="3077890"/>
              <a:ext cx="1323191" cy="1384662"/>
              <a:chOff x="4120825" y="213487"/>
              <a:chExt cx="812800" cy="850900"/>
            </a:xfrm>
          </p:grpSpPr>
          <p:sp>
            <p:nvSpPr>
              <p:cNvPr id="72" name="Freeform 17">
                <a:extLst>
                  <a:ext uri="{FF2B5EF4-FFF2-40B4-BE49-F238E27FC236}">
                    <a16:creationId xmlns:a16="http://schemas.microsoft.com/office/drawing/2014/main" id="{E9823582-B01E-534F-BDCC-33EEA4A56F01}"/>
                  </a:ext>
                </a:extLst>
              </p:cNvPr>
              <p:cNvSpPr/>
              <p:nvPr/>
            </p:nvSpPr>
            <p:spPr>
              <a:xfrm>
                <a:off x="4120825"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73" name="TextBox 18">
                <a:extLst>
                  <a:ext uri="{FF2B5EF4-FFF2-40B4-BE49-F238E27FC236}">
                    <a16:creationId xmlns:a16="http://schemas.microsoft.com/office/drawing/2014/main" id="{12B46C17-FDFD-82A0-7F2A-EE65246CA9EC}"/>
                  </a:ext>
                </a:extLst>
              </p:cNvPr>
              <p:cNvSpPr txBox="1"/>
              <p:nvPr/>
            </p:nvSpPr>
            <p:spPr>
              <a:xfrm>
                <a:off x="4120825" y="213487"/>
                <a:ext cx="812800" cy="850900"/>
              </a:xfrm>
              <a:prstGeom prst="rect">
                <a:avLst/>
              </a:prstGeom>
            </p:spPr>
            <p:txBody>
              <a:bodyPr lIns="18298" tIns="18298" rIns="18298" bIns="18298" rtlCol="0" anchor="ctr"/>
              <a:lstStyle/>
              <a:p>
                <a:endParaRPr lang="en-US" sz="3200"/>
              </a:p>
            </p:txBody>
          </p:sp>
        </p:grpSp>
        <p:grpSp>
          <p:nvGrpSpPr>
            <p:cNvPr id="22" name="Group 21">
              <a:extLst>
                <a:ext uri="{FF2B5EF4-FFF2-40B4-BE49-F238E27FC236}">
                  <a16:creationId xmlns:a16="http://schemas.microsoft.com/office/drawing/2014/main" id="{FBD0E444-A8C4-A558-43D0-EA59EC09D05C}"/>
                </a:ext>
              </a:extLst>
            </p:cNvPr>
            <p:cNvGrpSpPr/>
            <p:nvPr/>
          </p:nvGrpSpPr>
          <p:grpSpPr>
            <a:xfrm rot="10800000">
              <a:off x="8073939" y="4391079"/>
              <a:ext cx="575787" cy="575558"/>
              <a:chOff x="4205160" y="987417"/>
              <a:chExt cx="812800" cy="812800"/>
            </a:xfrm>
          </p:grpSpPr>
          <p:sp>
            <p:nvSpPr>
              <p:cNvPr id="70" name="Freeform 20">
                <a:extLst>
                  <a:ext uri="{FF2B5EF4-FFF2-40B4-BE49-F238E27FC236}">
                    <a16:creationId xmlns:a16="http://schemas.microsoft.com/office/drawing/2014/main" id="{F54080C1-3201-421F-49CC-629C0817A904}"/>
                  </a:ext>
                </a:extLst>
              </p:cNvPr>
              <p:cNvSpPr/>
              <p:nvPr/>
            </p:nvSpPr>
            <p:spPr>
              <a:xfrm>
                <a:off x="4205160"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1" name="TextBox 21">
                <a:extLst>
                  <a:ext uri="{FF2B5EF4-FFF2-40B4-BE49-F238E27FC236}">
                    <a16:creationId xmlns:a16="http://schemas.microsoft.com/office/drawing/2014/main" id="{97C1C7F2-7F0B-C3D6-66D3-4815875B4BFD}"/>
                  </a:ext>
                </a:extLst>
              </p:cNvPr>
              <p:cNvSpPr txBox="1"/>
              <p:nvPr/>
            </p:nvSpPr>
            <p:spPr>
              <a:xfrm>
                <a:off x="4408360" y="1041392"/>
                <a:ext cx="406400" cy="758825"/>
              </a:xfrm>
              <a:prstGeom prst="rect">
                <a:avLst/>
              </a:prstGeom>
            </p:spPr>
            <p:txBody>
              <a:bodyPr lIns="25458" tIns="25458" rIns="25458" bIns="25458" rtlCol="0" anchor="ctr"/>
              <a:lstStyle/>
              <a:p>
                <a:endParaRPr lang="en-US" sz="3200"/>
              </a:p>
            </p:txBody>
          </p:sp>
        </p:grpSp>
        <p:grpSp>
          <p:nvGrpSpPr>
            <p:cNvPr id="23" name="Group 22">
              <a:extLst>
                <a:ext uri="{FF2B5EF4-FFF2-40B4-BE49-F238E27FC236}">
                  <a16:creationId xmlns:a16="http://schemas.microsoft.com/office/drawing/2014/main" id="{EB941C61-1A31-15E9-CBC8-7B2C928E9319}"/>
                </a:ext>
              </a:extLst>
            </p:cNvPr>
            <p:cNvGrpSpPr/>
            <p:nvPr/>
          </p:nvGrpSpPr>
          <p:grpSpPr>
            <a:xfrm rot="10800000">
              <a:off x="7437384" y="2628899"/>
              <a:ext cx="1323191" cy="1384662"/>
              <a:chOff x="3848616" y="-38100"/>
              <a:chExt cx="812800" cy="850900"/>
            </a:xfrm>
          </p:grpSpPr>
          <p:sp>
            <p:nvSpPr>
              <p:cNvPr id="68" name="Freeform 23">
                <a:extLst>
                  <a:ext uri="{FF2B5EF4-FFF2-40B4-BE49-F238E27FC236}">
                    <a16:creationId xmlns:a16="http://schemas.microsoft.com/office/drawing/2014/main" id="{F455DFBE-7EED-4DD8-407C-4203A1647FAB}"/>
                  </a:ext>
                </a:extLst>
              </p:cNvPr>
              <p:cNvSpPr/>
              <p:nvPr/>
            </p:nvSpPr>
            <p:spPr>
              <a:xfrm>
                <a:off x="3848616"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9" name="TextBox 24">
                <a:extLst>
                  <a:ext uri="{FF2B5EF4-FFF2-40B4-BE49-F238E27FC236}">
                    <a16:creationId xmlns:a16="http://schemas.microsoft.com/office/drawing/2014/main" id="{2C9519A0-0FED-D233-6C7A-5005137E3B54}"/>
                  </a:ext>
                </a:extLst>
              </p:cNvPr>
              <p:cNvSpPr txBox="1"/>
              <p:nvPr/>
            </p:nvSpPr>
            <p:spPr>
              <a:xfrm>
                <a:off x="3848616" y="-38100"/>
                <a:ext cx="812800" cy="850900"/>
              </a:xfrm>
              <a:prstGeom prst="rect">
                <a:avLst/>
              </a:prstGeom>
            </p:spPr>
            <p:txBody>
              <a:bodyPr lIns="24341" tIns="24341" rIns="24341" bIns="24341" rtlCol="0" anchor="ctr"/>
              <a:lstStyle/>
              <a:p>
                <a:endParaRPr lang="en-US" sz="3200"/>
              </a:p>
            </p:txBody>
          </p:sp>
        </p:grpSp>
        <p:grpSp>
          <p:nvGrpSpPr>
            <p:cNvPr id="24" name="Group 23">
              <a:extLst>
                <a:ext uri="{FF2B5EF4-FFF2-40B4-BE49-F238E27FC236}">
                  <a16:creationId xmlns:a16="http://schemas.microsoft.com/office/drawing/2014/main" id="{3D98828A-8F60-A782-F774-9606D79388E4}"/>
                </a:ext>
              </a:extLst>
            </p:cNvPr>
            <p:cNvGrpSpPr/>
            <p:nvPr/>
          </p:nvGrpSpPr>
          <p:grpSpPr>
            <a:xfrm rot="10800000">
              <a:off x="7702469" y="2879157"/>
              <a:ext cx="1323191" cy="1384662"/>
              <a:chOff x="3997094" y="102129"/>
              <a:chExt cx="812800" cy="850900"/>
            </a:xfrm>
          </p:grpSpPr>
          <p:sp>
            <p:nvSpPr>
              <p:cNvPr id="66" name="Freeform 26">
                <a:extLst>
                  <a:ext uri="{FF2B5EF4-FFF2-40B4-BE49-F238E27FC236}">
                    <a16:creationId xmlns:a16="http://schemas.microsoft.com/office/drawing/2014/main" id="{0D71AA80-4B4A-4B8F-9E85-F182C5E2F36B}"/>
                  </a:ext>
                </a:extLst>
              </p:cNvPr>
              <p:cNvSpPr/>
              <p:nvPr/>
            </p:nvSpPr>
            <p:spPr>
              <a:xfrm>
                <a:off x="399709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chemeClr val="bg1">
                  <a:lumMod val="50000"/>
                </a:schemeClr>
              </a:solidFill>
              <a:ln cap="sq">
                <a:noFill/>
                <a:prstDash val="solid"/>
                <a:miter/>
              </a:ln>
            </p:spPr>
            <p:txBody>
              <a:bodyPr/>
              <a:lstStyle/>
              <a:p>
                <a:endParaRPr lang="en-US" sz="3200"/>
              </a:p>
            </p:txBody>
          </p:sp>
          <p:sp>
            <p:nvSpPr>
              <p:cNvPr id="67" name="TextBox 27">
                <a:extLst>
                  <a:ext uri="{FF2B5EF4-FFF2-40B4-BE49-F238E27FC236}">
                    <a16:creationId xmlns:a16="http://schemas.microsoft.com/office/drawing/2014/main" id="{99337923-3832-58D5-4A12-E30AAAA76A2A}"/>
                  </a:ext>
                </a:extLst>
              </p:cNvPr>
              <p:cNvSpPr txBox="1"/>
              <p:nvPr/>
            </p:nvSpPr>
            <p:spPr>
              <a:xfrm>
                <a:off x="3997094" y="102129"/>
                <a:ext cx="812800" cy="850900"/>
              </a:xfrm>
              <a:prstGeom prst="rect">
                <a:avLst/>
              </a:prstGeom>
            </p:spPr>
            <p:txBody>
              <a:bodyPr lIns="24341" tIns="24341" rIns="24341" bIns="24341" rtlCol="0" anchor="ctr"/>
              <a:lstStyle/>
              <a:p>
                <a:endParaRPr lang="en-US" sz="3200"/>
              </a:p>
            </p:txBody>
          </p:sp>
        </p:grpSp>
        <p:sp>
          <p:nvSpPr>
            <p:cNvPr id="37" name="TextBox 82">
              <a:extLst>
                <a:ext uri="{FF2B5EF4-FFF2-40B4-BE49-F238E27FC236}">
                  <a16:creationId xmlns:a16="http://schemas.microsoft.com/office/drawing/2014/main" id="{7D456187-4888-43F8-1412-D80C233EB5A2}"/>
                </a:ext>
              </a:extLst>
            </p:cNvPr>
            <p:cNvSpPr txBox="1"/>
            <p:nvPr/>
          </p:nvSpPr>
          <p:spPr>
            <a:xfrm>
              <a:off x="7236500" y="5319924"/>
              <a:ext cx="2106408" cy="511093"/>
            </a:xfrm>
            <a:prstGeom prst="rect">
              <a:avLst/>
            </a:prstGeom>
          </p:spPr>
          <p:txBody>
            <a:bodyPr wrap="square" lIns="0" tIns="0" rIns="0" bIns="0" rtlCol="0" anchor="t">
              <a:noAutofit/>
            </a:bodyPr>
            <a:lstStyle/>
            <a:p>
              <a:pPr algn="ctr" rtl="1">
                <a:lnSpc>
                  <a:spcPct val="115000"/>
                </a:lnSpc>
              </a:pPr>
              <a:r>
                <a:rPr lang="ar-SA" sz="3200" b="1" kern="1200">
                  <a:solidFill>
                    <a:srgbClr val="7F7F7F"/>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4520" descr="Heart">
              <a:extLst>
                <a:ext uri="{FF2B5EF4-FFF2-40B4-BE49-F238E27FC236}">
                  <a16:creationId xmlns:a16="http://schemas.microsoft.com/office/drawing/2014/main" id="{3155DA70-74C9-6753-DD6F-CB9B7F7DB0B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898274" y="3102181"/>
              <a:ext cx="994844" cy="994448"/>
            </a:xfrm>
            <a:prstGeom prst="rect">
              <a:avLst/>
            </a:prstGeom>
          </p:spPr>
        </p:pic>
      </p:grpSp>
      <p:pic>
        <p:nvPicPr>
          <p:cNvPr id="87" name="Picture 86" descr="Workspace ">
            <a:extLst>
              <a:ext uri="{FF2B5EF4-FFF2-40B4-BE49-F238E27FC236}">
                <a16:creationId xmlns:a16="http://schemas.microsoft.com/office/drawing/2014/main" id="{5E315CE1-D709-B84F-0141-3E93CD0F7E26}"/>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018915" y="2048937"/>
            <a:ext cx="3574976" cy="3574976"/>
          </a:xfrm>
          <a:prstGeom prst="rect">
            <a:avLst/>
          </a:prstGeom>
          <a:noFill/>
          <a:ln>
            <a:noFill/>
          </a:ln>
        </p:spPr>
      </p:pic>
    </p:spTree>
    <p:extLst>
      <p:ext uri="{BB962C8B-B14F-4D97-AF65-F5344CB8AC3E}">
        <p14:creationId xmlns:p14="http://schemas.microsoft.com/office/powerpoint/2010/main" val="41700678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500" fill="hold"/>
                                        <p:tgtEl>
                                          <p:spTgt spid="83"/>
                                        </p:tgtEl>
                                        <p:attrNameLst>
                                          <p:attrName>ppt_x</p:attrName>
                                        </p:attrNameLst>
                                      </p:cBhvr>
                                      <p:tavLst>
                                        <p:tav tm="0">
                                          <p:val>
                                            <p:strVal val="#ppt_x"/>
                                          </p:val>
                                        </p:tav>
                                        <p:tav tm="100000">
                                          <p:val>
                                            <p:strVal val="#ppt_x"/>
                                          </p:val>
                                        </p:tav>
                                      </p:tavLst>
                                    </p:anim>
                                    <p:anim calcmode="lin" valueType="num">
                                      <p:cBhvr additive="base">
                                        <p:cTn id="14"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fill="hold"/>
                                        <p:tgtEl>
                                          <p:spTgt spid="84"/>
                                        </p:tgtEl>
                                        <p:attrNameLst>
                                          <p:attrName>ppt_x</p:attrName>
                                        </p:attrNameLst>
                                      </p:cBhvr>
                                      <p:tavLst>
                                        <p:tav tm="0">
                                          <p:val>
                                            <p:strVal val="#ppt_x"/>
                                          </p:val>
                                        </p:tav>
                                        <p:tav tm="100000">
                                          <p:val>
                                            <p:strVal val="#ppt_x"/>
                                          </p:val>
                                        </p:tav>
                                      </p:tavLst>
                                    </p:anim>
                                    <p:anim calcmode="lin" valueType="num">
                                      <p:cBhvr additive="base">
                                        <p:cTn id="20"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ppt_x"/>
                                          </p:val>
                                        </p:tav>
                                        <p:tav tm="100000">
                                          <p:val>
                                            <p:strVal val="#ppt_x"/>
                                          </p:val>
                                        </p:tav>
                                      </p:tavLst>
                                    </p:anim>
                                    <p:anim calcmode="lin" valueType="num">
                                      <p:cBhvr additive="base">
                                        <p:cTn id="26"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6"/>
                                        </p:tgtEl>
                                        <p:attrNameLst>
                                          <p:attrName>style.visibility</p:attrName>
                                        </p:attrNameLst>
                                      </p:cBhvr>
                                      <p:to>
                                        <p:strVal val="visible"/>
                                      </p:to>
                                    </p:set>
                                    <p:anim calcmode="lin" valueType="num">
                                      <p:cBhvr additive="base">
                                        <p:cTn id="31" dur="500" fill="hold"/>
                                        <p:tgtEl>
                                          <p:spTgt spid="86"/>
                                        </p:tgtEl>
                                        <p:attrNameLst>
                                          <p:attrName>ppt_x</p:attrName>
                                        </p:attrNameLst>
                                      </p:cBhvr>
                                      <p:tavLst>
                                        <p:tav tm="0">
                                          <p:val>
                                            <p:strVal val="#ppt_x"/>
                                          </p:val>
                                        </p:tav>
                                        <p:tav tm="100000">
                                          <p:val>
                                            <p:strVal val="#ppt_x"/>
                                          </p:val>
                                        </p:tav>
                                      </p:tavLst>
                                    </p:anim>
                                    <p:anim calcmode="lin" valueType="num">
                                      <p:cBhvr additive="base">
                                        <p:cTn id="32"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1B6AF-6D11-A738-8186-3EC5403E973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98D0DD3-CE9A-B3DA-2BBD-644C78F63282}"/>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تحفيز الفرق في ظل الأتمتة والذكاء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8865447-DB95-1E06-74D6-ADCCFE874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64C8886-B16E-B8E2-BDB0-B6690E0377F6}"/>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تحدّيات التحفيز في بيئات العمل المؤتمتة: </a:t>
            </a:r>
            <a:endParaRPr lang="en-US"/>
          </a:p>
        </p:txBody>
      </p:sp>
      <p:grpSp>
        <p:nvGrpSpPr>
          <p:cNvPr id="82" name="Group 81">
            <a:extLst>
              <a:ext uri="{FF2B5EF4-FFF2-40B4-BE49-F238E27FC236}">
                <a16:creationId xmlns:a16="http://schemas.microsoft.com/office/drawing/2014/main" id="{D13D6308-111B-FC27-D312-4B42F27B19B7}"/>
              </a:ext>
            </a:extLst>
          </p:cNvPr>
          <p:cNvGrpSpPr/>
          <p:nvPr/>
        </p:nvGrpSpPr>
        <p:grpSpPr>
          <a:xfrm>
            <a:off x="9528397" y="7698834"/>
            <a:ext cx="2097338" cy="3201730"/>
            <a:chOff x="9528397" y="2628899"/>
            <a:chExt cx="2097338" cy="3201730"/>
          </a:xfrm>
        </p:grpSpPr>
        <p:grpSp>
          <p:nvGrpSpPr>
            <p:cNvPr id="25" name="Group 24">
              <a:extLst>
                <a:ext uri="{FF2B5EF4-FFF2-40B4-BE49-F238E27FC236}">
                  <a16:creationId xmlns:a16="http://schemas.microsoft.com/office/drawing/2014/main" id="{FD986E60-58CE-E6D7-4A4A-65CBB8E57914}"/>
                </a:ext>
              </a:extLst>
            </p:cNvPr>
            <p:cNvGrpSpPr/>
            <p:nvPr/>
          </p:nvGrpSpPr>
          <p:grpSpPr>
            <a:xfrm rot="10800000">
              <a:off x="10168168" y="3077890"/>
              <a:ext cx="1323191" cy="1384662"/>
              <a:chOff x="5378168" y="213487"/>
              <a:chExt cx="812800" cy="850900"/>
            </a:xfrm>
          </p:grpSpPr>
          <p:sp>
            <p:nvSpPr>
              <p:cNvPr id="64" name="Freeform 29">
                <a:extLst>
                  <a:ext uri="{FF2B5EF4-FFF2-40B4-BE49-F238E27FC236}">
                    <a16:creationId xmlns:a16="http://schemas.microsoft.com/office/drawing/2014/main" id="{5E4924B2-76FE-922D-3A10-F3A05ACBFF1A}"/>
                  </a:ext>
                </a:extLst>
              </p:cNvPr>
              <p:cNvSpPr/>
              <p:nvPr/>
            </p:nvSpPr>
            <p:spPr>
              <a:xfrm>
                <a:off x="5378168"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65" name="TextBox 30">
                <a:extLst>
                  <a:ext uri="{FF2B5EF4-FFF2-40B4-BE49-F238E27FC236}">
                    <a16:creationId xmlns:a16="http://schemas.microsoft.com/office/drawing/2014/main" id="{4779DE25-16F3-5BEB-14A2-532242782EAD}"/>
                  </a:ext>
                </a:extLst>
              </p:cNvPr>
              <p:cNvSpPr txBox="1"/>
              <p:nvPr/>
            </p:nvSpPr>
            <p:spPr>
              <a:xfrm>
                <a:off x="5378168" y="213487"/>
                <a:ext cx="812800" cy="850900"/>
              </a:xfrm>
              <a:prstGeom prst="rect">
                <a:avLst/>
              </a:prstGeom>
            </p:spPr>
            <p:txBody>
              <a:bodyPr lIns="18298" tIns="18298" rIns="18298" bIns="18298" rtlCol="0" anchor="ctr"/>
              <a:lstStyle/>
              <a:p>
                <a:endParaRPr lang="en-US" sz="3200"/>
              </a:p>
            </p:txBody>
          </p:sp>
        </p:grpSp>
        <p:grpSp>
          <p:nvGrpSpPr>
            <p:cNvPr id="26" name="Group 25">
              <a:extLst>
                <a:ext uri="{FF2B5EF4-FFF2-40B4-BE49-F238E27FC236}">
                  <a16:creationId xmlns:a16="http://schemas.microsoft.com/office/drawing/2014/main" id="{D7C992CD-A32B-9416-0047-C2B0954AD551}"/>
                </a:ext>
              </a:extLst>
            </p:cNvPr>
            <p:cNvGrpSpPr/>
            <p:nvPr/>
          </p:nvGrpSpPr>
          <p:grpSpPr>
            <a:xfrm rot="10800000">
              <a:off x="10318735" y="4391079"/>
              <a:ext cx="575787" cy="575558"/>
              <a:chOff x="5462503" y="987417"/>
              <a:chExt cx="812800" cy="812800"/>
            </a:xfrm>
          </p:grpSpPr>
          <p:sp>
            <p:nvSpPr>
              <p:cNvPr id="62" name="Freeform 32">
                <a:extLst>
                  <a:ext uri="{FF2B5EF4-FFF2-40B4-BE49-F238E27FC236}">
                    <a16:creationId xmlns:a16="http://schemas.microsoft.com/office/drawing/2014/main" id="{04CE86A4-EABB-14A5-0832-F56210694EAF}"/>
                  </a:ext>
                </a:extLst>
              </p:cNvPr>
              <p:cNvSpPr/>
              <p:nvPr/>
            </p:nvSpPr>
            <p:spPr>
              <a:xfrm>
                <a:off x="5462503"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63" name="TextBox 33">
                <a:extLst>
                  <a:ext uri="{FF2B5EF4-FFF2-40B4-BE49-F238E27FC236}">
                    <a16:creationId xmlns:a16="http://schemas.microsoft.com/office/drawing/2014/main" id="{AD30D327-1E72-EB35-5CBB-FFD9277382E2}"/>
                  </a:ext>
                </a:extLst>
              </p:cNvPr>
              <p:cNvSpPr txBox="1"/>
              <p:nvPr/>
            </p:nvSpPr>
            <p:spPr>
              <a:xfrm>
                <a:off x="5665703" y="1041392"/>
                <a:ext cx="406400" cy="758825"/>
              </a:xfrm>
              <a:prstGeom prst="rect">
                <a:avLst/>
              </a:prstGeom>
            </p:spPr>
            <p:txBody>
              <a:bodyPr lIns="25458" tIns="25458" rIns="25458" bIns="25458" rtlCol="0" anchor="ctr"/>
              <a:lstStyle/>
              <a:p>
                <a:endParaRPr lang="en-US" sz="3200"/>
              </a:p>
            </p:txBody>
          </p:sp>
        </p:grpSp>
        <p:grpSp>
          <p:nvGrpSpPr>
            <p:cNvPr id="27" name="Group 26">
              <a:extLst>
                <a:ext uri="{FF2B5EF4-FFF2-40B4-BE49-F238E27FC236}">
                  <a16:creationId xmlns:a16="http://schemas.microsoft.com/office/drawing/2014/main" id="{B4EACDA6-9CDA-29E8-F788-7A12E6E66855}"/>
                </a:ext>
              </a:extLst>
            </p:cNvPr>
            <p:cNvGrpSpPr/>
            <p:nvPr/>
          </p:nvGrpSpPr>
          <p:grpSpPr>
            <a:xfrm rot="10800000">
              <a:off x="9682181" y="2628899"/>
              <a:ext cx="1323191" cy="1384662"/>
              <a:chOff x="5105960" y="-38100"/>
              <a:chExt cx="812800" cy="850900"/>
            </a:xfrm>
          </p:grpSpPr>
          <p:sp>
            <p:nvSpPr>
              <p:cNvPr id="60" name="Freeform 35">
                <a:extLst>
                  <a:ext uri="{FF2B5EF4-FFF2-40B4-BE49-F238E27FC236}">
                    <a16:creationId xmlns:a16="http://schemas.microsoft.com/office/drawing/2014/main" id="{FF34566C-84AF-7B21-AB29-F4FFDF6EE909}"/>
                  </a:ext>
                </a:extLst>
              </p:cNvPr>
              <p:cNvSpPr/>
              <p:nvPr/>
            </p:nvSpPr>
            <p:spPr>
              <a:xfrm>
                <a:off x="5105960"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1" name="TextBox 36">
                <a:extLst>
                  <a:ext uri="{FF2B5EF4-FFF2-40B4-BE49-F238E27FC236}">
                    <a16:creationId xmlns:a16="http://schemas.microsoft.com/office/drawing/2014/main" id="{1C18F96A-EEE5-445D-3CF7-8D5EA0106B9E}"/>
                  </a:ext>
                </a:extLst>
              </p:cNvPr>
              <p:cNvSpPr txBox="1"/>
              <p:nvPr/>
            </p:nvSpPr>
            <p:spPr>
              <a:xfrm>
                <a:off x="5105960" y="-38100"/>
                <a:ext cx="812800" cy="850900"/>
              </a:xfrm>
              <a:prstGeom prst="rect">
                <a:avLst/>
              </a:prstGeom>
            </p:spPr>
            <p:txBody>
              <a:bodyPr lIns="24341" tIns="24341" rIns="24341" bIns="24341" rtlCol="0" anchor="ctr"/>
              <a:lstStyle/>
              <a:p>
                <a:endParaRPr lang="en-US" sz="3200"/>
              </a:p>
            </p:txBody>
          </p:sp>
        </p:grpSp>
        <p:grpSp>
          <p:nvGrpSpPr>
            <p:cNvPr id="28" name="Group 27">
              <a:extLst>
                <a:ext uri="{FF2B5EF4-FFF2-40B4-BE49-F238E27FC236}">
                  <a16:creationId xmlns:a16="http://schemas.microsoft.com/office/drawing/2014/main" id="{54AE5427-950D-8416-27D3-EE7DB7E7CCFE}"/>
                </a:ext>
              </a:extLst>
            </p:cNvPr>
            <p:cNvGrpSpPr/>
            <p:nvPr/>
          </p:nvGrpSpPr>
          <p:grpSpPr>
            <a:xfrm rot="10800000">
              <a:off x="9960864" y="2879157"/>
              <a:ext cx="1323191" cy="1384662"/>
              <a:chOff x="5262054" y="102129"/>
              <a:chExt cx="812800" cy="850900"/>
            </a:xfrm>
          </p:grpSpPr>
          <p:sp>
            <p:nvSpPr>
              <p:cNvPr id="58" name="Freeform 38">
                <a:extLst>
                  <a:ext uri="{FF2B5EF4-FFF2-40B4-BE49-F238E27FC236}">
                    <a16:creationId xmlns:a16="http://schemas.microsoft.com/office/drawing/2014/main" id="{C8D109C4-FF56-B09C-1894-4971CEA2AE5A}"/>
                  </a:ext>
                </a:extLst>
              </p:cNvPr>
              <p:cNvSpPr/>
              <p:nvPr/>
            </p:nvSpPr>
            <p:spPr>
              <a:xfrm>
                <a:off x="526205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9" name="TextBox 39">
                <a:extLst>
                  <a:ext uri="{FF2B5EF4-FFF2-40B4-BE49-F238E27FC236}">
                    <a16:creationId xmlns:a16="http://schemas.microsoft.com/office/drawing/2014/main" id="{136EE6E9-EC73-EF5E-DC79-08FE2BFA4019}"/>
                  </a:ext>
                </a:extLst>
              </p:cNvPr>
              <p:cNvSpPr txBox="1"/>
              <p:nvPr/>
            </p:nvSpPr>
            <p:spPr>
              <a:xfrm>
                <a:off x="5262054" y="102129"/>
                <a:ext cx="812800" cy="850900"/>
              </a:xfrm>
              <a:prstGeom prst="rect">
                <a:avLst/>
              </a:prstGeom>
            </p:spPr>
            <p:txBody>
              <a:bodyPr lIns="24341" tIns="24341" rIns="24341" bIns="24341" rtlCol="0" anchor="ctr"/>
              <a:lstStyle/>
              <a:p>
                <a:endParaRPr lang="en-US" sz="3200"/>
              </a:p>
            </p:txBody>
          </p:sp>
        </p:grpSp>
        <p:sp>
          <p:nvSpPr>
            <p:cNvPr id="41" name="TextBox 86">
              <a:extLst>
                <a:ext uri="{FF2B5EF4-FFF2-40B4-BE49-F238E27FC236}">
                  <a16:creationId xmlns:a16="http://schemas.microsoft.com/office/drawing/2014/main" id="{56CC1A18-33D3-5706-A5F1-B4B645E59C4F}"/>
                </a:ext>
              </a:extLst>
            </p:cNvPr>
            <p:cNvSpPr txBox="1"/>
            <p:nvPr/>
          </p:nvSpPr>
          <p:spPr>
            <a:xfrm>
              <a:off x="9528397" y="5319536"/>
              <a:ext cx="2097338" cy="511093"/>
            </a:xfrm>
            <a:prstGeom prst="rect">
              <a:avLst/>
            </a:prstGeom>
          </p:spPr>
          <p:txBody>
            <a:bodyPr wrap="square" lIns="0" tIns="0" rIns="0" bIns="0" rtlCol="0" anchor="t">
              <a:noAutofit/>
            </a:bodyPr>
            <a:lstStyle/>
            <a:p>
              <a:pPr algn="ctr" rtl="1">
                <a:lnSpc>
                  <a:spcPct val="115000"/>
                </a:lnSpc>
              </a:pPr>
              <a:r>
                <a:rPr lang="ar-SA"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الذكاء التكنولوجي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Freeform 80">
              <a:extLst>
                <a:ext uri="{FF2B5EF4-FFF2-40B4-BE49-F238E27FC236}">
                  <a16:creationId xmlns:a16="http://schemas.microsoft.com/office/drawing/2014/main" id="{A5CC67ED-D1C9-EA29-EC0E-4ED0DAF36913}"/>
                </a:ext>
              </a:extLst>
            </p:cNvPr>
            <p:cNvSpPr/>
            <p:nvPr/>
          </p:nvSpPr>
          <p:spPr>
            <a:xfrm>
              <a:off x="10225338" y="3009483"/>
              <a:ext cx="946099" cy="1069338"/>
            </a:xfrm>
            <a:custGeom>
              <a:avLst/>
              <a:gdLst/>
              <a:ahLst/>
              <a:cxnLst/>
              <a:rect l="l" t="t" r="r" b="b"/>
              <a:pathLst>
                <a:path w="1372510" h="1262709">
                  <a:moveTo>
                    <a:pt x="0" y="0"/>
                  </a:moveTo>
                  <a:lnTo>
                    <a:pt x="1372509" y="0"/>
                  </a:lnTo>
                  <a:lnTo>
                    <a:pt x="1372509" y="1262709"/>
                  </a:lnTo>
                  <a:lnTo>
                    <a:pt x="0" y="126270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sz="3200"/>
            </a:p>
          </p:txBody>
        </p:sp>
      </p:grpSp>
      <p:grpSp>
        <p:nvGrpSpPr>
          <p:cNvPr id="84" name="Group 83">
            <a:extLst>
              <a:ext uri="{FF2B5EF4-FFF2-40B4-BE49-F238E27FC236}">
                <a16:creationId xmlns:a16="http://schemas.microsoft.com/office/drawing/2014/main" id="{6BCFD4BE-8F8F-32C2-2F1F-87A553700367}"/>
              </a:ext>
            </a:extLst>
          </p:cNvPr>
          <p:cNvGrpSpPr/>
          <p:nvPr/>
        </p:nvGrpSpPr>
        <p:grpSpPr>
          <a:xfrm>
            <a:off x="5075352" y="7698834"/>
            <a:ext cx="1976033" cy="3202118"/>
            <a:chOff x="5075352" y="2628899"/>
            <a:chExt cx="1976033" cy="3202118"/>
          </a:xfrm>
        </p:grpSpPr>
        <p:grpSp>
          <p:nvGrpSpPr>
            <p:cNvPr id="17" name="Group 16">
              <a:extLst>
                <a:ext uri="{FF2B5EF4-FFF2-40B4-BE49-F238E27FC236}">
                  <a16:creationId xmlns:a16="http://schemas.microsoft.com/office/drawing/2014/main" id="{2EE578C5-0181-E3CA-5A61-EAE2EF5CAF51}"/>
                </a:ext>
              </a:extLst>
            </p:cNvPr>
            <p:cNvGrpSpPr/>
            <p:nvPr/>
          </p:nvGrpSpPr>
          <p:grpSpPr>
            <a:xfrm rot="10800000">
              <a:off x="5678575" y="3077890"/>
              <a:ext cx="1323191" cy="1384662"/>
              <a:chOff x="2863481" y="213487"/>
              <a:chExt cx="812800" cy="850900"/>
            </a:xfrm>
          </p:grpSpPr>
          <p:sp>
            <p:nvSpPr>
              <p:cNvPr id="80" name="Freeform 5">
                <a:extLst>
                  <a:ext uri="{FF2B5EF4-FFF2-40B4-BE49-F238E27FC236}">
                    <a16:creationId xmlns:a16="http://schemas.microsoft.com/office/drawing/2014/main" id="{977F6B66-9896-0C5C-D0C1-04EF7D64FA7A}"/>
                  </a:ext>
                </a:extLst>
              </p:cNvPr>
              <p:cNvSpPr/>
              <p:nvPr/>
            </p:nvSpPr>
            <p:spPr>
              <a:xfrm>
                <a:off x="2863481"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81" name="TextBox 6">
                <a:extLst>
                  <a:ext uri="{FF2B5EF4-FFF2-40B4-BE49-F238E27FC236}">
                    <a16:creationId xmlns:a16="http://schemas.microsoft.com/office/drawing/2014/main" id="{F0FF8C9A-79AC-2997-66DC-8D9BF6F87D8B}"/>
                  </a:ext>
                </a:extLst>
              </p:cNvPr>
              <p:cNvSpPr txBox="1"/>
              <p:nvPr/>
            </p:nvSpPr>
            <p:spPr>
              <a:xfrm>
                <a:off x="2863481" y="213487"/>
                <a:ext cx="812800" cy="850900"/>
              </a:xfrm>
              <a:prstGeom prst="rect">
                <a:avLst/>
              </a:prstGeom>
            </p:spPr>
            <p:txBody>
              <a:bodyPr lIns="18298" tIns="18298" rIns="18298" bIns="18298" rtlCol="0" anchor="ctr"/>
              <a:lstStyle/>
              <a:p>
                <a:endParaRPr lang="en-US" sz="3200"/>
              </a:p>
            </p:txBody>
          </p:sp>
        </p:grpSp>
        <p:grpSp>
          <p:nvGrpSpPr>
            <p:cNvPr id="18" name="Group 17">
              <a:extLst>
                <a:ext uri="{FF2B5EF4-FFF2-40B4-BE49-F238E27FC236}">
                  <a16:creationId xmlns:a16="http://schemas.microsoft.com/office/drawing/2014/main" id="{4B0871F8-C451-9832-0B75-5F6D52BD703F}"/>
                </a:ext>
              </a:extLst>
            </p:cNvPr>
            <p:cNvGrpSpPr/>
            <p:nvPr/>
          </p:nvGrpSpPr>
          <p:grpSpPr>
            <a:xfrm rot="10800000">
              <a:off x="5829142" y="4391079"/>
              <a:ext cx="575787" cy="575558"/>
              <a:chOff x="2947816" y="987417"/>
              <a:chExt cx="812800" cy="812800"/>
            </a:xfrm>
          </p:grpSpPr>
          <p:sp>
            <p:nvSpPr>
              <p:cNvPr id="78" name="Freeform 8">
                <a:extLst>
                  <a:ext uri="{FF2B5EF4-FFF2-40B4-BE49-F238E27FC236}">
                    <a16:creationId xmlns:a16="http://schemas.microsoft.com/office/drawing/2014/main" id="{8DF5FAEB-948B-BA6D-E1C5-A0A4A94980E0}"/>
                  </a:ext>
                </a:extLst>
              </p:cNvPr>
              <p:cNvSpPr/>
              <p:nvPr/>
            </p:nvSpPr>
            <p:spPr>
              <a:xfrm>
                <a:off x="2947816"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9" name="TextBox 9">
                <a:extLst>
                  <a:ext uri="{FF2B5EF4-FFF2-40B4-BE49-F238E27FC236}">
                    <a16:creationId xmlns:a16="http://schemas.microsoft.com/office/drawing/2014/main" id="{59291869-0A01-C023-B5C8-230E0EDB83E9}"/>
                  </a:ext>
                </a:extLst>
              </p:cNvPr>
              <p:cNvSpPr txBox="1"/>
              <p:nvPr/>
            </p:nvSpPr>
            <p:spPr>
              <a:xfrm>
                <a:off x="3151016" y="1041392"/>
                <a:ext cx="406400" cy="758825"/>
              </a:xfrm>
              <a:prstGeom prst="rect">
                <a:avLst/>
              </a:prstGeom>
            </p:spPr>
            <p:txBody>
              <a:bodyPr lIns="25458" tIns="25458" rIns="25458" bIns="25458" rtlCol="0" anchor="ctr"/>
              <a:lstStyle/>
              <a:p>
                <a:endParaRPr lang="en-US" sz="3200"/>
              </a:p>
            </p:txBody>
          </p:sp>
        </p:grpSp>
        <p:grpSp>
          <p:nvGrpSpPr>
            <p:cNvPr id="19" name="Group 18">
              <a:extLst>
                <a:ext uri="{FF2B5EF4-FFF2-40B4-BE49-F238E27FC236}">
                  <a16:creationId xmlns:a16="http://schemas.microsoft.com/office/drawing/2014/main" id="{0FCC388E-5EFC-9E41-3F39-B5DB560D9D9F}"/>
                </a:ext>
              </a:extLst>
            </p:cNvPr>
            <p:cNvGrpSpPr/>
            <p:nvPr/>
          </p:nvGrpSpPr>
          <p:grpSpPr>
            <a:xfrm rot="10800000">
              <a:off x="5192589" y="2628899"/>
              <a:ext cx="1323191" cy="1384662"/>
              <a:chOff x="2591273" y="-38100"/>
              <a:chExt cx="812800" cy="850900"/>
            </a:xfrm>
          </p:grpSpPr>
          <p:sp>
            <p:nvSpPr>
              <p:cNvPr id="76" name="Freeform 11">
                <a:extLst>
                  <a:ext uri="{FF2B5EF4-FFF2-40B4-BE49-F238E27FC236}">
                    <a16:creationId xmlns:a16="http://schemas.microsoft.com/office/drawing/2014/main" id="{D4C50A87-9131-BF3C-67F4-12C8BA8777CD}"/>
                  </a:ext>
                </a:extLst>
              </p:cNvPr>
              <p:cNvSpPr/>
              <p:nvPr/>
            </p:nvSpPr>
            <p:spPr>
              <a:xfrm>
                <a:off x="2591273"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77" name="TextBox 12">
                <a:extLst>
                  <a:ext uri="{FF2B5EF4-FFF2-40B4-BE49-F238E27FC236}">
                    <a16:creationId xmlns:a16="http://schemas.microsoft.com/office/drawing/2014/main" id="{9F82A0AD-91E7-C178-F87C-66BAA1628C1F}"/>
                  </a:ext>
                </a:extLst>
              </p:cNvPr>
              <p:cNvSpPr txBox="1"/>
              <p:nvPr/>
            </p:nvSpPr>
            <p:spPr>
              <a:xfrm>
                <a:off x="2591273" y="-38100"/>
                <a:ext cx="812800" cy="850900"/>
              </a:xfrm>
              <a:prstGeom prst="rect">
                <a:avLst/>
              </a:prstGeom>
            </p:spPr>
            <p:txBody>
              <a:bodyPr lIns="24341" tIns="24341" rIns="24341" bIns="24341" rtlCol="0" anchor="ctr"/>
              <a:lstStyle/>
              <a:p>
                <a:endParaRPr lang="en-US" sz="3200"/>
              </a:p>
            </p:txBody>
          </p:sp>
        </p:grpSp>
        <p:grpSp>
          <p:nvGrpSpPr>
            <p:cNvPr id="20" name="Group 19">
              <a:extLst>
                <a:ext uri="{FF2B5EF4-FFF2-40B4-BE49-F238E27FC236}">
                  <a16:creationId xmlns:a16="http://schemas.microsoft.com/office/drawing/2014/main" id="{80E0585B-E067-CEC9-30F8-450972E18420}"/>
                </a:ext>
              </a:extLst>
            </p:cNvPr>
            <p:cNvGrpSpPr/>
            <p:nvPr/>
          </p:nvGrpSpPr>
          <p:grpSpPr>
            <a:xfrm rot="10800000">
              <a:off x="5457672" y="2879157"/>
              <a:ext cx="1323191" cy="1384662"/>
              <a:chOff x="2739750" y="102129"/>
              <a:chExt cx="812800" cy="850900"/>
            </a:xfrm>
          </p:grpSpPr>
          <p:sp>
            <p:nvSpPr>
              <p:cNvPr id="74" name="Freeform 14">
                <a:extLst>
                  <a:ext uri="{FF2B5EF4-FFF2-40B4-BE49-F238E27FC236}">
                    <a16:creationId xmlns:a16="http://schemas.microsoft.com/office/drawing/2014/main" id="{AF5FF639-697F-C9B9-BD67-047D56D8FDFE}"/>
                  </a:ext>
                </a:extLst>
              </p:cNvPr>
              <p:cNvSpPr/>
              <p:nvPr/>
            </p:nvSpPr>
            <p:spPr>
              <a:xfrm>
                <a:off x="2739750"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FFD366"/>
              </a:solidFill>
              <a:ln cap="sq">
                <a:noFill/>
                <a:prstDash val="solid"/>
                <a:miter/>
              </a:ln>
            </p:spPr>
            <p:txBody>
              <a:bodyPr/>
              <a:lstStyle/>
              <a:p>
                <a:endParaRPr lang="en-US" sz="3200"/>
              </a:p>
            </p:txBody>
          </p:sp>
          <p:sp>
            <p:nvSpPr>
              <p:cNvPr id="75" name="TextBox 15">
                <a:extLst>
                  <a:ext uri="{FF2B5EF4-FFF2-40B4-BE49-F238E27FC236}">
                    <a16:creationId xmlns:a16="http://schemas.microsoft.com/office/drawing/2014/main" id="{F29C6C5C-0DA5-9F5B-CD78-38F6D0B10099}"/>
                  </a:ext>
                </a:extLst>
              </p:cNvPr>
              <p:cNvSpPr txBox="1"/>
              <p:nvPr/>
            </p:nvSpPr>
            <p:spPr>
              <a:xfrm>
                <a:off x="2739750" y="102129"/>
                <a:ext cx="812800" cy="850900"/>
              </a:xfrm>
              <a:prstGeom prst="rect">
                <a:avLst/>
              </a:prstGeom>
            </p:spPr>
            <p:txBody>
              <a:bodyPr lIns="24341" tIns="24341" rIns="24341" bIns="24341" rtlCol="0" anchor="ctr"/>
              <a:lstStyle/>
              <a:p>
                <a:endParaRPr lang="en-US" sz="3200"/>
              </a:p>
            </p:txBody>
          </p:sp>
        </p:grpSp>
        <p:sp>
          <p:nvSpPr>
            <p:cNvPr id="38" name="TextBox 83">
              <a:extLst>
                <a:ext uri="{FF2B5EF4-FFF2-40B4-BE49-F238E27FC236}">
                  <a16:creationId xmlns:a16="http://schemas.microsoft.com/office/drawing/2014/main" id="{0585ECDA-AB53-5B39-9A9B-9109A59380B3}"/>
                </a:ext>
              </a:extLst>
            </p:cNvPr>
            <p:cNvSpPr txBox="1"/>
            <p:nvPr/>
          </p:nvSpPr>
          <p:spPr>
            <a:xfrm>
              <a:off x="5075352" y="5319924"/>
              <a:ext cx="1976033" cy="511093"/>
            </a:xfrm>
            <a:prstGeom prst="rect">
              <a:avLst/>
            </a:prstGeom>
          </p:spPr>
          <p:txBody>
            <a:bodyPr wrap="square" lIns="0" tIns="0" rIns="0" bIns="0" rtlCol="0" anchor="t">
              <a:noAutofit/>
            </a:bodyPr>
            <a:lstStyle/>
            <a:p>
              <a:pPr algn="ctr" rtl="1">
                <a:lnSpc>
                  <a:spcPct val="115000"/>
                </a:lnSpc>
              </a:pPr>
              <a:r>
                <a:rPr lang="ar-SA"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التفكير المستقبلي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Freeform 44">
              <a:extLst>
                <a:ext uri="{FF2B5EF4-FFF2-40B4-BE49-F238E27FC236}">
                  <a16:creationId xmlns:a16="http://schemas.microsoft.com/office/drawing/2014/main" id="{7D70F4E3-B74F-A66F-116F-9DC51DC1BB8D}"/>
                </a:ext>
              </a:extLst>
            </p:cNvPr>
            <p:cNvSpPr/>
            <p:nvPr/>
          </p:nvSpPr>
          <p:spPr>
            <a:xfrm>
              <a:off x="5735754" y="3074591"/>
              <a:ext cx="747356" cy="853781"/>
            </a:xfrm>
            <a:custGeom>
              <a:avLst/>
              <a:gdLst/>
              <a:ahLst/>
              <a:cxnLst/>
              <a:rect l="l" t="t" r="r" b="b"/>
              <a:pathLst>
                <a:path w="1141775" h="1304886">
                  <a:moveTo>
                    <a:pt x="0" y="0"/>
                  </a:moveTo>
                  <a:lnTo>
                    <a:pt x="1141775" y="0"/>
                  </a:lnTo>
                  <a:lnTo>
                    <a:pt x="1141775" y="1304887"/>
                  </a:lnTo>
                  <a:lnTo>
                    <a:pt x="0" y="1304887"/>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sz="3200"/>
            </a:p>
          </p:txBody>
        </p:sp>
      </p:grpSp>
      <p:grpSp>
        <p:nvGrpSpPr>
          <p:cNvPr id="85" name="Group 84">
            <a:extLst>
              <a:ext uri="{FF2B5EF4-FFF2-40B4-BE49-F238E27FC236}">
                <a16:creationId xmlns:a16="http://schemas.microsoft.com/office/drawing/2014/main" id="{E7D10CED-986C-4A88-F1BD-414889F033FC}"/>
              </a:ext>
            </a:extLst>
          </p:cNvPr>
          <p:cNvGrpSpPr/>
          <p:nvPr/>
        </p:nvGrpSpPr>
        <p:grpSpPr>
          <a:xfrm>
            <a:off x="2847139" y="7698834"/>
            <a:ext cx="1824561" cy="3429002"/>
            <a:chOff x="2847139" y="2628899"/>
            <a:chExt cx="1824561" cy="3429002"/>
          </a:xfrm>
        </p:grpSpPr>
        <p:grpSp>
          <p:nvGrpSpPr>
            <p:cNvPr id="33" name="Group 32">
              <a:extLst>
                <a:ext uri="{FF2B5EF4-FFF2-40B4-BE49-F238E27FC236}">
                  <a16:creationId xmlns:a16="http://schemas.microsoft.com/office/drawing/2014/main" id="{0527E31F-BACD-8B5B-A3E3-51A280797919}"/>
                </a:ext>
              </a:extLst>
            </p:cNvPr>
            <p:cNvGrpSpPr/>
            <p:nvPr/>
          </p:nvGrpSpPr>
          <p:grpSpPr>
            <a:xfrm rot="10800000">
              <a:off x="3333125" y="3077890"/>
              <a:ext cx="1323191" cy="1384662"/>
              <a:chOff x="1549760" y="213487"/>
              <a:chExt cx="812800" cy="850900"/>
            </a:xfrm>
          </p:grpSpPr>
          <p:sp>
            <p:nvSpPr>
              <p:cNvPr id="48" name="Freeform 53">
                <a:extLst>
                  <a:ext uri="{FF2B5EF4-FFF2-40B4-BE49-F238E27FC236}">
                    <a16:creationId xmlns:a16="http://schemas.microsoft.com/office/drawing/2014/main" id="{7FB1AC41-32C2-E3F0-2937-2A3DAE9C861C}"/>
                  </a:ext>
                </a:extLst>
              </p:cNvPr>
              <p:cNvSpPr/>
              <p:nvPr/>
            </p:nvSpPr>
            <p:spPr>
              <a:xfrm>
                <a:off x="1549760"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49" name="TextBox 54">
                <a:extLst>
                  <a:ext uri="{FF2B5EF4-FFF2-40B4-BE49-F238E27FC236}">
                    <a16:creationId xmlns:a16="http://schemas.microsoft.com/office/drawing/2014/main" id="{8B70A4F8-0E03-1D78-3F96-B439FFA72003}"/>
                  </a:ext>
                </a:extLst>
              </p:cNvPr>
              <p:cNvSpPr txBox="1"/>
              <p:nvPr/>
            </p:nvSpPr>
            <p:spPr>
              <a:xfrm>
                <a:off x="1549760" y="213487"/>
                <a:ext cx="812800" cy="850900"/>
              </a:xfrm>
              <a:prstGeom prst="rect">
                <a:avLst/>
              </a:prstGeom>
            </p:spPr>
            <p:txBody>
              <a:bodyPr lIns="18298" tIns="18298" rIns="18298" bIns="18298" rtlCol="0" anchor="ctr"/>
              <a:lstStyle/>
              <a:p>
                <a:endParaRPr lang="en-US" sz="3200"/>
              </a:p>
            </p:txBody>
          </p:sp>
        </p:grpSp>
        <p:grpSp>
          <p:nvGrpSpPr>
            <p:cNvPr id="34" name="Group 33">
              <a:extLst>
                <a:ext uri="{FF2B5EF4-FFF2-40B4-BE49-F238E27FC236}">
                  <a16:creationId xmlns:a16="http://schemas.microsoft.com/office/drawing/2014/main" id="{80B5AD6D-C94C-A61B-2D89-6D1632F7D97A}"/>
                </a:ext>
              </a:extLst>
            </p:cNvPr>
            <p:cNvGrpSpPr/>
            <p:nvPr/>
          </p:nvGrpSpPr>
          <p:grpSpPr>
            <a:xfrm rot="10800000">
              <a:off x="3483692" y="4391079"/>
              <a:ext cx="575787" cy="575558"/>
              <a:chOff x="1634095" y="987417"/>
              <a:chExt cx="812800" cy="812800"/>
            </a:xfrm>
          </p:grpSpPr>
          <p:sp>
            <p:nvSpPr>
              <p:cNvPr id="46" name="Freeform 56">
                <a:extLst>
                  <a:ext uri="{FF2B5EF4-FFF2-40B4-BE49-F238E27FC236}">
                    <a16:creationId xmlns:a16="http://schemas.microsoft.com/office/drawing/2014/main" id="{86861B21-F7F2-38D8-96D4-A8A6A6C51B84}"/>
                  </a:ext>
                </a:extLst>
              </p:cNvPr>
              <p:cNvSpPr/>
              <p:nvPr/>
            </p:nvSpPr>
            <p:spPr>
              <a:xfrm>
                <a:off x="1634095"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47" name="TextBox 57">
                <a:extLst>
                  <a:ext uri="{FF2B5EF4-FFF2-40B4-BE49-F238E27FC236}">
                    <a16:creationId xmlns:a16="http://schemas.microsoft.com/office/drawing/2014/main" id="{593AD9D7-4969-544E-93C5-04C4A4F1FFB8}"/>
                  </a:ext>
                </a:extLst>
              </p:cNvPr>
              <p:cNvSpPr txBox="1"/>
              <p:nvPr/>
            </p:nvSpPr>
            <p:spPr>
              <a:xfrm>
                <a:off x="1837295" y="1041392"/>
                <a:ext cx="406400" cy="758825"/>
              </a:xfrm>
              <a:prstGeom prst="rect">
                <a:avLst/>
              </a:prstGeom>
            </p:spPr>
            <p:txBody>
              <a:bodyPr lIns="25458" tIns="25458" rIns="25458" bIns="25458" rtlCol="0" anchor="ctr"/>
              <a:lstStyle/>
              <a:p>
                <a:endParaRPr lang="en-US" sz="3200"/>
              </a:p>
            </p:txBody>
          </p:sp>
        </p:grpSp>
        <p:grpSp>
          <p:nvGrpSpPr>
            <p:cNvPr id="35" name="Group 34">
              <a:extLst>
                <a:ext uri="{FF2B5EF4-FFF2-40B4-BE49-F238E27FC236}">
                  <a16:creationId xmlns:a16="http://schemas.microsoft.com/office/drawing/2014/main" id="{0F3A5837-2BED-A01D-731E-9B4E875EC36A}"/>
                </a:ext>
              </a:extLst>
            </p:cNvPr>
            <p:cNvGrpSpPr/>
            <p:nvPr/>
          </p:nvGrpSpPr>
          <p:grpSpPr>
            <a:xfrm rot="10800000">
              <a:off x="2847139" y="2628899"/>
              <a:ext cx="1323191" cy="1384662"/>
              <a:chOff x="1277552" y="-38100"/>
              <a:chExt cx="812800" cy="850900"/>
            </a:xfrm>
          </p:grpSpPr>
          <p:sp>
            <p:nvSpPr>
              <p:cNvPr id="44" name="Freeform 59">
                <a:extLst>
                  <a:ext uri="{FF2B5EF4-FFF2-40B4-BE49-F238E27FC236}">
                    <a16:creationId xmlns:a16="http://schemas.microsoft.com/office/drawing/2014/main" id="{D5C1992A-DDFC-05EB-582F-83D8A048E77E}"/>
                  </a:ext>
                </a:extLst>
              </p:cNvPr>
              <p:cNvSpPr/>
              <p:nvPr/>
            </p:nvSpPr>
            <p:spPr>
              <a:xfrm>
                <a:off x="1277552"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45" name="TextBox 60">
                <a:extLst>
                  <a:ext uri="{FF2B5EF4-FFF2-40B4-BE49-F238E27FC236}">
                    <a16:creationId xmlns:a16="http://schemas.microsoft.com/office/drawing/2014/main" id="{90E0BF88-4422-0C35-9D4A-527142E08099}"/>
                  </a:ext>
                </a:extLst>
              </p:cNvPr>
              <p:cNvSpPr txBox="1"/>
              <p:nvPr/>
            </p:nvSpPr>
            <p:spPr>
              <a:xfrm>
                <a:off x="1277552" y="-38100"/>
                <a:ext cx="812800" cy="850900"/>
              </a:xfrm>
              <a:prstGeom prst="rect">
                <a:avLst/>
              </a:prstGeom>
            </p:spPr>
            <p:txBody>
              <a:bodyPr lIns="24341" tIns="24341" rIns="24341" bIns="24341" rtlCol="0" anchor="ctr"/>
              <a:lstStyle/>
              <a:p>
                <a:endParaRPr lang="en-US" sz="3200"/>
              </a:p>
            </p:txBody>
          </p:sp>
        </p:grpSp>
        <p:grpSp>
          <p:nvGrpSpPr>
            <p:cNvPr id="36" name="Group 35">
              <a:extLst>
                <a:ext uri="{FF2B5EF4-FFF2-40B4-BE49-F238E27FC236}">
                  <a16:creationId xmlns:a16="http://schemas.microsoft.com/office/drawing/2014/main" id="{93127252-AAD6-DB2E-9968-2F82F15FD0BD}"/>
                </a:ext>
              </a:extLst>
            </p:cNvPr>
            <p:cNvGrpSpPr/>
            <p:nvPr/>
          </p:nvGrpSpPr>
          <p:grpSpPr>
            <a:xfrm rot="10800000">
              <a:off x="3125821" y="2879157"/>
              <a:ext cx="1323191" cy="1384662"/>
              <a:chOff x="1433646" y="102129"/>
              <a:chExt cx="812800" cy="850900"/>
            </a:xfrm>
          </p:grpSpPr>
          <p:sp>
            <p:nvSpPr>
              <p:cNvPr id="42" name="Freeform 62">
                <a:extLst>
                  <a:ext uri="{FF2B5EF4-FFF2-40B4-BE49-F238E27FC236}">
                    <a16:creationId xmlns:a16="http://schemas.microsoft.com/office/drawing/2014/main" id="{214778D0-DFA0-88CC-A836-6CB2122901AD}"/>
                  </a:ext>
                </a:extLst>
              </p:cNvPr>
              <p:cNvSpPr/>
              <p:nvPr/>
            </p:nvSpPr>
            <p:spPr>
              <a:xfrm>
                <a:off x="1433646"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2E75B6"/>
              </a:solidFill>
              <a:ln cap="sq">
                <a:noFill/>
                <a:prstDash val="solid"/>
                <a:miter/>
              </a:ln>
            </p:spPr>
            <p:txBody>
              <a:bodyPr/>
              <a:lstStyle/>
              <a:p>
                <a:endParaRPr lang="en-US" sz="3200"/>
              </a:p>
            </p:txBody>
          </p:sp>
          <p:sp>
            <p:nvSpPr>
              <p:cNvPr id="43" name="TextBox 63">
                <a:extLst>
                  <a:ext uri="{FF2B5EF4-FFF2-40B4-BE49-F238E27FC236}">
                    <a16:creationId xmlns:a16="http://schemas.microsoft.com/office/drawing/2014/main" id="{27059DB0-A5B4-7C4C-4FE5-F43DA5D17B7F}"/>
                  </a:ext>
                </a:extLst>
              </p:cNvPr>
              <p:cNvSpPr txBox="1"/>
              <p:nvPr/>
            </p:nvSpPr>
            <p:spPr>
              <a:xfrm>
                <a:off x="1433646" y="102129"/>
                <a:ext cx="812800" cy="850900"/>
              </a:xfrm>
              <a:prstGeom prst="rect">
                <a:avLst/>
              </a:prstGeom>
            </p:spPr>
            <p:txBody>
              <a:bodyPr lIns="24341" tIns="24341" rIns="24341" bIns="24341" rtlCol="0" anchor="ctr"/>
              <a:lstStyle/>
              <a:p>
                <a:endParaRPr lang="en-US" sz="3200"/>
              </a:p>
            </p:txBody>
          </p:sp>
        </p:grpSp>
        <p:sp>
          <p:nvSpPr>
            <p:cNvPr id="39" name="TextBox 84">
              <a:extLst>
                <a:ext uri="{FF2B5EF4-FFF2-40B4-BE49-F238E27FC236}">
                  <a16:creationId xmlns:a16="http://schemas.microsoft.com/office/drawing/2014/main" id="{DF1C5B42-03DB-29AB-AEC2-972B4DB7EBF2}"/>
                </a:ext>
              </a:extLst>
            </p:cNvPr>
            <p:cNvSpPr txBox="1"/>
            <p:nvPr/>
          </p:nvSpPr>
          <p:spPr>
            <a:xfrm>
              <a:off x="2883861" y="5035715"/>
              <a:ext cx="1787839" cy="1022186"/>
            </a:xfrm>
            <a:prstGeom prst="rect">
              <a:avLst/>
            </a:prstGeom>
          </p:spPr>
          <p:txBody>
            <a:bodyPr wrap="square" lIns="0" tIns="0" rIns="0" bIns="0" rtlCol="0" anchor="t">
              <a:noAutofit/>
            </a:bodyPr>
            <a:lstStyle/>
            <a:p>
              <a:pPr algn="ctr" rtl="1">
                <a:lnSpc>
                  <a:spcPct val="115000"/>
                </a:lnSpc>
              </a:pPr>
              <a:r>
                <a:rPr lang="ar-SA"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المرونة والقدرة على 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Graphic 12" descr="Questions with solid fill">
              <a:extLst>
                <a:ext uri="{FF2B5EF4-FFF2-40B4-BE49-F238E27FC236}">
                  <a16:creationId xmlns:a16="http://schemas.microsoft.com/office/drawing/2014/main" id="{DAE4EE8C-C046-82DA-7E3E-ED7ED5EF5C2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270357" y="2980849"/>
              <a:ext cx="1067130" cy="1066704"/>
            </a:xfrm>
            <a:prstGeom prst="rect">
              <a:avLst/>
            </a:prstGeom>
          </p:spPr>
        </p:pic>
      </p:grpSp>
      <p:grpSp>
        <p:nvGrpSpPr>
          <p:cNvPr id="86" name="Group 85">
            <a:extLst>
              <a:ext uri="{FF2B5EF4-FFF2-40B4-BE49-F238E27FC236}">
                <a16:creationId xmlns:a16="http://schemas.microsoft.com/office/drawing/2014/main" id="{4237F341-1784-00A1-0A01-556C8A7525EF}"/>
              </a:ext>
            </a:extLst>
          </p:cNvPr>
          <p:cNvGrpSpPr/>
          <p:nvPr/>
        </p:nvGrpSpPr>
        <p:grpSpPr>
          <a:xfrm>
            <a:off x="566263" y="7698834"/>
            <a:ext cx="2089402" cy="3429002"/>
            <a:chOff x="566263" y="2628899"/>
            <a:chExt cx="2089402" cy="3429002"/>
          </a:xfrm>
        </p:grpSpPr>
        <p:grpSp>
          <p:nvGrpSpPr>
            <p:cNvPr id="29" name="Group 28">
              <a:extLst>
                <a:ext uri="{FF2B5EF4-FFF2-40B4-BE49-F238E27FC236}">
                  <a16:creationId xmlns:a16="http://schemas.microsoft.com/office/drawing/2014/main" id="{AC9486EC-9F92-1EB6-FBE4-4FF6C817C5B2}"/>
                </a:ext>
              </a:extLst>
            </p:cNvPr>
            <p:cNvGrpSpPr/>
            <p:nvPr/>
          </p:nvGrpSpPr>
          <p:grpSpPr>
            <a:xfrm rot="10800000">
              <a:off x="1088327" y="3077890"/>
              <a:ext cx="1323191" cy="1384662"/>
              <a:chOff x="292416" y="213487"/>
              <a:chExt cx="812800" cy="850900"/>
            </a:xfrm>
          </p:grpSpPr>
          <p:sp>
            <p:nvSpPr>
              <p:cNvPr id="56" name="Freeform 41">
                <a:extLst>
                  <a:ext uri="{FF2B5EF4-FFF2-40B4-BE49-F238E27FC236}">
                    <a16:creationId xmlns:a16="http://schemas.microsoft.com/office/drawing/2014/main" id="{398A6F7D-1AE3-9291-3298-88E5BDE2539B}"/>
                  </a:ext>
                </a:extLst>
              </p:cNvPr>
              <p:cNvSpPr/>
              <p:nvPr/>
            </p:nvSpPr>
            <p:spPr>
              <a:xfrm>
                <a:off x="292416"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57" name="TextBox 42">
                <a:extLst>
                  <a:ext uri="{FF2B5EF4-FFF2-40B4-BE49-F238E27FC236}">
                    <a16:creationId xmlns:a16="http://schemas.microsoft.com/office/drawing/2014/main" id="{9DDF63CD-7FC4-AEE9-9422-04FBE86387AE}"/>
                  </a:ext>
                </a:extLst>
              </p:cNvPr>
              <p:cNvSpPr txBox="1"/>
              <p:nvPr/>
            </p:nvSpPr>
            <p:spPr>
              <a:xfrm>
                <a:off x="292416" y="213487"/>
                <a:ext cx="812800" cy="850900"/>
              </a:xfrm>
              <a:prstGeom prst="rect">
                <a:avLst/>
              </a:prstGeom>
            </p:spPr>
            <p:txBody>
              <a:bodyPr lIns="18298" tIns="18298" rIns="18298" bIns="18298" rtlCol="0" anchor="ctr"/>
              <a:lstStyle/>
              <a:p>
                <a:endParaRPr lang="en-US" sz="3200"/>
              </a:p>
            </p:txBody>
          </p:sp>
        </p:grpSp>
        <p:grpSp>
          <p:nvGrpSpPr>
            <p:cNvPr id="30" name="Group 29">
              <a:extLst>
                <a:ext uri="{FF2B5EF4-FFF2-40B4-BE49-F238E27FC236}">
                  <a16:creationId xmlns:a16="http://schemas.microsoft.com/office/drawing/2014/main" id="{503A3A1D-AC21-A0F4-A0FA-195BB2C834D1}"/>
                </a:ext>
              </a:extLst>
            </p:cNvPr>
            <p:cNvGrpSpPr/>
            <p:nvPr/>
          </p:nvGrpSpPr>
          <p:grpSpPr>
            <a:xfrm rot="10800000">
              <a:off x="1238895" y="4391079"/>
              <a:ext cx="575787" cy="575558"/>
              <a:chOff x="376751" y="987417"/>
              <a:chExt cx="812800" cy="812800"/>
            </a:xfrm>
          </p:grpSpPr>
          <p:sp>
            <p:nvSpPr>
              <p:cNvPr id="54" name="Freeform 44">
                <a:extLst>
                  <a:ext uri="{FF2B5EF4-FFF2-40B4-BE49-F238E27FC236}">
                    <a16:creationId xmlns:a16="http://schemas.microsoft.com/office/drawing/2014/main" id="{7724D337-C8D1-47A7-9460-49E226A2993D}"/>
                  </a:ext>
                </a:extLst>
              </p:cNvPr>
              <p:cNvSpPr/>
              <p:nvPr/>
            </p:nvSpPr>
            <p:spPr>
              <a:xfrm>
                <a:off x="376751"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55" name="TextBox 45">
                <a:extLst>
                  <a:ext uri="{FF2B5EF4-FFF2-40B4-BE49-F238E27FC236}">
                    <a16:creationId xmlns:a16="http://schemas.microsoft.com/office/drawing/2014/main" id="{36069D42-F431-BA23-8F0D-0BDC420AF58D}"/>
                  </a:ext>
                </a:extLst>
              </p:cNvPr>
              <p:cNvSpPr txBox="1"/>
              <p:nvPr/>
            </p:nvSpPr>
            <p:spPr>
              <a:xfrm>
                <a:off x="579951" y="1041392"/>
                <a:ext cx="406400" cy="758825"/>
              </a:xfrm>
              <a:prstGeom prst="rect">
                <a:avLst/>
              </a:prstGeom>
            </p:spPr>
            <p:txBody>
              <a:bodyPr lIns="25458" tIns="25458" rIns="25458" bIns="25458" rtlCol="0" anchor="ctr"/>
              <a:lstStyle/>
              <a:p>
                <a:endParaRPr lang="en-US" sz="3200"/>
              </a:p>
            </p:txBody>
          </p:sp>
        </p:grpSp>
        <p:grpSp>
          <p:nvGrpSpPr>
            <p:cNvPr id="31" name="Group 30">
              <a:extLst>
                <a:ext uri="{FF2B5EF4-FFF2-40B4-BE49-F238E27FC236}">
                  <a16:creationId xmlns:a16="http://schemas.microsoft.com/office/drawing/2014/main" id="{79A09DB8-7949-7000-9C81-29256F33E3F7}"/>
                </a:ext>
              </a:extLst>
            </p:cNvPr>
            <p:cNvGrpSpPr/>
            <p:nvPr/>
          </p:nvGrpSpPr>
          <p:grpSpPr>
            <a:xfrm rot="10800000">
              <a:off x="602341" y="2628899"/>
              <a:ext cx="1323191" cy="1384662"/>
              <a:chOff x="20208" y="-38100"/>
              <a:chExt cx="812800" cy="850900"/>
            </a:xfrm>
          </p:grpSpPr>
          <p:sp>
            <p:nvSpPr>
              <p:cNvPr id="52" name="Freeform 47">
                <a:extLst>
                  <a:ext uri="{FF2B5EF4-FFF2-40B4-BE49-F238E27FC236}">
                    <a16:creationId xmlns:a16="http://schemas.microsoft.com/office/drawing/2014/main" id="{F3334C29-5C60-05AD-9D95-A7EEB638383D}"/>
                  </a:ext>
                </a:extLst>
              </p:cNvPr>
              <p:cNvSpPr/>
              <p:nvPr/>
            </p:nvSpPr>
            <p:spPr>
              <a:xfrm>
                <a:off x="20208"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53" name="TextBox 48">
                <a:extLst>
                  <a:ext uri="{FF2B5EF4-FFF2-40B4-BE49-F238E27FC236}">
                    <a16:creationId xmlns:a16="http://schemas.microsoft.com/office/drawing/2014/main" id="{855FC7AC-48E5-D954-5660-30F8F42534BF}"/>
                  </a:ext>
                </a:extLst>
              </p:cNvPr>
              <p:cNvSpPr txBox="1"/>
              <p:nvPr/>
            </p:nvSpPr>
            <p:spPr>
              <a:xfrm>
                <a:off x="20208" y="-38100"/>
                <a:ext cx="812800" cy="850900"/>
              </a:xfrm>
              <a:prstGeom prst="rect">
                <a:avLst/>
              </a:prstGeom>
            </p:spPr>
            <p:txBody>
              <a:bodyPr lIns="24341" tIns="24341" rIns="24341" bIns="24341" rtlCol="0" anchor="ctr"/>
              <a:lstStyle/>
              <a:p>
                <a:endParaRPr lang="en-US" sz="3200"/>
              </a:p>
            </p:txBody>
          </p:sp>
        </p:grpSp>
        <p:grpSp>
          <p:nvGrpSpPr>
            <p:cNvPr id="32" name="Group 31">
              <a:extLst>
                <a:ext uri="{FF2B5EF4-FFF2-40B4-BE49-F238E27FC236}">
                  <a16:creationId xmlns:a16="http://schemas.microsoft.com/office/drawing/2014/main" id="{90E3DC6B-7B5B-3DA9-A612-494B41CA60A1}"/>
                </a:ext>
              </a:extLst>
            </p:cNvPr>
            <p:cNvGrpSpPr/>
            <p:nvPr/>
          </p:nvGrpSpPr>
          <p:grpSpPr>
            <a:xfrm rot="10800000">
              <a:off x="867425" y="2879157"/>
              <a:ext cx="1323191" cy="1384662"/>
              <a:chOff x="168685" y="102129"/>
              <a:chExt cx="812800" cy="850900"/>
            </a:xfrm>
          </p:grpSpPr>
          <p:sp>
            <p:nvSpPr>
              <p:cNvPr id="50" name="Freeform 50">
                <a:extLst>
                  <a:ext uri="{FF2B5EF4-FFF2-40B4-BE49-F238E27FC236}">
                    <a16:creationId xmlns:a16="http://schemas.microsoft.com/office/drawing/2014/main" id="{6AF1EBB4-EA0E-3EF8-2FAE-3F008ECC05A6}"/>
                  </a:ext>
                </a:extLst>
              </p:cNvPr>
              <p:cNvSpPr/>
              <p:nvPr/>
            </p:nvSpPr>
            <p:spPr>
              <a:xfrm>
                <a:off x="168685"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rgbClr val="168489"/>
              </a:solidFill>
              <a:ln cap="sq">
                <a:noFill/>
                <a:prstDash val="solid"/>
                <a:miter/>
              </a:ln>
            </p:spPr>
            <p:txBody>
              <a:bodyPr/>
              <a:lstStyle/>
              <a:p>
                <a:endParaRPr lang="en-US" sz="3200"/>
              </a:p>
            </p:txBody>
          </p:sp>
          <p:sp>
            <p:nvSpPr>
              <p:cNvPr id="51" name="TextBox 51">
                <a:extLst>
                  <a:ext uri="{FF2B5EF4-FFF2-40B4-BE49-F238E27FC236}">
                    <a16:creationId xmlns:a16="http://schemas.microsoft.com/office/drawing/2014/main" id="{A77A74A7-49FA-BF70-6A36-05AB0193AA70}"/>
                  </a:ext>
                </a:extLst>
              </p:cNvPr>
              <p:cNvSpPr txBox="1"/>
              <p:nvPr/>
            </p:nvSpPr>
            <p:spPr>
              <a:xfrm>
                <a:off x="168685" y="102129"/>
                <a:ext cx="812800" cy="850900"/>
              </a:xfrm>
              <a:prstGeom prst="rect">
                <a:avLst/>
              </a:prstGeom>
            </p:spPr>
            <p:txBody>
              <a:bodyPr lIns="24341" tIns="24341" rIns="24341" bIns="24341" rtlCol="0" anchor="ctr"/>
              <a:lstStyle/>
              <a:p>
                <a:endParaRPr lang="en-US" sz="3200"/>
              </a:p>
            </p:txBody>
          </p:sp>
        </p:grpSp>
        <p:sp>
          <p:nvSpPr>
            <p:cNvPr id="40" name="TextBox 85">
              <a:extLst>
                <a:ext uri="{FF2B5EF4-FFF2-40B4-BE49-F238E27FC236}">
                  <a16:creationId xmlns:a16="http://schemas.microsoft.com/office/drawing/2014/main" id="{016E6211-5873-CE63-3A4B-F3A4E3BCAF41}"/>
                </a:ext>
              </a:extLst>
            </p:cNvPr>
            <p:cNvSpPr txBox="1"/>
            <p:nvPr/>
          </p:nvSpPr>
          <p:spPr>
            <a:xfrm>
              <a:off x="566263" y="5035715"/>
              <a:ext cx="2089402" cy="1022186"/>
            </a:xfrm>
            <a:prstGeom prst="rect">
              <a:avLst/>
            </a:prstGeom>
          </p:spPr>
          <p:txBody>
            <a:bodyPr wrap="square" lIns="0" tIns="0" rIns="0" bIns="0" rtlCol="0" anchor="t">
              <a:noAutofit/>
            </a:bodyPr>
            <a:lstStyle/>
            <a:p>
              <a:pPr algn="ctr" rtl="1">
                <a:lnSpc>
                  <a:spcPct val="115000"/>
                </a:lnSpc>
              </a:pPr>
              <a:r>
                <a:rPr lang="ar-SA" sz="3200" b="1" kern="1200" dirty="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والتواصل المفتوح</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رسم 12" descr="قاعة مجلس الإدارة">
              <a:extLst>
                <a:ext uri="{FF2B5EF4-FFF2-40B4-BE49-F238E27FC236}">
                  <a16:creationId xmlns:a16="http://schemas.microsoft.com/office/drawing/2014/main" id="{EB3C8794-1D62-1FB2-B926-0E71F32AF0A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0002" y="3041771"/>
              <a:ext cx="1093099" cy="1092663"/>
            </a:xfrm>
            <a:prstGeom prst="rect">
              <a:avLst/>
            </a:prstGeom>
          </p:spPr>
        </p:pic>
      </p:grpSp>
      <p:grpSp>
        <p:nvGrpSpPr>
          <p:cNvPr id="83" name="Group 82">
            <a:extLst>
              <a:ext uri="{FF2B5EF4-FFF2-40B4-BE49-F238E27FC236}">
                <a16:creationId xmlns:a16="http://schemas.microsoft.com/office/drawing/2014/main" id="{9F236BA1-8BE1-BE2A-D85A-A5C936B560AC}"/>
              </a:ext>
            </a:extLst>
          </p:cNvPr>
          <p:cNvGrpSpPr/>
          <p:nvPr/>
        </p:nvGrpSpPr>
        <p:grpSpPr>
          <a:xfrm>
            <a:off x="7236500" y="7698834"/>
            <a:ext cx="2106408" cy="3202118"/>
            <a:chOff x="7236500" y="2628899"/>
            <a:chExt cx="2106408" cy="3202118"/>
          </a:xfrm>
        </p:grpSpPr>
        <p:grpSp>
          <p:nvGrpSpPr>
            <p:cNvPr id="21" name="Group 20">
              <a:extLst>
                <a:ext uri="{FF2B5EF4-FFF2-40B4-BE49-F238E27FC236}">
                  <a16:creationId xmlns:a16="http://schemas.microsoft.com/office/drawing/2014/main" id="{3D6CD7DA-E047-94DB-C9C9-DE91402A49B3}"/>
                </a:ext>
              </a:extLst>
            </p:cNvPr>
            <p:cNvGrpSpPr/>
            <p:nvPr/>
          </p:nvGrpSpPr>
          <p:grpSpPr>
            <a:xfrm rot="10800000">
              <a:off x="7923372" y="3077890"/>
              <a:ext cx="1323191" cy="1384662"/>
              <a:chOff x="4120825" y="213487"/>
              <a:chExt cx="812800" cy="850900"/>
            </a:xfrm>
          </p:grpSpPr>
          <p:sp>
            <p:nvSpPr>
              <p:cNvPr id="72" name="Freeform 17">
                <a:extLst>
                  <a:ext uri="{FF2B5EF4-FFF2-40B4-BE49-F238E27FC236}">
                    <a16:creationId xmlns:a16="http://schemas.microsoft.com/office/drawing/2014/main" id="{16E89666-F61C-0E88-B72F-88614F6825BA}"/>
                  </a:ext>
                </a:extLst>
              </p:cNvPr>
              <p:cNvSpPr/>
              <p:nvPr/>
            </p:nvSpPr>
            <p:spPr>
              <a:xfrm>
                <a:off x="4120825" y="251587"/>
                <a:ext cx="812800" cy="812800"/>
              </a:xfrm>
              <a:custGeom>
                <a:avLst/>
                <a:gdLst/>
                <a:ahLst/>
                <a:cxnLst/>
                <a:rect l="l" t="t" r="r" b="b"/>
                <a:pathLst>
                  <a:path w="812800" h="812800">
                    <a:moveTo>
                      <a:pt x="39250" y="0"/>
                    </a:moveTo>
                    <a:lnTo>
                      <a:pt x="773550" y="0"/>
                    </a:lnTo>
                    <a:cubicBezTo>
                      <a:pt x="783960" y="0"/>
                      <a:pt x="793943" y="4135"/>
                      <a:pt x="801304" y="11496"/>
                    </a:cubicBezTo>
                    <a:cubicBezTo>
                      <a:pt x="808665" y="18857"/>
                      <a:pt x="812800" y="28840"/>
                      <a:pt x="812800" y="39250"/>
                    </a:cubicBezTo>
                    <a:lnTo>
                      <a:pt x="812800" y="773550"/>
                    </a:lnTo>
                    <a:cubicBezTo>
                      <a:pt x="812800" y="783960"/>
                      <a:pt x="808665" y="793943"/>
                      <a:pt x="801304" y="801304"/>
                    </a:cubicBezTo>
                    <a:cubicBezTo>
                      <a:pt x="793943" y="808665"/>
                      <a:pt x="783960" y="812800"/>
                      <a:pt x="773550" y="812800"/>
                    </a:cubicBezTo>
                    <a:lnTo>
                      <a:pt x="39250" y="812800"/>
                    </a:lnTo>
                    <a:cubicBezTo>
                      <a:pt x="28840" y="812800"/>
                      <a:pt x="18857" y="808665"/>
                      <a:pt x="11496" y="801304"/>
                    </a:cubicBezTo>
                    <a:cubicBezTo>
                      <a:pt x="4135" y="793943"/>
                      <a:pt x="0" y="783960"/>
                      <a:pt x="0" y="773550"/>
                    </a:cubicBezTo>
                    <a:lnTo>
                      <a:pt x="0" y="39250"/>
                    </a:lnTo>
                    <a:cubicBezTo>
                      <a:pt x="0" y="28840"/>
                      <a:pt x="4135" y="18857"/>
                      <a:pt x="11496" y="11496"/>
                    </a:cubicBezTo>
                    <a:cubicBezTo>
                      <a:pt x="18857" y="4135"/>
                      <a:pt x="28840" y="0"/>
                      <a:pt x="39250" y="0"/>
                    </a:cubicBezTo>
                    <a:close/>
                  </a:path>
                </a:pathLst>
              </a:custGeom>
              <a:solidFill>
                <a:srgbClr val="DFE4E4"/>
              </a:solidFill>
            </p:spPr>
            <p:txBody>
              <a:bodyPr/>
              <a:lstStyle/>
              <a:p>
                <a:endParaRPr lang="en-US" sz="3200"/>
              </a:p>
            </p:txBody>
          </p:sp>
          <p:sp>
            <p:nvSpPr>
              <p:cNvPr id="73" name="TextBox 18">
                <a:extLst>
                  <a:ext uri="{FF2B5EF4-FFF2-40B4-BE49-F238E27FC236}">
                    <a16:creationId xmlns:a16="http://schemas.microsoft.com/office/drawing/2014/main" id="{020ECD08-941B-EFA6-E6D6-850CA5B3ACB5}"/>
                  </a:ext>
                </a:extLst>
              </p:cNvPr>
              <p:cNvSpPr txBox="1"/>
              <p:nvPr/>
            </p:nvSpPr>
            <p:spPr>
              <a:xfrm>
                <a:off x="4120825" y="213487"/>
                <a:ext cx="812800" cy="850900"/>
              </a:xfrm>
              <a:prstGeom prst="rect">
                <a:avLst/>
              </a:prstGeom>
            </p:spPr>
            <p:txBody>
              <a:bodyPr lIns="18298" tIns="18298" rIns="18298" bIns="18298" rtlCol="0" anchor="ctr"/>
              <a:lstStyle/>
              <a:p>
                <a:endParaRPr lang="en-US" sz="3200"/>
              </a:p>
            </p:txBody>
          </p:sp>
        </p:grpSp>
        <p:grpSp>
          <p:nvGrpSpPr>
            <p:cNvPr id="22" name="Group 21">
              <a:extLst>
                <a:ext uri="{FF2B5EF4-FFF2-40B4-BE49-F238E27FC236}">
                  <a16:creationId xmlns:a16="http://schemas.microsoft.com/office/drawing/2014/main" id="{9651AB53-F2DF-A924-B26F-EC8D93A362A3}"/>
                </a:ext>
              </a:extLst>
            </p:cNvPr>
            <p:cNvGrpSpPr/>
            <p:nvPr/>
          </p:nvGrpSpPr>
          <p:grpSpPr>
            <a:xfrm rot="10800000">
              <a:off x="8073939" y="4391079"/>
              <a:ext cx="575787" cy="575558"/>
              <a:chOff x="4205160" y="987417"/>
              <a:chExt cx="812800" cy="812800"/>
            </a:xfrm>
          </p:grpSpPr>
          <p:sp>
            <p:nvSpPr>
              <p:cNvPr id="70" name="Freeform 20">
                <a:extLst>
                  <a:ext uri="{FF2B5EF4-FFF2-40B4-BE49-F238E27FC236}">
                    <a16:creationId xmlns:a16="http://schemas.microsoft.com/office/drawing/2014/main" id="{F80136E0-64AA-7460-7AA3-FC9FFAEE7BF8}"/>
                  </a:ext>
                </a:extLst>
              </p:cNvPr>
              <p:cNvSpPr/>
              <p:nvPr/>
            </p:nvSpPr>
            <p:spPr>
              <a:xfrm>
                <a:off x="4205160" y="987417"/>
                <a:ext cx="812800" cy="812800"/>
              </a:xfrm>
              <a:custGeom>
                <a:avLst/>
                <a:gdLst/>
                <a:ahLst/>
                <a:cxnLst/>
                <a:rect l="l" t="t" r="r" b="b"/>
                <a:pathLst>
                  <a:path w="812800" h="812800">
                    <a:moveTo>
                      <a:pt x="406400" y="0"/>
                    </a:moveTo>
                    <a:lnTo>
                      <a:pt x="0" y="406400"/>
                    </a:lnTo>
                    <a:lnTo>
                      <a:pt x="203200" y="406400"/>
                    </a:lnTo>
                    <a:lnTo>
                      <a:pt x="203200" y="812800"/>
                    </a:lnTo>
                    <a:lnTo>
                      <a:pt x="609600" y="812800"/>
                    </a:lnTo>
                    <a:lnTo>
                      <a:pt x="609600" y="406400"/>
                    </a:lnTo>
                    <a:lnTo>
                      <a:pt x="812800" y="406400"/>
                    </a:lnTo>
                    <a:lnTo>
                      <a:pt x="406400" y="0"/>
                    </a:lnTo>
                    <a:close/>
                  </a:path>
                </a:pathLst>
              </a:custGeom>
              <a:solidFill>
                <a:srgbClr val="DFE4E4"/>
              </a:solidFill>
            </p:spPr>
            <p:txBody>
              <a:bodyPr/>
              <a:lstStyle/>
              <a:p>
                <a:endParaRPr lang="en-US" sz="3200"/>
              </a:p>
            </p:txBody>
          </p:sp>
          <p:sp>
            <p:nvSpPr>
              <p:cNvPr id="71" name="TextBox 21">
                <a:extLst>
                  <a:ext uri="{FF2B5EF4-FFF2-40B4-BE49-F238E27FC236}">
                    <a16:creationId xmlns:a16="http://schemas.microsoft.com/office/drawing/2014/main" id="{2F5C8EBC-3C87-BB4C-3439-13B7C9043D08}"/>
                  </a:ext>
                </a:extLst>
              </p:cNvPr>
              <p:cNvSpPr txBox="1"/>
              <p:nvPr/>
            </p:nvSpPr>
            <p:spPr>
              <a:xfrm>
                <a:off x="4408360" y="1041392"/>
                <a:ext cx="406400" cy="758825"/>
              </a:xfrm>
              <a:prstGeom prst="rect">
                <a:avLst/>
              </a:prstGeom>
            </p:spPr>
            <p:txBody>
              <a:bodyPr lIns="25458" tIns="25458" rIns="25458" bIns="25458" rtlCol="0" anchor="ctr"/>
              <a:lstStyle/>
              <a:p>
                <a:endParaRPr lang="en-US" sz="3200"/>
              </a:p>
            </p:txBody>
          </p:sp>
        </p:grpSp>
        <p:grpSp>
          <p:nvGrpSpPr>
            <p:cNvPr id="23" name="Group 22">
              <a:extLst>
                <a:ext uri="{FF2B5EF4-FFF2-40B4-BE49-F238E27FC236}">
                  <a16:creationId xmlns:a16="http://schemas.microsoft.com/office/drawing/2014/main" id="{12419CF9-4BF6-2A7E-EF7D-7B76E52781C8}"/>
                </a:ext>
              </a:extLst>
            </p:cNvPr>
            <p:cNvGrpSpPr/>
            <p:nvPr/>
          </p:nvGrpSpPr>
          <p:grpSpPr>
            <a:xfrm rot="10800000">
              <a:off x="7437384" y="2628899"/>
              <a:ext cx="1323191" cy="1384662"/>
              <a:chOff x="3848616" y="-38100"/>
              <a:chExt cx="812800" cy="850900"/>
            </a:xfrm>
          </p:grpSpPr>
          <p:sp>
            <p:nvSpPr>
              <p:cNvPr id="68" name="Freeform 23">
                <a:extLst>
                  <a:ext uri="{FF2B5EF4-FFF2-40B4-BE49-F238E27FC236}">
                    <a16:creationId xmlns:a16="http://schemas.microsoft.com/office/drawing/2014/main" id="{B321CAD1-9B0E-24D6-E223-811E24D6A9C9}"/>
                  </a:ext>
                </a:extLst>
              </p:cNvPr>
              <p:cNvSpPr/>
              <p:nvPr/>
            </p:nvSpPr>
            <p:spPr>
              <a:xfrm>
                <a:off x="3848616" y="0"/>
                <a:ext cx="812800" cy="812800"/>
              </a:xfrm>
              <a:custGeom>
                <a:avLst/>
                <a:gdLst/>
                <a:ahLst/>
                <a:cxnLst/>
                <a:rect l="l" t="t" r="r" b="b"/>
                <a:pathLst>
                  <a:path w="812800" h="812800">
                    <a:moveTo>
                      <a:pt x="29438" y="0"/>
                    </a:moveTo>
                    <a:lnTo>
                      <a:pt x="783362" y="0"/>
                    </a:lnTo>
                    <a:cubicBezTo>
                      <a:pt x="799620" y="0"/>
                      <a:pt x="812800" y="13180"/>
                      <a:pt x="812800" y="29438"/>
                    </a:cubicBezTo>
                    <a:lnTo>
                      <a:pt x="812800" y="783362"/>
                    </a:lnTo>
                    <a:cubicBezTo>
                      <a:pt x="812800" y="799620"/>
                      <a:pt x="799620" y="812800"/>
                      <a:pt x="783362" y="812800"/>
                    </a:cubicBezTo>
                    <a:lnTo>
                      <a:pt x="29438" y="812800"/>
                    </a:lnTo>
                    <a:cubicBezTo>
                      <a:pt x="13180" y="812800"/>
                      <a:pt x="0" y="799620"/>
                      <a:pt x="0" y="783362"/>
                    </a:cubicBezTo>
                    <a:lnTo>
                      <a:pt x="0" y="29438"/>
                    </a:lnTo>
                    <a:cubicBezTo>
                      <a:pt x="0" y="13180"/>
                      <a:pt x="13180" y="0"/>
                      <a:pt x="29438" y="0"/>
                    </a:cubicBezTo>
                    <a:close/>
                  </a:path>
                </a:pathLst>
              </a:custGeom>
              <a:solidFill>
                <a:srgbClr val="FFFFFF"/>
              </a:solidFill>
              <a:ln w="28575" cap="sq">
                <a:solidFill>
                  <a:srgbClr val="DFE4E4"/>
                </a:solidFill>
                <a:prstDash val="dash"/>
                <a:miter/>
              </a:ln>
            </p:spPr>
            <p:txBody>
              <a:bodyPr/>
              <a:lstStyle/>
              <a:p>
                <a:endParaRPr lang="en-US" sz="3200"/>
              </a:p>
            </p:txBody>
          </p:sp>
          <p:sp>
            <p:nvSpPr>
              <p:cNvPr id="69" name="TextBox 24">
                <a:extLst>
                  <a:ext uri="{FF2B5EF4-FFF2-40B4-BE49-F238E27FC236}">
                    <a16:creationId xmlns:a16="http://schemas.microsoft.com/office/drawing/2014/main" id="{CDE67BBE-4102-8A71-17EE-055277B67187}"/>
                  </a:ext>
                </a:extLst>
              </p:cNvPr>
              <p:cNvSpPr txBox="1"/>
              <p:nvPr/>
            </p:nvSpPr>
            <p:spPr>
              <a:xfrm>
                <a:off x="3848616" y="-38100"/>
                <a:ext cx="812800" cy="850900"/>
              </a:xfrm>
              <a:prstGeom prst="rect">
                <a:avLst/>
              </a:prstGeom>
            </p:spPr>
            <p:txBody>
              <a:bodyPr lIns="24341" tIns="24341" rIns="24341" bIns="24341" rtlCol="0" anchor="ctr"/>
              <a:lstStyle/>
              <a:p>
                <a:endParaRPr lang="en-US" sz="3200"/>
              </a:p>
            </p:txBody>
          </p:sp>
        </p:grpSp>
        <p:grpSp>
          <p:nvGrpSpPr>
            <p:cNvPr id="24" name="Group 23">
              <a:extLst>
                <a:ext uri="{FF2B5EF4-FFF2-40B4-BE49-F238E27FC236}">
                  <a16:creationId xmlns:a16="http://schemas.microsoft.com/office/drawing/2014/main" id="{ABFBB254-C8D7-D97E-5F0A-DC82D31FCCC3}"/>
                </a:ext>
              </a:extLst>
            </p:cNvPr>
            <p:cNvGrpSpPr/>
            <p:nvPr/>
          </p:nvGrpSpPr>
          <p:grpSpPr>
            <a:xfrm rot="10800000">
              <a:off x="7702469" y="2879157"/>
              <a:ext cx="1323191" cy="1384662"/>
              <a:chOff x="3997094" y="102129"/>
              <a:chExt cx="812800" cy="850900"/>
            </a:xfrm>
          </p:grpSpPr>
          <p:sp>
            <p:nvSpPr>
              <p:cNvPr id="66" name="Freeform 26">
                <a:extLst>
                  <a:ext uri="{FF2B5EF4-FFF2-40B4-BE49-F238E27FC236}">
                    <a16:creationId xmlns:a16="http://schemas.microsoft.com/office/drawing/2014/main" id="{EC4FE9AC-8D84-95E0-9DB2-4F4430929518}"/>
                  </a:ext>
                </a:extLst>
              </p:cNvPr>
              <p:cNvSpPr/>
              <p:nvPr/>
            </p:nvSpPr>
            <p:spPr>
              <a:xfrm>
                <a:off x="3997094" y="140229"/>
                <a:ext cx="812800" cy="812800"/>
              </a:xfrm>
              <a:custGeom>
                <a:avLst/>
                <a:gdLst/>
                <a:ahLst/>
                <a:cxnLst/>
                <a:rect l="l" t="t" r="r" b="b"/>
                <a:pathLst>
                  <a:path w="812800" h="812800">
                    <a:moveTo>
                      <a:pt x="49063" y="0"/>
                    </a:moveTo>
                    <a:lnTo>
                      <a:pt x="763737" y="0"/>
                    </a:lnTo>
                    <a:cubicBezTo>
                      <a:pt x="776749" y="0"/>
                      <a:pt x="789229" y="5169"/>
                      <a:pt x="798430" y="14370"/>
                    </a:cubicBezTo>
                    <a:cubicBezTo>
                      <a:pt x="807631" y="23571"/>
                      <a:pt x="812800" y="36051"/>
                      <a:pt x="812800" y="49063"/>
                    </a:cubicBezTo>
                    <a:lnTo>
                      <a:pt x="812800" y="763737"/>
                    </a:lnTo>
                    <a:cubicBezTo>
                      <a:pt x="812800" y="776749"/>
                      <a:pt x="807631" y="789229"/>
                      <a:pt x="798430" y="798430"/>
                    </a:cubicBezTo>
                    <a:cubicBezTo>
                      <a:pt x="789229" y="807631"/>
                      <a:pt x="776749" y="812800"/>
                      <a:pt x="763737" y="812800"/>
                    </a:cubicBezTo>
                    <a:lnTo>
                      <a:pt x="49063" y="812800"/>
                    </a:lnTo>
                    <a:cubicBezTo>
                      <a:pt x="36051" y="812800"/>
                      <a:pt x="23571" y="807631"/>
                      <a:pt x="14370" y="798430"/>
                    </a:cubicBezTo>
                    <a:cubicBezTo>
                      <a:pt x="5169" y="789229"/>
                      <a:pt x="0" y="776749"/>
                      <a:pt x="0" y="763737"/>
                    </a:cubicBezTo>
                    <a:lnTo>
                      <a:pt x="0" y="49063"/>
                    </a:lnTo>
                    <a:cubicBezTo>
                      <a:pt x="0" y="36051"/>
                      <a:pt x="5169" y="23571"/>
                      <a:pt x="14370" y="14370"/>
                    </a:cubicBezTo>
                    <a:cubicBezTo>
                      <a:pt x="23571" y="5169"/>
                      <a:pt x="36051" y="0"/>
                      <a:pt x="49063" y="0"/>
                    </a:cubicBezTo>
                    <a:close/>
                  </a:path>
                </a:pathLst>
              </a:custGeom>
              <a:solidFill>
                <a:schemeClr val="bg1">
                  <a:lumMod val="50000"/>
                </a:schemeClr>
              </a:solidFill>
              <a:ln cap="sq">
                <a:noFill/>
                <a:prstDash val="solid"/>
                <a:miter/>
              </a:ln>
            </p:spPr>
            <p:txBody>
              <a:bodyPr/>
              <a:lstStyle/>
              <a:p>
                <a:endParaRPr lang="en-US" sz="3200"/>
              </a:p>
            </p:txBody>
          </p:sp>
          <p:sp>
            <p:nvSpPr>
              <p:cNvPr id="67" name="TextBox 27">
                <a:extLst>
                  <a:ext uri="{FF2B5EF4-FFF2-40B4-BE49-F238E27FC236}">
                    <a16:creationId xmlns:a16="http://schemas.microsoft.com/office/drawing/2014/main" id="{02324076-C735-8782-F403-A5FC6398A205}"/>
                  </a:ext>
                </a:extLst>
              </p:cNvPr>
              <p:cNvSpPr txBox="1"/>
              <p:nvPr/>
            </p:nvSpPr>
            <p:spPr>
              <a:xfrm>
                <a:off x="3997094" y="102129"/>
                <a:ext cx="812800" cy="850900"/>
              </a:xfrm>
              <a:prstGeom prst="rect">
                <a:avLst/>
              </a:prstGeom>
            </p:spPr>
            <p:txBody>
              <a:bodyPr lIns="24341" tIns="24341" rIns="24341" bIns="24341" rtlCol="0" anchor="ctr"/>
              <a:lstStyle/>
              <a:p>
                <a:endParaRPr lang="en-US" sz="3200"/>
              </a:p>
            </p:txBody>
          </p:sp>
        </p:grpSp>
        <p:sp>
          <p:nvSpPr>
            <p:cNvPr id="37" name="TextBox 82">
              <a:extLst>
                <a:ext uri="{FF2B5EF4-FFF2-40B4-BE49-F238E27FC236}">
                  <a16:creationId xmlns:a16="http://schemas.microsoft.com/office/drawing/2014/main" id="{1F52DE14-FCE1-835F-4056-032ACF1F950F}"/>
                </a:ext>
              </a:extLst>
            </p:cNvPr>
            <p:cNvSpPr txBox="1"/>
            <p:nvPr/>
          </p:nvSpPr>
          <p:spPr>
            <a:xfrm>
              <a:off x="7236500" y="5319924"/>
              <a:ext cx="2106408" cy="511093"/>
            </a:xfrm>
            <a:prstGeom prst="rect">
              <a:avLst/>
            </a:prstGeom>
          </p:spPr>
          <p:txBody>
            <a:bodyPr wrap="square" lIns="0" tIns="0" rIns="0" bIns="0" rtlCol="0" anchor="t">
              <a:noAutofit/>
            </a:bodyPr>
            <a:lstStyle/>
            <a:p>
              <a:pPr algn="ctr" rtl="1">
                <a:lnSpc>
                  <a:spcPct val="115000"/>
                </a:lnSpc>
              </a:pPr>
              <a:r>
                <a:rPr lang="ar-SA" sz="3200" b="1" kern="1200">
                  <a:solidFill>
                    <a:srgbClr val="7F7F7F"/>
                  </a:solidFill>
                  <a:effectLst/>
                  <a:latin typeface="Times New Roman" panose="02020603050405020304" pitchFamily="18" charset="0"/>
                  <a:ea typeface="Calibri" panose="020F0502020204030204" pitchFamily="34" charset="0"/>
                  <a:cs typeface="Adobe Arabic" panose="02040503050201020203" pitchFamily="18" charset="-78"/>
                </a:rPr>
                <a:t>الذكاء العاطفي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Graphic 4520" descr="Heart">
              <a:extLst>
                <a:ext uri="{FF2B5EF4-FFF2-40B4-BE49-F238E27FC236}">
                  <a16:creationId xmlns:a16="http://schemas.microsoft.com/office/drawing/2014/main" id="{5D023E03-0E02-89F5-C59A-E4BC9712FF0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898274" y="3102181"/>
              <a:ext cx="994844" cy="994448"/>
            </a:xfrm>
            <a:prstGeom prst="rect">
              <a:avLst/>
            </a:prstGeom>
          </p:spPr>
        </p:pic>
      </p:grpSp>
      <p:pic>
        <p:nvPicPr>
          <p:cNvPr id="3" name="Picture 2" descr="Workspace ">
            <a:extLst>
              <a:ext uri="{FF2B5EF4-FFF2-40B4-BE49-F238E27FC236}">
                <a16:creationId xmlns:a16="http://schemas.microsoft.com/office/drawing/2014/main" id="{C1CB7250-40D6-051A-BC29-6F11F8A2BC01}"/>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14669" y="2048937"/>
            <a:ext cx="3574976" cy="3574976"/>
          </a:xfrm>
          <a:prstGeom prst="rect">
            <a:avLst/>
          </a:prstGeom>
          <a:noFill/>
          <a:ln>
            <a:noFill/>
          </a:ln>
        </p:spPr>
      </p:pic>
      <p:sp>
        <p:nvSpPr>
          <p:cNvPr id="4" name="Oval 3">
            <a:extLst>
              <a:ext uri="{FF2B5EF4-FFF2-40B4-BE49-F238E27FC236}">
                <a16:creationId xmlns:a16="http://schemas.microsoft.com/office/drawing/2014/main" id="{5A29E037-824D-B774-5C6B-0B895113F4F9}"/>
              </a:ext>
            </a:extLst>
          </p:cNvPr>
          <p:cNvSpPr/>
          <p:nvPr/>
        </p:nvSpPr>
        <p:spPr>
          <a:xfrm>
            <a:off x="10771501" y="2166310"/>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0" name="Group 9">
            <a:extLst>
              <a:ext uri="{FF2B5EF4-FFF2-40B4-BE49-F238E27FC236}">
                <a16:creationId xmlns:a16="http://schemas.microsoft.com/office/drawing/2014/main" id="{943C08BE-67E6-A9B7-CC21-20DC15DC537D}"/>
              </a:ext>
            </a:extLst>
          </p:cNvPr>
          <p:cNvGrpSpPr/>
          <p:nvPr/>
        </p:nvGrpSpPr>
        <p:grpSpPr>
          <a:xfrm>
            <a:off x="4289645" y="2193438"/>
            <a:ext cx="7089468" cy="1014380"/>
            <a:chOff x="0" y="3299222"/>
            <a:chExt cx="7089468" cy="1014380"/>
          </a:xfrm>
        </p:grpSpPr>
        <p:sp>
          <p:nvSpPr>
            <p:cNvPr id="14" name="TextBox 13">
              <a:extLst>
                <a:ext uri="{FF2B5EF4-FFF2-40B4-BE49-F238E27FC236}">
                  <a16:creationId xmlns:a16="http://schemas.microsoft.com/office/drawing/2014/main" id="{2C10A122-4EE5-5F8D-E8F7-6E6367A795EA}"/>
                </a:ext>
              </a:extLst>
            </p:cNvPr>
            <p:cNvSpPr txBox="1"/>
            <p:nvPr/>
          </p:nvSpPr>
          <p:spPr>
            <a:xfrm>
              <a:off x="0" y="3299222"/>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الخوف من الاستبدال: </a:t>
              </a:r>
              <a:r>
                <a:rPr lang="ar-SA" dirty="0"/>
                <a:t>قلق الموظّفين من فقدان وظائفهم لصالح الآلات</a:t>
              </a:r>
              <a:endParaRPr lang="en-US" dirty="0"/>
            </a:p>
          </p:txBody>
        </p:sp>
        <p:sp>
          <p:nvSpPr>
            <p:cNvPr id="87" name="TextBox 86">
              <a:extLst>
                <a:ext uri="{FF2B5EF4-FFF2-40B4-BE49-F238E27FC236}">
                  <a16:creationId xmlns:a16="http://schemas.microsoft.com/office/drawing/2014/main" id="{EB701708-8964-5E3D-44CE-7E9748557F52}"/>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4456984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7BE03D-567B-7088-0DBB-BA69DCE3405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وصف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C8BCF3E6-AF18-A2F5-D0F7-654B43DFD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2832BC8D-2FCF-03BD-DF63-8F9A129DD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097" y="2010697"/>
            <a:ext cx="3810000" cy="3810000"/>
          </a:xfrm>
          <a:prstGeom prst="rect">
            <a:avLst/>
          </a:prstGeom>
        </p:spPr>
      </p:pic>
      <p:sp>
        <p:nvSpPr>
          <p:cNvPr id="5" name="TextBox 4">
            <a:extLst>
              <a:ext uri="{FF2B5EF4-FFF2-40B4-BE49-F238E27FC236}">
                <a16:creationId xmlns:a16="http://schemas.microsoft.com/office/drawing/2014/main" id="{007A955F-DB83-F62A-8B39-FAAC020D7D7D}"/>
              </a:ext>
            </a:extLst>
          </p:cNvPr>
          <p:cNvSpPr txBox="1"/>
          <p:nvPr/>
        </p:nvSpPr>
        <p:spPr>
          <a:xfrm>
            <a:off x="5213689" y="2010697"/>
            <a:ext cx="5958214" cy="3431709"/>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برنامج تدريبي مكثف يهدف إلى تزويد القادة بالرؤى والأدوات اللازمة لدمج الذكاء الاصطناعي في صلب الاستراتيجية المؤسسية، وتعزيز القدرة على اتخاذ القرارات المستندة إلى البيانات بدلاً من الحدس في بيئات العمل المتغيرة</a:t>
            </a:r>
            <a:endParaRPr lang="en-US" dirty="0"/>
          </a:p>
        </p:txBody>
      </p:sp>
    </p:spTree>
    <p:extLst>
      <p:ext uri="{BB962C8B-B14F-4D97-AF65-F5344CB8AC3E}">
        <p14:creationId xmlns:p14="http://schemas.microsoft.com/office/powerpoint/2010/main" val="3581122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106A0-C48A-97D3-4077-6E8DBD2F5F7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D8803C-23DC-AB09-7B7D-B38EF873E1A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3311808-A3DF-5118-6731-5E8C402B9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Visionary ">
            <a:extLst>
              <a:ext uri="{FF2B5EF4-FFF2-40B4-BE49-F238E27FC236}">
                <a16:creationId xmlns:a16="http://schemas.microsoft.com/office/drawing/2014/main" id="{92564D69-2929-3E4A-133E-93614AED678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814" y="2304513"/>
            <a:ext cx="3221355" cy="3221355"/>
          </a:xfrm>
          <a:prstGeom prst="rect">
            <a:avLst/>
          </a:prstGeom>
          <a:noFill/>
          <a:ln>
            <a:noFill/>
          </a:ln>
        </p:spPr>
      </p:pic>
      <p:sp>
        <p:nvSpPr>
          <p:cNvPr id="4" name="TextBox 3">
            <a:extLst>
              <a:ext uri="{FF2B5EF4-FFF2-40B4-BE49-F238E27FC236}">
                <a16:creationId xmlns:a16="http://schemas.microsoft.com/office/drawing/2014/main" id="{124CE4FB-C2F4-900A-159C-91674B71A4AD}"/>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المستشرف (</a:t>
            </a:r>
            <a:r>
              <a:rPr lang="en-US"/>
              <a:t>The Visionary</a:t>
            </a:r>
            <a:r>
              <a:rPr lang="ar-EG"/>
              <a:t>)</a:t>
            </a:r>
            <a:endParaRPr lang="en-US"/>
          </a:p>
        </p:txBody>
      </p:sp>
      <p:grpSp>
        <p:nvGrpSpPr>
          <p:cNvPr id="6" name="Group 5">
            <a:extLst>
              <a:ext uri="{FF2B5EF4-FFF2-40B4-BE49-F238E27FC236}">
                <a16:creationId xmlns:a16="http://schemas.microsoft.com/office/drawing/2014/main" id="{7C53F582-EA5F-139E-1DED-0671505A00FB}"/>
              </a:ext>
            </a:extLst>
          </p:cNvPr>
          <p:cNvGrpSpPr/>
          <p:nvPr/>
        </p:nvGrpSpPr>
        <p:grpSpPr>
          <a:xfrm>
            <a:off x="4289645" y="2439312"/>
            <a:ext cx="7089468" cy="553357"/>
            <a:chOff x="0" y="3299222"/>
            <a:chExt cx="7089468" cy="553357"/>
          </a:xfrm>
        </p:grpSpPr>
        <p:sp>
          <p:nvSpPr>
            <p:cNvPr id="7" name="TextBox 6">
              <a:extLst>
                <a:ext uri="{FF2B5EF4-FFF2-40B4-BE49-F238E27FC236}">
                  <a16:creationId xmlns:a16="http://schemas.microsoft.com/office/drawing/2014/main" id="{F092DCB1-8EFE-499C-C37E-79EED4C96D06}"/>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استشراف المستقبل وتحديد الفرص الناشئة</a:t>
              </a:r>
              <a:endParaRPr lang="en-US" dirty="0"/>
            </a:p>
          </p:txBody>
        </p:sp>
        <p:sp>
          <p:nvSpPr>
            <p:cNvPr id="10" name="TextBox 9">
              <a:extLst>
                <a:ext uri="{FF2B5EF4-FFF2-40B4-BE49-F238E27FC236}">
                  <a16:creationId xmlns:a16="http://schemas.microsoft.com/office/drawing/2014/main" id="{AA331045-31A6-016A-16C1-4F01007ADEF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1" name="Group 10">
            <a:extLst>
              <a:ext uri="{FF2B5EF4-FFF2-40B4-BE49-F238E27FC236}">
                <a16:creationId xmlns:a16="http://schemas.microsoft.com/office/drawing/2014/main" id="{CE1AF64F-2D50-CDD5-D873-2800FC5BEC32}"/>
              </a:ext>
            </a:extLst>
          </p:cNvPr>
          <p:cNvGrpSpPr/>
          <p:nvPr/>
        </p:nvGrpSpPr>
        <p:grpSpPr>
          <a:xfrm>
            <a:off x="4289645" y="3782409"/>
            <a:ext cx="7089468" cy="553357"/>
            <a:chOff x="0" y="3299222"/>
            <a:chExt cx="7089468" cy="553357"/>
          </a:xfrm>
        </p:grpSpPr>
        <p:sp>
          <p:nvSpPr>
            <p:cNvPr id="12" name="TextBox 11">
              <a:extLst>
                <a:ext uri="{FF2B5EF4-FFF2-40B4-BE49-F238E27FC236}">
                  <a16:creationId xmlns:a16="http://schemas.microsoft.com/office/drawing/2014/main" id="{855439F8-5AAF-C446-522C-CAB2BF641C5A}"/>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صياغة رؤية ملهمة وإيصالها بوضوح</a:t>
              </a:r>
              <a:endParaRPr lang="en-US" dirty="0"/>
            </a:p>
          </p:txBody>
        </p:sp>
        <p:sp>
          <p:nvSpPr>
            <p:cNvPr id="13" name="TextBox 12">
              <a:extLst>
                <a:ext uri="{FF2B5EF4-FFF2-40B4-BE49-F238E27FC236}">
                  <a16:creationId xmlns:a16="http://schemas.microsoft.com/office/drawing/2014/main" id="{3119E5C3-B6BB-FD5A-560A-81602A58F37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5" name="Oval 4">
            <a:extLst>
              <a:ext uri="{FF2B5EF4-FFF2-40B4-BE49-F238E27FC236}">
                <a16:creationId xmlns:a16="http://schemas.microsoft.com/office/drawing/2014/main" id="{A19F1196-B7F3-6F8E-87E5-8542AB00052B}"/>
              </a:ext>
            </a:extLst>
          </p:cNvPr>
          <p:cNvSpPr/>
          <p:nvPr/>
        </p:nvSpPr>
        <p:spPr>
          <a:xfrm>
            <a:off x="10771501" y="5101289"/>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4" name="Group 13">
            <a:extLst>
              <a:ext uri="{FF2B5EF4-FFF2-40B4-BE49-F238E27FC236}">
                <a16:creationId xmlns:a16="http://schemas.microsoft.com/office/drawing/2014/main" id="{A4434C5B-CC11-8422-897B-15F186D05045}"/>
              </a:ext>
            </a:extLst>
          </p:cNvPr>
          <p:cNvGrpSpPr/>
          <p:nvPr/>
        </p:nvGrpSpPr>
        <p:grpSpPr>
          <a:xfrm>
            <a:off x="4289645" y="5128417"/>
            <a:ext cx="7089468" cy="553357"/>
            <a:chOff x="0" y="3299222"/>
            <a:chExt cx="7089468" cy="553357"/>
          </a:xfrm>
        </p:grpSpPr>
        <p:sp>
          <p:nvSpPr>
            <p:cNvPr id="15" name="TextBox 14">
              <a:extLst>
                <a:ext uri="{FF2B5EF4-FFF2-40B4-BE49-F238E27FC236}">
                  <a16:creationId xmlns:a16="http://schemas.microsoft.com/office/drawing/2014/main" id="{8C319440-5B08-9141-6C27-E4FD4BA6A125}"/>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تطوير سيناريوهات مستقبلية متعدّدة</a:t>
              </a:r>
              <a:endParaRPr lang="en-US" dirty="0"/>
            </a:p>
          </p:txBody>
        </p:sp>
        <p:sp>
          <p:nvSpPr>
            <p:cNvPr id="16" name="TextBox 15">
              <a:extLst>
                <a:ext uri="{FF2B5EF4-FFF2-40B4-BE49-F238E27FC236}">
                  <a16:creationId xmlns:a16="http://schemas.microsoft.com/office/drawing/2014/main" id="{2C4CADF0-5711-DF90-756D-EBF9AFDB26C2}"/>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7" name="Picture 16" descr="Architect ">
            <a:extLst>
              <a:ext uri="{FF2B5EF4-FFF2-40B4-BE49-F238E27FC236}">
                <a16:creationId xmlns:a16="http://schemas.microsoft.com/office/drawing/2014/main" id="{E5CE72A8-5B86-D5A2-A023-2781A18591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57790" y="1766284"/>
            <a:ext cx="4032250" cy="4032250"/>
          </a:xfrm>
          <a:prstGeom prst="rect">
            <a:avLst/>
          </a:prstGeom>
          <a:noFill/>
          <a:ln>
            <a:noFill/>
          </a:ln>
        </p:spPr>
      </p:pic>
    </p:spTree>
    <p:extLst>
      <p:ext uri="{BB962C8B-B14F-4D97-AF65-F5344CB8AC3E}">
        <p14:creationId xmlns:p14="http://schemas.microsoft.com/office/powerpoint/2010/main" val="1224691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240FE-CDBB-BF32-DB43-F9DB3B7279A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51B77B-A81E-77CF-FA96-538759839609}"/>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تحفيز الفرق في ظل الأتمتة والذكاء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B0CCFC7-293E-12BD-C54B-A986810373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D3E820E2-FA5B-83F6-720E-C6AE587F9A2D}"/>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تحدّيات التحفيز في بيئات العمل المؤتمتة: </a:t>
            </a:r>
            <a:endParaRPr lang="en-US"/>
          </a:p>
        </p:txBody>
      </p:sp>
      <p:pic>
        <p:nvPicPr>
          <p:cNvPr id="3" name="Picture 2" descr="Workspace ">
            <a:extLst>
              <a:ext uri="{FF2B5EF4-FFF2-40B4-BE49-F238E27FC236}">
                <a16:creationId xmlns:a16="http://schemas.microsoft.com/office/drawing/2014/main" id="{C920F556-5EA6-0C8F-86CF-7E73160E5E7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4669" y="2048937"/>
            <a:ext cx="3574976" cy="3574976"/>
          </a:xfrm>
          <a:prstGeom prst="rect">
            <a:avLst/>
          </a:prstGeom>
          <a:noFill/>
          <a:ln>
            <a:noFill/>
          </a:ln>
        </p:spPr>
      </p:pic>
      <p:grpSp>
        <p:nvGrpSpPr>
          <p:cNvPr id="10" name="Group 9">
            <a:extLst>
              <a:ext uri="{FF2B5EF4-FFF2-40B4-BE49-F238E27FC236}">
                <a16:creationId xmlns:a16="http://schemas.microsoft.com/office/drawing/2014/main" id="{E6EBFD00-E7A1-A935-A5E7-7DC234184EF6}"/>
              </a:ext>
            </a:extLst>
          </p:cNvPr>
          <p:cNvGrpSpPr/>
          <p:nvPr/>
        </p:nvGrpSpPr>
        <p:grpSpPr>
          <a:xfrm>
            <a:off x="4289645" y="2193438"/>
            <a:ext cx="7089468" cy="1014380"/>
            <a:chOff x="0" y="3299222"/>
            <a:chExt cx="7089468" cy="1014380"/>
          </a:xfrm>
        </p:grpSpPr>
        <p:sp>
          <p:nvSpPr>
            <p:cNvPr id="14" name="TextBox 13">
              <a:extLst>
                <a:ext uri="{FF2B5EF4-FFF2-40B4-BE49-F238E27FC236}">
                  <a16:creationId xmlns:a16="http://schemas.microsoft.com/office/drawing/2014/main" id="{7D5CEA47-93DE-67AC-5048-4863E28BF382}"/>
                </a:ext>
              </a:extLst>
            </p:cNvPr>
            <p:cNvSpPr txBox="1"/>
            <p:nvPr/>
          </p:nvSpPr>
          <p:spPr>
            <a:xfrm>
              <a:off x="0" y="3299222"/>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الخوف من الاستبدال: </a:t>
              </a:r>
              <a:r>
                <a:rPr lang="ar-SA" dirty="0"/>
                <a:t>قلق الموظّفين من فقدان وظائفهم لصالح الآلات</a:t>
              </a:r>
              <a:endParaRPr lang="en-US" dirty="0"/>
            </a:p>
          </p:txBody>
        </p:sp>
        <p:sp>
          <p:nvSpPr>
            <p:cNvPr id="87" name="TextBox 86">
              <a:extLst>
                <a:ext uri="{FF2B5EF4-FFF2-40B4-BE49-F238E27FC236}">
                  <a16:creationId xmlns:a16="http://schemas.microsoft.com/office/drawing/2014/main" id="{A06C6077-185F-5CCB-F6AE-A05A4873C592}"/>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5" name="Oval 4">
            <a:extLst>
              <a:ext uri="{FF2B5EF4-FFF2-40B4-BE49-F238E27FC236}">
                <a16:creationId xmlns:a16="http://schemas.microsoft.com/office/drawing/2014/main" id="{923C3897-22BA-6CEF-5E43-77348570E2B4}"/>
              </a:ext>
            </a:extLst>
          </p:cNvPr>
          <p:cNvSpPr/>
          <p:nvPr/>
        </p:nvSpPr>
        <p:spPr>
          <a:xfrm>
            <a:off x="10771501" y="3720903"/>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6" name="Group 5">
            <a:extLst>
              <a:ext uri="{FF2B5EF4-FFF2-40B4-BE49-F238E27FC236}">
                <a16:creationId xmlns:a16="http://schemas.microsoft.com/office/drawing/2014/main" id="{4DBA1754-ABD3-4AB1-469C-EB0CE63293BC}"/>
              </a:ext>
            </a:extLst>
          </p:cNvPr>
          <p:cNvGrpSpPr/>
          <p:nvPr/>
        </p:nvGrpSpPr>
        <p:grpSpPr>
          <a:xfrm>
            <a:off x="4289645" y="3748031"/>
            <a:ext cx="7089468" cy="553357"/>
            <a:chOff x="0" y="3299222"/>
            <a:chExt cx="7089468" cy="553357"/>
          </a:xfrm>
        </p:grpSpPr>
        <p:sp>
          <p:nvSpPr>
            <p:cNvPr id="7" name="TextBox 6">
              <a:extLst>
                <a:ext uri="{FF2B5EF4-FFF2-40B4-BE49-F238E27FC236}">
                  <a16:creationId xmlns:a16="http://schemas.microsoft.com/office/drawing/2014/main" id="{A3E5C019-63D7-98A2-8526-026A74F604F0}"/>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تغيير طبيعة العمل: </a:t>
              </a:r>
              <a:r>
                <a:rPr lang="ar-SA" dirty="0"/>
                <a:t>الانتقال من المهام اليدوية إلى المهام الفكرية</a:t>
              </a:r>
              <a:endParaRPr lang="en-US" dirty="0"/>
            </a:p>
          </p:txBody>
        </p:sp>
        <p:sp>
          <p:nvSpPr>
            <p:cNvPr id="88" name="TextBox 87">
              <a:extLst>
                <a:ext uri="{FF2B5EF4-FFF2-40B4-BE49-F238E27FC236}">
                  <a16:creationId xmlns:a16="http://schemas.microsoft.com/office/drawing/2014/main" id="{CBECD7B7-5F8E-A540-3085-E7E3970724E6}"/>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548087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5D66C-BE08-6D1C-7B8D-BBFD07F8769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789C6D-B5F9-CF40-C7EE-8FE904E8399F}"/>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تحفيز الفرق في ظل الأتمتة والذكاء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E26E38-13D1-0F12-4DD3-EF86C10ED0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2A62989-A230-6FFB-BEDC-480C243BAC4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تحدّيات التحفيز في بيئات العمل المؤتمتة: </a:t>
            </a:r>
            <a:endParaRPr lang="en-US"/>
          </a:p>
        </p:txBody>
      </p:sp>
      <p:pic>
        <p:nvPicPr>
          <p:cNvPr id="3" name="Picture 2" descr="Workspace ">
            <a:extLst>
              <a:ext uri="{FF2B5EF4-FFF2-40B4-BE49-F238E27FC236}">
                <a16:creationId xmlns:a16="http://schemas.microsoft.com/office/drawing/2014/main" id="{77931E7F-751A-1A68-2005-A5572DCC39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4669" y="2048937"/>
            <a:ext cx="3574976" cy="3574976"/>
          </a:xfrm>
          <a:prstGeom prst="rect">
            <a:avLst/>
          </a:prstGeom>
          <a:noFill/>
          <a:ln>
            <a:noFill/>
          </a:ln>
        </p:spPr>
      </p:pic>
      <p:grpSp>
        <p:nvGrpSpPr>
          <p:cNvPr id="10" name="Group 9">
            <a:extLst>
              <a:ext uri="{FF2B5EF4-FFF2-40B4-BE49-F238E27FC236}">
                <a16:creationId xmlns:a16="http://schemas.microsoft.com/office/drawing/2014/main" id="{97CB75CD-ECB3-7C52-7B85-028B0DBCCBF2}"/>
              </a:ext>
            </a:extLst>
          </p:cNvPr>
          <p:cNvGrpSpPr/>
          <p:nvPr/>
        </p:nvGrpSpPr>
        <p:grpSpPr>
          <a:xfrm>
            <a:off x="4289645" y="2193438"/>
            <a:ext cx="7089468" cy="1014380"/>
            <a:chOff x="0" y="3299222"/>
            <a:chExt cx="7089468" cy="1014380"/>
          </a:xfrm>
        </p:grpSpPr>
        <p:sp>
          <p:nvSpPr>
            <p:cNvPr id="14" name="TextBox 13">
              <a:extLst>
                <a:ext uri="{FF2B5EF4-FFF2-40B4-BE49-F238E27FC236}">
                  <a16:creationId xmlns:a16="http://schemas.microsoft.com/office/drawing/2014/main" id="{8F7F6C22-882F-A5C6-B614-2B1E853BE75B}"/>
                </a:ext>
              </a:extLst>
            </p:cNvPr>
            <p:cNvSpPr txBox="1"/>
            <p:nvPr/>
          </p:nvSpPr>
          <p:spPr>
            <a:xfrm>
              <a:off x="0" y="3299222"/>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الخوف من الاستبدال: </a:t>
              </a:r>
              <a:r>
                <a:rPr lang="ar-SA" dirty="0"/>
                <a:t>قلق الموظّفين من فقدان وظائفهم لصالح الآلات</a:t>
              </a:r>
              <a:endParaRPr lang="en-US" dirty="0"/>
            </a:p>
          </p:txBody>
        </p:sp>
        <p:sp>
          <p:nvSpPr>
            <p:cNvPr id="87" name="TextBox 86">
              <a:extLst>
                <a:ext uri="{FF2B5EF4-FFF2-40B4-BE49-F238E27FC236}">
                  <a16:creationId xmlns:a16="http://schemas.microsoft.com/office/drawing/2014/main" id="{A072F34B-11EA-E028-F1A7-FB241CA179DE}"/>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 name="Group 5">
            <a:extLst>
              <a:ext uri="{FF2B5EF4-FFF2-40B4-BE49-F238E27FC236}">
                <a16:creationId xmlns:a16="http://schemas.microsoft.com/office/drawing/2014/main" id="{C0EFE9CF-4B91-9444-C126-9C19902A7156}"/>
              </a:ext>
            </a:extLst>
          </p:cNvPr>
          <p:cNvGrpSpPr/>
          <p:nvPr/>
        </p:nvGrpSpPr>
        <p:grpSpPr>
          <a:xfrm>
            <a:off x="4289645" y="3748031"/>
            <a:ext cx="7089468" cy="553357"/>
            <a:chOff x="0" y="3299222"/>
            <a:chExt cx="7089468" cy="553357"/>
          </a:xfrm>
        </p:grpSpPr>
        <p:sp>
          <p:nvSpPr>
            <p:cNvPr id="7" name="TextBox 6">
              <a:extLst>
                <a:ext uri="{FF2B5EF4-FFF2-40B4-BE49-F238E27FC236}">
                  <a16:creationId xmlns:a16="http://schemas.microsoft.com/office/drawing/2014/main" id="{4262BF9B-5A55-A338-BD91-85C7597E2026}"/>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تغيير طبيعة العمل: </a:t>
              </a:r>
              <a:r>
                <a:rPr lang="ar-SA" dirty="0"/>
                <a:t>الانتقال من المهام اليدوية إلى المهام الفكرية</a:t>
              </a:r>
              <a:endParaRPr lang="en-US" dirty="0"/>
            </a:p>
          </p:txBody>
        </p:sp>
        <p:sp>
          <p:nvSpPr>
            <p:cNvPr id="88" name="TextBox 87">
              <a:extLst>
                <a:ext uri="{FF2B5EF4-FFF2-40B4-BE49-F238E27FC236}">
                  <a16:creationId xmlns:a16="http://schemas.microsoft.com/office/drawing/2014/main" id="{00C1A4CA-1782-A162-1283-16795554D9FD}"/>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4" name="Oval 3">
            <a:extLst>
              <a:ext uri="{FF2B5EF4-FFF2-40B4-BE49-F238E27FC236}">
                <a16:creationId xmlns:a16="http://schemas.microsoft.com/office/drawing/2014/main" id="{7F14710B-18E8-CAD5-7A43-04E87A0C7419}"/>
              </a:ext>
            </a:extLst>
          </p:cNvPr>
          <p:cNvSpPr/>
          <p:nvPr/>
        </p:nvSpPr>
        <p:spPr>
          <a:xfrm>
            <a:off x="10771501" y="5187929"/>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89" name="Group 88">
            <a:extLst>
              <a:ext uri="{FF2B5EF4-FFF2-40B4-BE49-F238E27FC236}">
                <a16:creationId xmlns:a16="http://schemas.microsoft.com/office/drawing/2014/main" id="{F79397A7-8AA7-C907-43FD-4E93499B67BA}"/>
              </a:ext>
            </a:extLst>
          </p:cNvPr>
          <p:cNvGrpSpPr/>
          <p:nvPr/>
        </p:nvGrpSpPr>
        <p:grpSpPr>
          <a:xfrm>
            <a:off x="4289645" y="5215057"/>
            <a:ext cx="7089468" cy="1014380"/>
            <a:chOff x="0" y="3299222"/>
            <a:chExt cx="7089468" cy="1014380"/>
          </a:xfrm>
        </p:grpSpPr>
        <p:sp>
          <p:nvSpPr>
            <p:cNvPr id="90" name="TextBox 89">
              <a:extLst>
                <a:ext uri="{FF2B5EF4-FFF2-40B4-BE49-F238E27FC236}">
                  <a16:creationId xmlns:a16="http://schemas.microsoft.com/office/drawing/2014/main" id="{C062B804-61E5-08B6-15C3-704127BE8AE0}"/>
                </a:ext>
              </a:extLst>
            </p:cNvPr>
            <p:cNvSpPr txBox="1"/>
            <p:nvPr/>
          </p:nvSpPr>
          <p:spPr>
            <a:xfrm>
              <a:off x="0" y="3299222"/>
              <a:ext cx="6364661" cy="1014380"/>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الشعور بفقدان السيطرة: </a:t>
              </a:r>
              <a:r>
                <a:rPr lang="ar-SA" dirty="0"/>
                <a:t>عندما يتولّى الذكاء الاصطناعي اتخاذ قرارات كانت تقليدياً من مسؤولية البشر</a:t>
              </a:r>
              <a:endParaRPr lang="en-US" dirty="0"/>
            </a:p>
          </p:txBody>
        </p:sp>
        <p:sp>
          <p:nvSpPr>
            <p:cNvPr id="91" name="TextBox 90">
              <a:extLst>
                <a:ext uri="{FF2B5EF4-FFF2-40B4-BE49-F238E27FC236}">
                  <a16:creationId xmlns:a16="http://schemas.microsoft.com/office/drawing/2014/main" id="{B64C3F5D-A5B5-98E5-B2E5-A59AB22BBCE7}"/>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338610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D5018-8292-7B41-777B-794E5EAECF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E7B5858-516E-4B3D-CE54-A2F0B66A5F39}"/>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تحفيز الفرق في ظل الأتمتة والذكاء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F737D19-C010-984F-C98E-06997B7FAB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B2BC54B-7D89-54B8-51C0-27A997FE6F09}"/>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تحفيز الفرق:</a:t>
            </a:r>
            <a:endParaRPr lang="en-US"/>
          </a:p>
        </p:txBody>
      </p:sp>
      <p:pic>
        <p:nvPicPr>
          <p:cNvPr id="3" name="Picture 2" descr="Workspace ">
            <a:extLst>
              <a:ext uri="{FF2B5EF4-FFF2-40B4-BE49-F238E27FC236}">
                <a16:creationId xmlns:a16="http://schemas.microsoft.com/office/drawing/2014/main" id="{7BD90F72-A1A2-BFAF-CF55-19EB258DCFF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86031" y="2048937"/>
            <a:ext cx="3574976" cy="3574976"/>
          </a:xfrm>
          <a:prstGeom prst="rect">
            <a:avLst/>
          </a:prstGeom>
          <a:noFill/>
          <a:ln>
            <a:noFill/>
          </a:ln>
        </p:spPr>
      </p:pic>
      <p:grpSp>
        <p:nvGrpSpPr>
          <p:cNvPr id="24" name="Group 23">
            <a:extLst>
              <a:ext uri="{FF2B5EF4-FFF2-40B4-BE49-F238E27FC236}">
                <a16:creationId xmlns:a16="http://schemas.microsoft.com/office/drawing/2014/main" id="{EB26EDC7-BA4A-66A5-C9CE-DBA94288D1F8}"/>
              </a:ext>
            </a:extLst>
          </p:cNvPr>
          <p:cNvGrpSpPr/>
          <p:nvPr/>
        </p:nvGrpSpPr>
        <p:grpSpPr>
          <a:xfrm>
            <a:off x="9358263" y="2529160"/>
            <a:ext cx="2545159" cy="2946369"/>
            <a:chOff x="4843081" y="-217863"/>
            <a:chExt cx="1408162" cy="1630575"/>
          </a:xfrm>
        </p:grpSpPr>
        <p:sp>
          <p:nvSpPr>
            <p:cNvPr id="35" name="مربع نص 18">
              <a:extLst>
                <a:ext uri="{FF2B5EF4-FFF2-40B4-BE49-F238E27FC236}">
                  <a16:creationId xmlns:a16="http://schemas.microsoft.com/office/drawing/2014/main" id="{3108EB1C-D0E1-A1D3-79D1-418C454988DD}"/>
                </a:ext>
              </a:extLst>
            </p:cNvPr>
            <p:cNvSpPr txBox="1"/>
            <p:nvPr/>
          </p:nvSpPr>
          <p:spPr>
            <a:xfrm>
              <a:off x="4843081" y="624420"/>
              <a:ext cx="1408162"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إعادة تعريف القيمة البشرية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6" name="Group 35">
              <a:extLst>
                <a:ext uri="{FF2B5EF4-FFF2-40B4-BE49-F238E27FC236}">
                  <a16:creationId xmlns:a16="http://schemas.microsoft.com/office/drawing/2014/main" id="{FE77D29A-C4EF-B874-191F-C1C93A24704C}"/>
                </a:ext>
              </a:extLst>
            </p:cNvPr>
            <p:cNvGrpSpPr/>
            <p:nvPr/>
          </p:nvGrpSpPr>
          <p:grpSpPr>
            <a:xfrm>
              <a:off x="5158795" y="-217863"/>
              <a:ext cx="772674" cy="729355"/>
              <a:chOff x="5158795" y="-217863"/>
              <a:chExt cx="772674" cy="729355"/>
            </a:xfrm>
          </p:grpSpPr>
          <p:sp>
            <p:nvSpPr>
              <p:cNvPr id="37" name="TextBox 6">
                <a:extLst>
                  <a:ext uri="{FF2B5EF4-FFF2-40B4-BE49-F238E27FC236}">
                    <a16:creationId xmlns:a16="http://schemas.microsoft.com/office/drawing/2014/main" id="{2EB6293D-1B66-15F1-0CA8-E5EF11FCD359}"/>
                  </a:ext>
                </a:extLst>
              </p:cNvPr>
              <p:cNvSpPr txBox="1"/>
              <p:nvPr/>
            </p:nvSpPr>
            <p:spPr>
              <a:xfrm>
                <a:off x="5158795" y="-217863"/>
                <a:ext cx="772674" cy="656584"/>
              </a:xfrm>
              <a:prstGeom prst="rect">
                <a:avLst/>
              </a:prstGeom>
              <a:noFill/>
            </p:spPr>
            <p:txBody>
              <a:bodyPr wrap="square" rtlCol="0">
                <a:spAutoFit/>
              </a:bodyPr>
              <a:lstStyle/>
              <a:p>
                <a:pPr algn="ctr" rtl="1">
                  <a:lnSpc>
                    <a:spcPct val="115000"/>
                  </a:lnSpc>
                </a:pPr>
                <a:r>
                  <a:rPr lang="en-US" sz="66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8" name="Straight Connector 37">
                <a:extLst>
                  <a:ext uri="{FF2B5EF4-FFF2-40B4-BE49-F238E27FC236}">
                    <a16:creationId xmlns:a16="http://schemas.microsoft.com/office/drawing/2014/main" id="{086B3CFB-62C6-3816-970C-4B175A35DE82}"/>
                  </a:ext>
                </a:extLst>
              </p:cNvPr>
              <p:cNvCxnSpPr>
                <a:cxnSpLocks/>
              </p:cNvCxnSpPr>
              <p:nvPr/>
            </p:nvCxnSpPr>
            <p:spPr>
              <a:xfrm>
                <a:off x="516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5" name="Group 24">
            <a:extLst>
              <a:ext uri="{FF2B5EF4-FFF2-40B4-BE49-F238E27FC236}">
                <a16:creationId xmlns:a16="http://schemas.microsoft.com/office/drawing/2014/main" id="{4E4C71C2-2D16-2EFB-CFE2-FD8405CBF834}"/>
              </a:ext>
            </a:extLst>
          </p:cNvPr>
          <p:cNvGrpSpPr/>
          <p:nvPr/>
        </p:nvGrpSpPr>
        <p:grpSpPr>
          <a:xfrm>
            <a:off x="7395171" y="2529158"/>
            <a:ext cx="1879381" cy="3162319"/>
            <a:chOff x="3756979" y="-217864"/>
            <a:chExt cx="1039806" cy="1750086"/>
          </a:xfrm>
        </p:grpSpPr>
        <p:sp>
          <p:nvSpPr>
            <p:cNvPr id="31" name="مربع نص 18">
              <a:extLst>
                <a:ext uri="{FF2B5EF4-FFF2-40B4-BE49-F238E27FC236}">
                  <a16:creationId xmlns:a16="http://schemas.microsoft.com/office/drawing/2014/main" id="{9757FFA0-0299-805E-4E66-3B36963ED036}"/>
                </a:ext>
              </a:extLst>
            </p:cNvPr>
            <p:cNvSpPr txBox="1"/>
            <p:nvPr/>
          </p:nvSpPr>
          <p:spPr>
            <a:xfrm>
              <a:off x="3756979" y="743930"/>
              <a:ext cx="1039806" cy="788292"/>
            </a:xfrm>
            <a:prstGeom prst="rect">
              <a:avLst/>
            </a:prstGeom>
            <a:noFill/>
          </p:spPr>
          <p:txBody>
            <a:bodyPr wrap="square" rtlCol="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الموظّفين</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32" name="Group 31">
              <a:extLst>
                <a:ext uri="{FF2B5EF4-FFF2-40B4-BE49-F238E27FC236}">
                  <a16:creationId xmlns:a16="http://schemas.microsoft.com/office/drawing/2014/main" id="{D7C741E4-F0AC-3C4F-ABEE-0D8E1E009794}"/>
                </a:ext>
              </a:extLst>
            </p:cNvPr>
            <p:cNvGrpSpPr/>
            <p:nvPr/>
          </p:nvGrpSpPr>
          <p:grpSpPr>
            <a:xfrm>
              <a:off x="3886102" y="-217864"/>
              <a:ext cx="777451" cy="729356"/>
              <a:chOff x="3886102" y="-217864"/>
              <a:chExt cx="777451" cy="729356"/>
            </a:xfrm>
          </p:grpSpPr>
          <p:sp>
            <p:nvSpPr>
              <p:cNvPr id="33" name="TextBox 6">
                <a:extLst>
                  <a:ext uri="{FF2B5EF4-FFF2-40B4-BE49-F238E27FC236}">
                    <a16:creationId xmlns:a16="http://schemas.microsoft.com/office/drawing/2014/main" id="{CC6CA1D0-CB63-FB43-53E7-559B8179F5D4}"/>
                  </a:ext>
                </a:extLst>
              </p:cNvPr>
              <p:cNvSpPr txBox="1"/>
              <p:nvPr/>
            </p:nvSpPr>
            <p:spPr>
              <a:xfrm>
                <a:off x="3886102" y="-217864"/>
                <a:ext cx="777451" cy="656584"/>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4" name="Straight Connector 33">
                <a:extLst>
                  <a:ext uri="{FF2B5EF4-FFF2-40B4-BE49-F238E27FC236}">
                    <a16:creationId xmlns:a16="http://schemas.microsoft.com/office/drawing/2014/main" id="{CCD8B320-E8D0-5773-E61C-79908B56D493}"/>
                  </a:ext>
                </a:extLst>
              </p:cNvPr>
              <p:cNvCxnSpPr>
                <a:cxnSpLocks/>
              </p:cNvCxnSpPr>
              <p:nvPr/>
            </p:nvCxnSpPr>
            <p:spPr>
              <a:xfrm>
                <a:off x="3893704"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26" name="Group 25">
            <a:extLst>
              <a:ext uri="{FF2B5EF4-FFF2-40B4-BE49-F238E27FC236}">
                <a16:creationId xmlns:a16="http://schemas.microsoft.com/office/drawing/2014/main" id="{AFEBD251-4199-A262-A1E4-A065B39321C3}"/>
              </a:ext>
            </a:extLst>
          </p:cNvPr>
          <p:cNvGrpSpPr/>
          <p:nvPr/>
        </p:nvGrpSpPr>
        <p:grpSpPr>
          <a:xfrm>
            <a:off x="4823422" y="2529160"/>
            <a:ext cx="2545159" cy="2946369"/>
            <a:chOff x="2334126" y="-217863"/>
            <a:chExt cx="1408162" cy="1630575"/>
          </a:xfrm>
        </p:grpSpPr>
        <p:sp>
          <p:nvSpPr>
            <p:cNvPr id="27" name="مربع نص 18">
              <a:extLst>
                <a:ext uri="{FF2B5EF4-FFF2-40B4-BE49-F238E27FC236}">
                  <a16:creationId xmlns:a16="http://schemas.microsoft.com/office/drawing/2014/main" id="{D7895C89-85C9-2E83-9656-1011C1E67ADA}"/>
                </a:ext>
              </a:extLst>
            </p:cNvPr>
            <p:cNvSpPr txBox="1"/>
            <p:nvPr/>
          </p:nvSpPr>
          <p:spPr>
            <a:xfrm>
              <a:off x="2334126"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نماذج مكافأة جديدة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8" name="Group 27">
              <a:extLst>
                <a:ext uri="{FF2B5EF4-FFF2-40B4-BE49-F238E27FC236}">
                  <a16:creationId xmlns:a16="http://schemas.microsoft.com/office/drawing/2014/main" id="{0F2E70B8-5335-02E5-D70C-4B08BF2F8E39}"/>
                </a:ext>
              </a:extLst>
            </p:cNvPr>
            <p:cNvGrpSpPr/>
            <p:nvPr/>
          </p:nvGrpSpPr>
          <p:grpSpPr>
            <a:xfrm>
              <a:off x="2647226" y="-217863"/>
              <a:ext cx="778134" cy="729355"/>
              <a:chOff x="2647226" y="-217863"/>
              <a:chExt cx="778134" cy="729355"/>
            </a:xfrm>
          </p:grpSpPr>
          <p:sp>
            <p:nvSpPr>
              <p:cNvPr id="29" name="TextBox 6">
                <a:extLst>
                  <a:ext uri="{FF2B5EF4-FFF2-40B4-BE49-F238E27FC236}">
                    <a16:creationId xmlns:a16="http://schemas.microsoft.com/office/drawing/2014/main" id="{6D5C4C7F-A6F0-8E56-DDE7-D3458290A376}"/>
                  </a:ext>
                </a:extLst>
              </p:cNvPr>
              <p:cNvSpPr txBox="1"/>
              <p:nvPr/>
            </p:nvSpPr>
            <p:spPr>
              <a:xfrm>
                <a:off x="2647226" y="-217863"/>
                <a:ext cx="778134" cy="656584"/>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30" name="Straight Connector 29">
                <a:extLst>
                  <a:ext uri="{FF2B5EF4-FFF2-40B4-BE49-F238E27FC236}">
                    <a16:creationId xmlns:a16="http://schemas.microsoft.com/office/drawing/2014/main" id="{217D9882-0ACA-B752-2F34-F5E7DE77FF14}"/>
                  </a:ext>
                </a:extLst>
              </p:cNvPr>
              <p:cNvCxnSpPr>
                <a:cxnSpLocks/>
              </p:cNvCxnSpPr>
              <p:nvPr/>
            </p:nvCxnSpPr>
            <p:spPr>
              <a:xfrm>
                <a:off x="2654749"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9" name="Group 18">
            <a:extLst>
              <a:ext uri="{FF2B5EF4-FFF2-40B4-BE49-F238E27FC236}">
                <a16:creationId xmlns:a16="http://schemas.microsoft.com/office/drawing/2014/main" id="{CCD6F708-00D5-085F-A750-899D38CD2B3D}"/>
              </a:ext>
            </a:extLst>
          </p:cNvPr>
          <p:cNvGrpSpPr/>
          <p:nvPr/>
        </p:nvGrpSpPr>
        <p:grpSpPr>
          <a:xfrm>
            <a:off x="2600538" y="2529160"/>
            <a:ext cx="2399969" cy="3162445"/>
            <a:chOff x="1189987" y="-217863"/>
            <a:chExt cx="1327833" cy="1750156"/>
          </a:xfrm>
        </p:grpSpPr>
        <p:sp>
          <p:nvSpPr>
            <p:cNvPr id="20" name="مربع نص 18">
              <a:extLst>
                <a:ext uri="{FF2B5EF4-FFF2-40B4-BE49-F238E27FC236}">
                  <a16:creationId xmlns:a16="http://schemas.microsoft.com/office/drawing/2014/main" id="{2BA0D3EE-02CA-CAEF-4E41-D0F948B13B24}"/>
                </a:ext>
              </a:extLst>
            </p:cNvPr>
            <p:cNvSpPr txBox="1"/>
            <p:nvPr/>
          </p:nvSpPr>
          <p:spPr>
            <a:xfrm>
              <a:off x="1189987" y="744001"/>
              <a:ext cx="1327833"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خلق ثقافة التعاون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1" name="Group 20">
              <a:extLst>
                <a:ext uri="{FF2B5EF4-FFF2-40B4-BE49-F238E27FC236}">
                  <a16:creationId xmlns:a16="http://schemas.microsoft.com/office/drawing/2014/main" id="{DBC63F7A-1FC0-0E26-969F-C7309E5DA23B}"/>
                </a:ext>
              </a:extLst>
            </p:cNvPr>
            <p:cNvGrpSpPr/>
            <p:nvPr/>
          </p:nvGrpSpPr>
          <p:grpSpPr>
            <a:xfrm>
              <a:off x="1463002" y="-217863"/>
              <a:ext cx="778135" cy="729355"/>
              <a:chOff x="1463002" y="-217863"/>
              <a:chExt cx="778135" cy="729355"/>
            </a:xfrm>
          </p:grpSpPr>
          <p:sp>
            <p:nvSpPr>
              <p:cNvPr id="22" name="TextBox 6">
                <a:extLst>
                  <a:ext uri="{FF2B5EF4-FFF2-40B4-BE49-F238E27FC236}">
                    <a16:creationId xmlns:a16="http://schemas.microsoft.com/office/drawing/2014/main" id="{1C461889-3A1A-E93F-2C0A-75FE9A4F276C}"/>
                  </a:ext>
                </a:extLst>
              </p:cNvPr>
              <p:cNvSpPr txBox="1"/>
              <p:nvPr/>
            </p:nvSpPr>
            <p:spPr>
              <a:xfrm>
                <a:off x="1463002" y="-217863"/>
                <a:ext cx="778135" cy="656584"/>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23" name="Straight Connector 22">
                <a:extLst>
                  <a:ext uri="{FF2B5EF4-FFF2-40B4-BE49-F238E27FC236}">
                    <a16:creationId xmlns:a16="http://schemas.microsoft.com/office/drawing/2014/main" id="{B44F106E-7C35-890C-C50D-1F713842BE44}"/>
                  </a:ext>
                </a:extLst>
              </p:cNvPr>
              <p:cNvCxnSpPr>
                <a:cxnSpLocks/>
              </p:cNvCxnSpPr>
              <p:nvPr/>
            </p:nvCxnSpPr>
            <p:spPr>
              <a:xfrm>
                <a:off x="1470446"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grpSp>
        <p:nvGrpSpPr>
          <p:cNvPr id="12" name="Group 11">
            <a:extLst>
              <a:ext uri="{FF2B5EF4-FFF2-40B4-BE49-F238E27FC236}">
                <a16:creationId xmlns:a16="http://schemas.microsoft.com/office/drawing/2014/main" id="{00CCED9F-97D9-053D-1FE7-8F97731D2395}"/>
              </a:ext>
            </a:extLst>
          </p:cNvPr>
          <p:cNvGrpSpPr/>
          <p:nvPr/>
        </p:nvGrpSpPr>
        <p:grpSpPr>
          <a:xfrm>
            <a:off x="288578" y="2529160"/>
            <a:ext cx="2545158" cy="2946369"/>
            <a:chOff x="0" y="-217863"/>
            <a:chExt cx="1408162" cy="1630575"/>
          </a:xfrm>
        </p:grpSpPr>
        <p:sp>
          <p:nvSpPr>
            <p:cNvPr id="13" name="مربع نص 18">
              <a:extLst>
                <a:ext uri="{FF2B5EF4-FFF2-40B4-BE49-F238E27FC236}">
                  <a16:creationId xmlns:a16="http://schemas.microsoft.com/office/drawing/2014/main" id="{D6958ED5-AEAA-5992-3F71-7C4550E5B587}"/>
                </a:ext>
              </a:extLst>
            </p:cNvPr>
            <p:cNvSpPr txBox="1"/>
            <p:nvPr/>
          </p:nvSpPr>
          <p:spPr>
            <a:xfrm>
              <a:off x="0" y="624420"/>
              <a:ext cx="1408162" cy="788292"/>
            </a:xfrm>
            <a:prstGeom prst="rect">
              <a:avLst/>
            </a:prstGeom>
            <a:noFill/>
          </p:spPr>
          <p:txBody>
            <a:bodyPr wrap="square" rtlCol="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رؤية واضحة للمستقبل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5" name="Group 14">
              <a:extLst>
                <a:ext uri="{FF2B5EF4-FFF2-40B4-BE49-F238E27FC236}">
                  <a16:creationId xmlns:a16="http://schemas.microsoft.com/office/drawing/2014/main" id="{38D208ED-4C5C-F700-8A2F-366A58C3C390}"/>
                </a:ext>
              </a:extLst>
            </p:cNvPr>
            <p:cNvGrpSpPr/>
            <p:nvPr/>
          </p:nvGrpSpPr>
          <p:grpSpPr>
            <a:xfrm>
              <a:off x="313258" y="-217863"/>
              <a:ext cx="778134" cy="729355"/>
              <a:chOff x="313258" y="-217863"/>
              <a:chExt cx="778134" cy="729355"/>
            </a:xfrm>
          </p:grpSpPr>
          <p:sp>
            <p:nvSpPr>
              <p:cNvPr id="16" name="TextBox 6">
                <a:extLst>
                  <a:ext uri="{FF2B5EF4-FFF2-40B4-BE49-F238E27FC236}">
                    <a16:creationId xmlns:a16="http://schemas.microsoft.com/office/drawing/2014/main" id="{D49AA4B5-6CEB-BE01-7629-4B1C3A6919E5}"/>
                  </a:ext>
                </a:extLst>
              </p:cNvPr>
              <p:cNvSpPr txBox="1"/>
              <p:nvPr/>
            </p:nvSpPr>
            <p:spPr>
              <a:xfrm>
                <a:off x="313258" y="-217863"/>
                <a:ext cx="778134" cy="656584"/>
              </a:xfrm>
              <a:prstGeom prst="rect">
                <a:avLst/>
              </a:prstGeom>
              <a:noFill/>
            </p:spPr>
            <p:txBody>
              <a:bodyPr wrap="square" rtlCol="0">
                <a:spAutoFit/>
              </a:bodyPr>
              <a:lstStyle/>
              <a:p>
                <a:pPr algn="ctr" rtl="1">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cxnSp>
            <p:nvCxnSpPr>
              <p:cNvPr id="17" name="Straight Connector 16">
                <a:extLst>
                  <a:ext uri="{FF2B5EF4-FFF2-40B4-BE49-F238E27FC236}">
                    <a16:creationId xmlns:a16="http://schemas.microsoft.com/office/drawing/2014/main" id="{16D8249A-7628-FBE6-9DE6-E2A0391CB0D5}"/>
                  </a:ext>
                </a:extLst>
              </p:cNvPr>
              <p:cNvCxnSpPr>
                <a:cxnSpLocks/>
              </p:cNvCxnSpPr>
              <p:nvPr/>
            </p:nvCxnSpPr>
            <p:spPr>
              <a:xfrm>
                <a:off x="320623" y="511492"/>
                <a:ext cx="766916" cy="0"/>
              </a:xfrm>
              <a:prstGeom prst="line">
                <a:avLst/>
              </a:prstGeom>
              <a:ln w="57150">
                <a:solidFill>
                  <a:srgbClr val="168489"/>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5549980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238B8-FFE6-B47E-A0E8-663D6D23D94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7664A29-E7FF-5042-EB57-3B84C6964928}"/>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عالية الأداء مدعومة بالتقنية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53AF009-59CC-93A8-C39A-D20DEA4977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DF5AEE8-4DF2-2365-C8C5-5FF769219569}"/>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مكوّنات الفريق عالي الأداء في العصر الرقمي:</a:t>
            </a:r>
            <a:endParaRPr lang="en-US"/>
          </a:p>
        </p:txBody>
      </p:sp>
      <p:cxnSp>
        <p:nvCxnSpPr>
          <p:cNvPr id="14" name="AutoShape 7">
            <a:extLst>
              <a:ext uri="{FF2B5EF4-FFF2-40B4-BE49-F238E27FC236}">
                <a16:creationId xmlns:a16="http://schemas.microsoft.com/office/drawing/2014/main" id="{959F1B95-777E-CF57-F665-A1F378BC4570}"/>
              </a:ext>
            </a:extLst>
          </p:cNvPr>
          <p:cNvCxnSpPr/>
          <p:nvPr/>
        </p:nvCxnSpPr>
        <p:spPr>
          <a:xfrm>
            <a:off x="839331" y="2970229"/>
            <a:ext cx="10513338" cy="30188"/>
          </a:xfrm>
          <a:prstGeom prst="line">
            <a:avLst/>
          </a:prstGeom>
          <a:ln w="457200" cap="rnd">
            <a:solidFill>
              <a:srgbClr val="EBECF2"/>
            </a:solidFill>
            <a:prstDash val="solid"/>
            <a:headEnd type="none" w="sm" len="sm"/>
            <a:tailEnd type="none" w="sm" len="sm"/>
          </a:ln>
        </p:spPr>
      </p:cxnSp>
      <p:grpSp>
        <p:nvGrpSpPr>
          <p:cNvPr id="60" name="Group 59">
            <a:extLst>
              <a:ext uri="{FF2B5EF4-FFF2-40B4-BE49-F238E27FC236}">
                <a16:creationId xmlns:a16="http://schemas.microsoft.com/office/drawing/2014/main" id="{65186519-13DC-66FD-2630-5C5DAFF154B0}"/>
              </a:ext>
            </a:extLst>
          </p:cNvPr>
          <p:cNvGrpSpPr/>
          <p:nvPr/>
        </p:nvGrpSpPr>
        <p:grpSpPr>
          <a:xfrm>
            <a:off x="3449143" y="2327186"/>
            <a:ext cx="2673406" cy="3581400"/>
            <a:chOff x="3449143" y="2327186"/>
            <a:chExt cx="2673406" cy="3581400"/>
          </a:xfrm>
        </p:grpSpPr>
        <p:grpSp>
          <p:nvGrpSpPr>
            <p:cNvPr id="39" name="Group 38">
              <a:extLst>
                <a:ext uri="{FF2B5EF4-FFF2-40B4-BE49-F238E27FC236}">
                  <a16:creationId xmlns:a16="http://schemas.microsoft.com/office/drawing/2014/main" id="{1EA681EE-26EC-7BE8-C060-B327B05B3509}"/>
                </a:ext>
              </a:extLst>
            </p:cNvPr>
            <p:cNvGrpSpPr/>
            <p:nvPr/>
          </p:nvGrpSpPr>
          <p:grpSpPr>
            <a:xfrm>
              <a:off x="3939866" y="2327186"/>
              <a:ext cx="1692379" cy="2206212"/>
              <a:chOff x="1735821" y="0"/>
              <a:chExt cx="5765800" cy="7518841"/>
            </a:xfrm>
          </p:grpSpPr>
          <p:sp>
            <p:nvSpPr>
              <p:cNvPr id="56" name="Freeform 11">
                <a:extLst>
                  <a:ext uri="{FF2B5EF4-FFF2-40B4-BE49-F238E27FC236}">
                    <a16:creationId xmlns:a16="http://schemas.microsoft.com/office/drawing/2014/main" id="{A3AF1EC0-804E-4C6A-594E-8D2855E81974}"/>
                  </a:ext>
                </a:extLst>
              </p:cNvPr>
              <p:cNvSpPr/>
              <p:nvPr/>
            </p:nvSpPr>
            <p:spPr>
              <a:xfrm>
                <a:off x="1735821" y="0"/>
                <a:ext cx="5765800" cy="7518841"/>
              </a:xfrm>
              <a:custGeom>
                <a:avLst/>
                <a:gdLst/>
                <a:ahLst/>
                <a:cxnLst/>
                <a:rect l="l" t="t" r="r" b="b"/>
                <a:pathLst>
                  <a:path w="5765800" h="7518841">
                    <a:moveTo>
                      <a:pt x="5765800" y="0"/>
                    </a:moveTo>
                    <a:lnTo>
                      <a:pt x="5765800" y="7518841"/>
                    </a:lnTo>
                    <a:lnTo>
                      <a:pt x="2881630" y="6530781"/>
                    </a:lnTo>
                    <a:lnTo>
                      <a:pt x="0" y="7518841"/>
                    </a:lnTo>
                    <a:lnTo>
                      <a:pt x="3810" y="5212401"/>
                    </a:lnTo>
                    <a:lnTo>
                      <a:pt x="8890" y="970668"/>
                    </a:lnTo>
                    <a:lnTo>
                      <a:pt x="10160" y="0"/>
                    </a:lnTo>
                    <a:lnTo>
                      <a:pt x="5765800" y="0"/>
                    </a:lnTo>
                    <a:close/>
                  </a:path>
                </a:pathLst>
              </a:custGeom>
              <a:solidFill>
                <a:srgbClr val="FFD366"/>
              </a:solidFill>
            </p:spPr>
            <p:txBody>
              <a:bodyPr/>
              <a:lstStyle/>
              <a:p>
                <a:endParaRPr lang="en-US" sz="3200"/>
              </a:p>
            </p:txBody>
          </p:sp>
        </p:grpSp>
        <p:grpSp>
          <p:nvGrpSpPr>
            <p:cNvPr id="42" name="Group 41">
              <a:extLst>
                <a:ext uri="{FF2B5EF4-FFF2-40B4-BE49-F238E27FC236}">
                  <a16:creationId xmlns:a16="http://schemas.microsoft.com/office/drawing/2014/main" id="{4E3B1DD7-F97F-8B15-0C10-EDF4DD0F904A}"/>
                </a:ext>
              </a:extLst>
            </p:cNvPr>
            <p:cNvGrpSpPr/>
            <p:nvPr/>
          </p:nvGrpSpPr>
          <p:grpSpPr>
            <a:xfrm rot="16200000">
              <a:off x="3575439" y="2327418"/>
              <a:ext cx="364660" cy="364195"/>
              <a:chOff x="1531765" y="163"/>
              <a:chExt cx="6350000" cy="6339840"/>
            </a:xfrm>
          </p:grpSpPr>
          <p:sp>
            <p:nvSpPr>
              <p:cNvPr id="53" name="Freeform 17">
                <a:extLst>
                  <a:ext uri="{FF2B5EF4-FFF2-40B4-BE49-F238E27FC236}">
                    <a16:creationId xmlns:a16="http://schemas.microsoft.com/office/drawing/2014/main" id="{3497D697-456C-8086-616D-5F5B6834B71D}"/>
                  </a:ext>
                </a:extLst>
              </p:cNvPr>
              <p:cNvSpPr/>
              <p:nvPr/>
            </p:nvSpPr>
            <p:spPr>
              <a:xfrm>
                <a:off x="1531765" y="163"/>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FFFF8B"/>
              </a:solidFill>
            </p:spPr>
            <p:txBody>
              <a:bodyPr/>
              <a:lstStyle/>
              <a:p>
                <a:endParaRPr lang="en-US" sz="3200"/>
              </a:p>
            </p:txBody>
          </p:sp>
        </p:grpSp>
        <p:sp>
          <p:nvSpPr>
            <p:cNvPr id="48" name="TextBox 30">
              <a:extLst>
                <a:ext uri="{FF2B5EF4-FFF2-40B4-BE49-F238E27FC236}">
                  <a16:creationId xmlns:a16="http://schemas.microsoft.com/office/drawing/2014/main" id="{6515260C-56B0-C56F-46E2-70E205A6BB3F}"/>
                </a:ext>
              </a:extLst>
            </p:cNvPr>
            <p:cNvSpPr txBox="1"/>
            <p:nvPr/>
          </p:nvSpPr>
          <p:spPr>
            <a:xfrm>
              <a:off x="3449143" y="4772447"/>
              <a:ext cx="2673406" cy="1136139"/>
            </a:xfrm>
            <a:prstGeom prst="rect">
              <a:avLst/>
            </a:prstGeom>
          </p:spPr>
          <p:txBody>
            <a:bodyPr wrap="square" lIns="0" tIns="0" rIns="0" bIns="0" rtlCol="0" anchor="t">
              <a:noAutofit/>
            </a:bodyPr>
            <a:lstStyle/>
            <a:p>
              <a:pPr algn="ctr" rtl="1">
                <a:lnSpc>
                  <a:spcPct val="115000"/>
                </a:lnSpc>
              </a:pPr>
              <a:r>
                <a:rPr lang="ar-SA" sz="3200" b="1" kern="1200">
                  <a:solidFill>
                    <a:srgbClr val="FFD366"/>
                  </a:solidFill>
                  <a:effectLst/>
                  <a:latin typeface="Times New Roman" panose="02020603050405020304" pitchFamily="18" charset="0"/>
                  <a:ea typeface="Calibri" panose="020F0502020204030204" pitchFamily="34" charset="0"/>
                  <a:cs typeface="Adobe Arabic" panose="02040503050201020203" pitchFamily="18" charset="-78"/>
                </a:rPr>
                <a:t>التكامل بين البشر والتكنولوجيا</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6" name="Freeform 37">
              <a:extLst>
                <a:ext uri="{FF2B5EF4-FFF2-40B4-BE49-F238E27FC236}">
                  <a16:creationId xmlns:a16="http://schemas.microsoft.com/office/drawing/2014/main" id="{F763C8D4-EB4F-9AFC-A4B1-30440F65D761}"/>
                </a:ext>
              </a:extLst>
            </p:cNvPr>
            <p:cNvSpPr/>
            <p:nvPr/>
          </p:nvSpPr>
          <p:spPr>
            <a:xfrm>
              <a:off x="4217206" y="3033145"/>
              <a:ext cx="1017493" cy="863976"/>
            </a:xfrm>
            <a:custGeom>
              <a:avLst/>
              <a:gdLst/>
              <a:ahLst/>
              <a:cxnLst/>
              <a:rect l="l" t="t" r="r" b="b"/>
              <a:pathLst>
                <a:path w="1221520" h="1213886">
                  <a:moveTo>
                    <a:pt x="0" y="0"/>
                  </a:moveTo>
                  <a:lnTo>
                    <a:pt x="1221520" y="0"/>
                  </a:lnTo>
                  <a:lnTo>
                    <a:pt x="1221520" y="1213886"/>
                  </a:lnTo>
                  <a:lnTo>
                    <a:pt x="0" y="121388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sz="3200"/>
            </a:p>
          </p:txBody>
        </p:sp>
      </p:grpSp>
      <p:grpSp>
        <p:nvGrpSpPr>
          <p:cNvPr id="59" name="Group 58">
            <a:extLst>
              <a:ext uri="{FF2B5EF4-FFF2-40B4-BE49-F238E27FC236}">
                <a16:creationId xmlns:a16="http://schemas.microsoft.com/office/drawing/2014/main" id="{75D3254C-B8D1-46A1-D74C-5B03BA4FBC37}"/>
              </a:ext>
            </a:extLst>
          </p:cNvPr>
          <p:cNvGrpSpPr/>
          <p:nvPr/>
        </p:nvGrpSpPr>
        <p:grpSpPr>
          <a:xfrm>
            <a:off x="6122951" y="2327186"/>
            <a:ext cx="2338795" cy="3903955"/>
            <a:chOff x="6122951" y="2327186"/>
            <a:chExt cx="2338795" cy="3903955"/>
          </a:xfrm>
        </p:grpSpPr>
        <p:grpSp>
          <p:nvGrpSpPr>
            <p:cNvPr id="40" name="Group 39">
              <a:extLst>
                <a:ext uri="{FF2B5EF4-FFF2-40B4-BE49-F238E27FC236}">
                  <a16:creationId xmlns:a16="http://schemas.microsoft.com/office/drawing/2014/main" id="{D6E957CE-0F3E-395B-234F-36E55AC775FE}"/>
                </a:ext>
              </a:extLst>
            </p:cNvPr>
            <p:cNvGrpSpPr/>
            <p:nvPr/>
          </p:nvGrpSpPr>
          <p:grpSpPr>
            <a:xfrm>
              <a:off x="6487146" y="2327186"/>
              <a:ext cx="1692379" cy="2206212"/>
              <a:chOff x="3161905" y="0"/>
              <a:chExt cx="5765800" cy="7518841"/>
            </a:xfrm>
          </p:grpSpPr>
          <p:sp>
            <p:nvSpPr>
              <p:cNvPr id="55" name="Freeform 13">
                <a:extLst>
                  <a:ext uri="{FF2B5EF4-FFF2-40B4-BE49-F238E27FC236}">
                    <a16:creationId xmlns:a16="http://schemas.microsoft.com/office/drawing/2014/main" id="{6DEB634A-4089-D37F-8363-7D489B29721D}"/>
                  </a:ext>
                </a:extLst>
              </p:cNvPr>
              <p:cNvSpPr/>
              <p:nvPr/>
            </p:nvSpPr>
            <p:spPr>
              <a:xfrm>
                <a:off x="3161905" y="0"/>
                <a:ext cx="5765800" cy="7518841"/>
              </a:xfrm>
              <a:custGeom>
                <a:avLst/>
                <a:gdLst/>
                <a:ahLst/>
                <a:cxnLst/>
                <a:rect l="l" t="t" r="r" b="b"/>
                <a:pathLst>
                  <a:path w="5765800" h="7518841">
                    <a:moveTo>
                      <a:pt x="5765800" y="0"/>
                    </a:moveTo>
                    <a:lnTo>
                      <a:pt x="5765800" y="7518841"/>
                    </a:lnTo>
                    <a:lnTo>
                      <a:pt x="2881630" y="6530781"/>
                    </a:lnTo>
                    <a:lnTo>
                      <a:pt x="0" y="7518841"/>
                    </a:lnTo>
                    <a:lnTo>
                      <a:pt x="3810" y="5212401"/>
                    </a:lnTo>
                    <a:lnTo>
                      <a:pt x="8890" y="970668"/>
                    </a:lnTo>
                    <a:lnTo>
                      <a:pt x="10160" y="0"/>
                    </a:lnTo>
                    <a:lnTo>
                      <a:pt x="5765800" y="0"/>
                    </a:lnTo>
                    <a:close/>
                  </a:path>
                </a:pathLst>
              </a:custGeom>
              <a:solidFill>
                <a:schemeClr val="bg1">
                  <a:lumMod val="50000"/>
                </a:schemeClr>
              </a:solidFill>
            </p:spPr>
            <p:txBody>
              <a:bodyPr/>
              <a:lstStyle/>
              <a:p>
                <a:endParaRPr lang="en-US" sz="3200"/>
              </a:p>
            </p:txBody>
          </p:sp>
        </p:grpSp>
        <p:grpSp>
          <p:nvGrpSpPr>
            <p:cNvPr id="44" name="Group 43">
              <a:extLst>
                <a:ext uri="{FF2B5EF4-FFF2-40B4-BE49-F238E27FC236}">
                  <a16:creationId xmlns:a16="http://schemas.microsoft.com/office/drawing/2014/main" id="{16359BD7-044C-CC3A-468B-007D06B25DAF}"/>
                </a:ext>
              </a:extLst>
            </p:cNvPr>
            <p:cNvGrpSpPr/>
            <p:nvPr/>
          </p:nvGrpSpPr>
          <p:grpSpPr>
            <a:xfrm rot="16200000">
              <a:off x="6122719" y="2327418"/>
              <a:ext cx="364660" cy="364195"/>
              <a:chOff x="2957849" y="163"/>
              <a:chExt cx="6350000" cy="6339840"/>
            </a:xfrm>
          </p:grpSpPr>
          <p:sp>
            <p:nvSpPr>
              <p:cNvPr id="51" name="Freeform 21">
                <a:extLst>
                  <a:ext uri="{FF2B5EF4-FFF2-40B4-BE49-F238E27FC236}">
                    <a16:creationId xmlns:a16="http://schemas.microsoft.com/office/drawing/2014/main" id="{4346CCCC-E1E5-36C4-1B13-2E7415FE66C8}"/>
                  </a:ext>
                </a:extLst>
              </p:cNvPr>
              <p:cNvSpPr/>
              <p:nvPr/>
            </p:nvSpPr>
            <p:spPr>
              <a:xfrm>
                <a:off x="2957849" y="163"/>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chemeClr val="bg1">
                  <a:lumMod val="85000"/>
                </a:schemeClr>
              </a:solidFill>
            </p:spPr>
            <p:txBody>
              <a:bodyPr/>
              <a:lstStyle/>
              <a:p>
                <a:endParaRPr lang="en-US" sz="3200"/>
              </a:p>
            </p:txBody>
          </p:sp>
        </p:grpSp>
        <p:sp>
          <p:nvSpPr>
            <p:cNvPr id="47" name="TextBox 29">
              <a:extLst>
                <a:ext uri="{FF2B5EF4-FFF2-40B4-BE49-F238E27FC236}">
                  <a16:creationId xmlns:a16="http://schemas.microsoft.com/office/drawing/2014/main" id="{F854B224-E593-9519-A3ED-9C9CB464EFD7}"/>
                </a:ext>
              </a:extLst>
            </p:cNvPr>
            <p:cNvSpPr txBox="1"/>
            <p:nvPr/>
          </p:nvSpPr>
          <p:spPr>
            <a:xfrm>
              <a:off x="6204606" y="5095002"/>
              <a:ext cx="2257140" cy="1136139"/>
            </a:xfrm>
            <a:prstGeom prst="rect">
              <a:avLst/>
            </a:prstGeom>
          </p:spPr>
          <p:txBody>
            <a:bodyPr wrap="square" lIns="0" tIns="0" rIns="0" bIns="0" rtlCol="0" anchor="t">
              <a:noAutofit/>
            </a:bodyPr>
            <a:lstStyle/>
            <a:p>
              <a:pPr algn="ctr" rtl="1">
                <a:lnSpc>
                  <a:spcPct val="115000"/>
                </a:lnSpc>
              </a:pPr>
              <a:r>
                <a:rPr lang="ar-SA" sz="3200" b="1" kern="1200" dirty="0">
                  <a:solidFill>
                    <a:srgbClr val="808080"/>
                  </a:solidFill>
                  <a:effectLst/>
                  <a:latin typeface="Times New Roman" panose="02020603050405020304" pitchFamily="18" charset="0"/>
                  <a:ea typeface="Calibri" panose="020F0502020204030204" pitchFamily="34" charset="0"/>
                  <a:cs typeface="Adobe Arabic" panose="02040503050201020203" pitchFamily="18" charset="-78"/>
                </a:rPr>
                <a:t>ثقافة التعلّم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Graphic 7" descr="Books on shelf with solid fill">
              <a:extLst>
                <a:ext uri="{FF2B5EF4-FFF2-40B4-BE49-F238E27FC236}">
                  <a16:creationId xmlns:a16="http://schemas.microsoft.com/office/drawing/2014/main" id="{5195FD82-A566-F896-1814-4FE0C75160D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01893" y="2699914"/>
              <a:ext cx="1313614" cy="1313186"/>
            </a:xfrm>
            <a:prstGeom prst="rect">
              <a:avLst/>
            </a:prstGeom>
          </p:spPr>
        </p:pic>
      </p:grpSp>
      <p:grpSp>
        <p:nvGrpSpPr>
          <p:cNvPr id="61" name="Group 60">
            <a:extLst>
              <a:ext uri="{FF2B5EF4-FFF2-40B4-BE49-F238E27FC236}">
                <a16:creationId xmlns:a16="http://schemas.microsoft.com/office/drawing/2014/main" id="{825E7B32-5DC9-6070-0F76-EF27BA7216BB}"/>
              </a:ext>
            </a:extLst>
          </p:cNvPr>
          <p:cNvGrpSpPr/>
          <p:nvPr/>
        </p:nvGrpSpPr>
        <p:grpSpPr>
          <a:xfrm>
            <a:off x="1028389" y="2327186"/>
            <a:ext cx="2312982" cy="3581400"/>
            <a:chOff x="1028389" y="2327186"/>
            <a:chExt cx="2312982" cy="3581400"/>
          </a:xfrm>
        </p:grpSpPr>
        <p:grpSp>
          <p:nvGrpSpPr>
            <p:cNvPr id="18" name="Group 17">
              <a:extLst>
                <a:ext uri="{FF2B5EF4-FFF2-40B4-BE49-F238E27FC236}">
                  <a16:creationId xmlns:a16="http://schemas.microsoft.com/office/drawing/2014/main" id="{74889C40-3241-FA82-016C-959A3B0FAFDE}"/>
                </a:ext>
              </a:extLst>
            </p:cNvPr>
            <p:cNvGrpSpPr/>
            <p:nvPr/>
          </p:nvGrpSpPr>
          <p:grpSpPr>
            <a:xfrm>
              <a:off x="1392585" y="2327186"/>
              <a:ext cx="1692379" cy="2206212"/>
              <a:chOff x="309737" y="0"/>
              <a:chExt cx="5765800" cy="7518841"/>
            </a:xfrm>
          </p:grpSpPr>
          <p:sp>
            <p:nvSpPr>
              <p:cNvPr id="57" name="Freeform 9">
                <a:extLst>
                  <a:ext uri="{FF2B5EF4-FFF2-40B4-BE49-F238E27FC236}">
                    <a16:creationId xmlns:a16="http://schemas.microsoft.com/office/drawing/2014/main" id="{6DED97F7-69A2-0E98-78BE-CD468971EDB2}"/>
                  </a:ext>
                </a:extLst>
              </p:cNvPr>
              <p:cNvSpPr/>
              <p:nvPr/>
            </p:nvSpPr>
            <p:spPr>
              <a:xfrm>
                <a:off x="309737" y="0"/>
                <a:ext cx="5765800" cy="7518841"/>
              </a:xfrm>
              <a:custGeom>
                <a:avLst/>
                <a:gdLst/>
                <a:ahLst/>
                <a:cxnLst/>
                <a:rect l="l" t="t" r="r" b="b"/>
                <a:pathLst>
                  <a:path w="5765800" h="7518841">
                    <a:moveTo>
                      <a:pt x="5765800" y="0"/>
                    </a:moveTo>
                    <a:lnTo>
                      <a:pt x="5765800" y="7518841"/>
                    </a:lnTo>
                    <a:lnTo>
                      <a:pt x="2881630" y="6530781"/>
                    </a:lnTo>
                    <a:lnTo>
                      <a:pt x="0" y="7518841"/>
                    </a:lnTo>
                    <a:lnTo>
                      <a:pt x="3810" y="5212401"/>
                    </a:lnTo>
                    <a:lnTo>
                      <a:pt x="8890" y="970668"/>
                    </a:lnTo>
                    <a:lnTo>
                      <a:pt x="10160" y="0"/>
                    </a:lnTo>
                    <a:lnTo>
                      <a:pt x="5765800" y="0"/>
                    </a:lnTo>
                    <a:close/>
                  </a:path>
                </a:pathLst>
              </a:custGeom>
              <a:solidFill>
                <a:srgbClr val="2E75B6"/>
              </a:solidFill>
            </p:spPr>
            <p:txBody>
              <a:bodyPr/>
              <a:lstStyle/>
              <a:p>
                <a:endParaRPr lang="en-US" sz="3200"/>
              </a:p>
            </p:txBody>
          </p:sp>
        </p:grpSp>
        <p:grpSp>
          <p:nvGrpSpPr>
            <p:cNvPr id="43" name="Group 42">
              <a:extLst>
                <a:ext uri="{FF2B5EF4-FFF2-40B4-BE49-F238E27FC236}">
                  <a16:creationId xmlns:a16="http://schemas.microsoft.com/office/drawing/2014/main" id="{28F8AADD-4E0D-614C-801F-F35DDEE562C5}"/>
                </a:ext>
              </a:extLst>
            </p:cNvPr>
            <p:cNvGrpSpPr/>
            <p:nvPr/>
          </p:nvGrpSpPr>
          <p:grpSpPr>
            <a:xfrm rot="16200000">
              <a:off x="1028157" y="2327418"/>
              <a:ext cx="364660" cy="364195"/>
              <a:chOff x="105680" y="163"/>
              <a:chExt cx="6350000" cy="6339840"/>
            </a:xfrm>
          </p:grpSpPr>
          <p:sp>
            <p:nvSpPr>
              <p:cNvPr id="52" name="Freeform 19">
                <a:extLst>
                  <a:ext uri="{FF2B5EF4-FFF2-40B4-BE49-F238E27FC236}">
                    <a16:creationId xmlns:a16="http://schemas.microsoft.com/office/drawing/2014/main" id="{7B90E646-BAC2-3458-5D59-11A29442E7F1}"/>
                  </a:ext>
                </a:extLst>
              </p:cNvPr>
              <p:cNvSpPr/>
              <p:nvPr/>
            </p:nvSpPr>
            <p:spPr>
              <a:xfrm>
                <a:off x="105680" y="163"/>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chemeClr val="accent3">
                  <a:lumMod val="20000"/>
                  <a:lumOff val="80000"/>
                </a:schemeClr>
              </a:solidFill>
            </p:spPr>
            <p:txBody>
              <a:bodyPr/>
              <a:lstStyle/>
              <a:p>
                <a:endParaRPr lang="en-US" sz="3200"/>
              </a:p>
            </p:txBody>
          </p:sp>
        </p:grpSp>
        <p:sp>
          <p:nvSpPr>
            <p:cNvPr id="49" name="TextBox 31">
              <a:extLst>
                <a:ext uri="{FF2B5EF4-FFF2-40B4-BE49-F238E27FC236}">
                  <a16:creationId xmlns:a16="http://schemas.microsoft.com/office/drawing/2014/main" id="{13CFDC3F-FAB6-FDC9-5CDA-FBE93E70881C}"/>
                </a:ext>
              </a:extLst>
            </p:cNvPr>
            <p:cNvSpPr txBox="1"/>
            <p:nvPr/>
          </p:nvSpPr>
          <p:spPr>
            <a:xfrm>
              <a:off x="1136406" y="4772447"/>
              <a:ext cx="2204965" cy="1136139"/>
            </a:xfrm>
            <a:prstGeom prst="rect">
              <a:avLst/>
            </a:prstGeom>
          </p:spPr>
          <p:txBody>
            <a:bodyPr wrap="square" lIns="0" tIns="0" rIns="0" bIns="0" rtlCol="0" anchor="t">
              <a:noAutofit/>
            </a:bodyPr>
            <a:lstStyle/>
            <a:p>
              <a:pPr algn="ctr" rtl="1">
                <a:lnSpc>
                  <a:spcPct val="115000"/>
                </a:lnSpc>
              </a:pPr>
              <a:r>
                <a:rPr lang="ar-SA" sz="3200" b="1" kern="1200">
                  <a:solidFill>
                    <a:srgbClr val="2E74B5"/>
                  </a:solidFill>
                  <a:effectLst/>
                  <a:latin typeface="Times New Roman" panose="02020603050405020304" pitchFamily="18" charset="0"/>
                  <a:ea typeface="Calibri" panose="020F0502020204030204" pitchFamily="34" charset="0"/>
                  <a:cs typeface="Adobe Arabic" panose="02040503050201020203" pitchFamily="18" charset="-78"/>
                </a:rPr>
                <a:t>الاتصال والتعاون الفعّال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رسم 6" descr="مصافحة باليد">
              <a:extLst>
                <a:ext uri="{FF2B5EF4-FFF2-40B4-BE49-F238E27FC236}">
                  <a16:creationId xmlns:a16="http://schemas.microsoft.com/office/drawing/2014/main" id="{BC2796C0-2396-E354-7CC1-1C926C370FE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635942" y="2875746"/>
              <a:ext cx="1217837" cy="1217440"/>
            </a:xfrm>
            <a:prstGeom prst="rect">
              <a:avLst/>
            </a:prstGeom>
          </p:spPr>
        </p:pic>
      </p:grpSp>
      <p:grpSp>
        <p:nvGrpSpPr>
          <p:cNvPr id="58" name="Group 57">
            <a:extLst>
              <a:ext uri="{FF2B5EF4-FFF2-40B4-BE49-F238E27FC236}">
                <a16:creationId xmlns:a16="http://schemas.microsoft.com/office/drawing/2014/main" id="{53AE68BC-1CBA-E624-4E5A-839954C87046}"/>
              </a:ext>
            </a:extLst>
          </p:cNvPr>
          <p:cNvGrpSpPr/>
          <p:nvPr/>
        </p:nvGrpSpPr>
        <p:grpSpPr>
          <a:xfrm>
            <a:off x="8670234" y="2327186"/>
            <a:ext cx="2265857" cy="3329240"/>
            <a:chOff x="8670234" y="2327186"/>
            <a:chExt cx="2265857" cy="3329240"/>
          </a:xfrm>
        </p:grpSpPr>
        <p:grpSp>
          <p:nvGrpSpPr>
            <p:cNvPr id="41" name="Group 40">
              <a:extLst>
                <a:ext uri="{FF2B5EF4-FFF2-40B4-BE49-F238E27FC236}">
                  <a16:creationId xmlns:a16="http://schemas.microsoft.com/office/drawing/2014/main" id="{E71519F5-B7AC-AE92-377C-A7F1E2A4182F}"/>
                </a:ext>
              </a:extLst>
            </p:cNvPr>
            <p:cNvGrpSpPr/>
            <p:nvPr/>
          </p:nvGrpSpPr>
          <p:grpSpPr>
            <a:xfrm>
              <a:off x="9034428" y="2327186"/>
              <a:ext cx="1692379" cy="2206212"/>
              <a:chOff x="4587990" y="0"/>
              <a:chExt cx="5765800" cy="7518841"/>
            </a:xfrm>
          </p:grpSpPr>
          <p:sp>
            <p:nvSpPr>
              <p:cNvPr id="54" name="Freeform 15">
                <a:extLst>
                  <a:ext uri="{FF2B5EF4-FFF2-40B4-BE49-F238E27FC236}">
                    <a16:creationId xmlns:a16="http://schemas.microsoft.com/office/drawing/2014/main" id="{5DC5C0EA-5E8B-CC89-7E35-7D8B83BEB00C}"/>
                  </a:ext>
                </a:extLst>
              </p:cNvPr>
              <p:cNvSpPr/>
              <p:nvPr/>
            </p:nvSpPr>
            <p:spPr>
              <a:xfrm>
                <a:off x="4587990" y="0"/>
                <a:ext cx="5765800" cy="7518841"/>
              </a:xfrm>
              <a:custGeom>
                <a:avLst/>
                <a:gdLst/>
                <a:ahLst/>
                <a:cxnLst/>
                <a:rect l="l" t="t" r="r" b="b"/>
                <a:pathLst>
                  <a:path w="5765800" h="7518841">
                    <a:moveTo>
                      <a:pt x="5765800" y="0"/>
                    </a:moveTo>
                    <a:lnTo>
                      <a:pt x="5765800" y="7518841"/>
                    </a:lnTo>
                    <a:lnTo>
                      <a:pt x="2881630" y="6530781"/>
                    </a:lnTo>
                    <a:lnTo>
                      <a:pt x="0" y="7518841"/>
                    </a:lnTo>
                    <a:lnTo>
                      <a:pt x="3810" y="5212401"/>
                    </a:lnTo>
                    <a:lnTo>
                      <a:pt x="8890" y="970668"/>
                    </a:lnTo>
                    <a:lnTo>
                      <a:pt x="10160" y="0"/>
                    </a:lnTo>
                    <a:lnTo>
                      <a:pt x="5765800" y="0"/>
                    </a:lnTo>
                    <a:close/>
                  </a:path>
                </a:pathLst>
              </a:custGeom>
              <a:solidFill>
                <a:srgbClr val="168489"/>
              </a:solidFill>
            </p:spPr>
            <p:txBody>
              <a:bodyPr/>
              <a:lstStyle/>
              <a:p>
                <a:endParaRPr lang="en-US" sz="3200"/>
              </a:p>
            </p:txBody>
          </p:sp>
        </p:grpSp>
        <p:grpSp>
          <p:nvGrpSpPr>
            <p:cNvPr id="45" name="Group 44">
              <a:extLst>
                <a:ext uri="{FF2B5EF4-FFF2-40B4-BE49-F238E27FC236}">
                  <a16:creationId xmlns:a16="http://schemas.microsoft.com/office/drawing/2014/main" id="{2A67A8C3-FB84-6081-8348-118B50D51504}"/>
                </a:ext>
              </a:extLst>
            </p:cNvPr>
            <p:cNvGrpSpPr/>
            <p:nvPr/>
          </p:nvGrpSpPr>
          <p:grpSpPr>
            <a:xfrm rot="16200000">
              <a:off x="8670002" y="2327418"/>
              <a:ext cx="364660" cy="364195"/>
              <a:chOff x="4383934" y="163"/>
              <a:chExt cx="6350000" cy="6339840"/>
            </a:xfrm>
          </p:grpSpPr>
          <p:sp>
            <p:nvSpPr>
              <p:cNvPr id="50" name="Freeform 23">
                <a:extLst>
                  <a:ext uri="{FF2B5EF4-FFF2-40B4-BE49-F238E27FC236}">
                    <a16:creationId xmlns:a16="http://schemas.microsoft.com/office/drawing/2014/main" id="{FFF8C355-7DCF-DDE1-4717-E1A275025D69}"/>
                  </a:ext>
                </a:extLst>
              </p:cNvPr>
              <p:cNvSpPr/>
              <p:nvPr/>
            </p:nvSpPr>
            <p:spPr>
              <a:xfrm>
                <a:off x="4383934" y="163"/>
                <a:ext cx="6350000" cy="6339840"/>
              </a:xfrm>
              <a:custGeom>
                <a:avLst/>
                <a:gdLst/>
                <a:ahLst/>
                <a:cxnLst/>
                <a:rect l="l" t="t" r="r" b="b"/>
                <a:pathLst>
                  <a:path w="6350000" h="6339840">
                    <a:moveTo>
                      <a:pt x="6350000" y="6339840"/>
                    </a:moveTo>
                    <a:lnTo>
                      <a:pt x="0" y="6339840"/>
                    </a:lnTo>
                    <a:lnTo>
                      <a:pt x="0" y="0"/>
                    </a:lnTo>
                    <a:lnTo>
                      <a:pt x="6350000" y="6339840"/>
                    </a:lnTo>
                    <a:close/>
                  </a:path>
                </a:pathLst>
              </a:custGeom>
              <a:solidFill>
                <a:srgbClr val="A0C9CA"/>
              </a:solidFill>
            </p:spPr>
            <p:txBody>
              <a:bodyPr/>
              <a:lstStyle/>
              <a:p>
                <a:endParaRPr lang="en-US" sz="3200"/>
              </a:p>
            </p:txBody>
          </p:sp>
        </p:grpSp>
        <p:sp>
          <p:nvSpPr>
            <p:cNvPr id="46" name="TextBox 28">
              <a:extLst>
                <a:ext uri="{FF2B5EF4-FFF2-40B4-BE49-F238E27FC236}">
                  <a16:creationId xmlns:a16="http://schemas.microsoft.com/office/drawing/2014/main" id="{BD8A7B0C-096B-1727-4AAE-E7691D19E24C}"/>
                </a:ext>
              </a:extLst>
            </p:cNvPr>
            <p:cNvSpPr txBox="1"/>
            <p:nvPr/>
          </p:nvSpPr>
          <p:spPr>
            <a:xfrm>
              <a:off x="8775362" y="5088356"/>
              <a:ext cx="2160729" cy="568070"/>
            </a:xfrm>
            <a:prstGeom prst="rect">
              <a:avLst/>
            </a:prstGeom>
          </p:spPr>
          <p:txBody>
            <a:bodyPr wrap="square" lIns="0" tIns="0" rIns="0" bIns="0" rtlCol="0" anchor="t">
              <a:noAutofit/>
            </a:bodyPr>
            <a:lstStyle/>
            <a:p>
              <a:pPr algn="ctr" rtl="1">
                <a:lnSpc>
                  <a:spcPct val="115000"/>
                </a:lnSpc>
              </a:pPr>
              <a:r>
                <a:rPr lang="ar-SA" sz="3200" b="1" kern="1200">
                  <a:solidFill>
                    <a:srgbClr val="168489"/>
                  </a:solidFill>
                  <a:effectLst/>
                  <a:latin typeface="Times New Roman" panose="02020603050405020304" pitchFamily="18" charset="0"/>
                  <a:ea typeface="Calibri" panose="020F0502020204030204" pitchFamily="34" charset="0"/>
                  <a:cs typeface="Adobe Arabic" panose="02040503050201020203" pitchFamily="18" charset="-78"/>
                </a:rPr>
                <a:t>تنوّع 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Freeform 8">
              <a:extLst>
                <a:ext uri="{FF2B5EF4-FFF2-40B4-BE49-F238E27FC236}">
                  <a16:creationId xmlns:a16="http://schemas.microsoft.com/office/drawing/2014/main" id="{1D358A9A-5777-A319-4145-8BCB986D0207}"/>
                </a:ext>
              </a:extLst>
            </p:cNvPr>
            <p:cNvSpPr/>
            <p:nvPr/>
          </p:nvSpPr>
          <p:spPr>
            <a:xfrm>
              <a:off x="9207037" y="2792623"/>
              <a:ext cx="1271231" cy="1050011"/>
            </a:xfrm>
            <a:custGeom>
              <a:avLst/>
              <a:gdLst/>
              <a:ahLst/>
              <a:cxnLst/>
              <a:rect l="l" t="t" r="r" b="b"/>
              <a:pathLst>
                <a:path w="2175401" h="1797425">
                  <a:moveTo>
                    <a:pt x="0" y="0"/>
                  </a:moveTo>
                  <a:lnTo>
                    <a:pt x="2175401" y="0"/>
                  </a:lnTo>
                  <a:lnTo>
                    <a:pt x="2175401" y="1797425"/>
                  </a:lnTo>
                  <a:lnTo>
                    <a:pt x="0" y="1797425"/>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sz="3200"/>
            </a:p>
          </p:txBody>
        </p:sp>
      </p:grpSp>
      <p:pic>
        <p:nvPicPr>
          <p:cNvPr id="62" name="Picture 61" descr="Analytics ">
            <a:extLst>
              <a:ext uri="{FF2B5EF4-FFF2-40B4-BE49-F238E27FC236}">
                <a16:creationId xmlns:a16="http://schemas.microsoft.com/office/drawing/2014/main" id="{EE98F3E2-3E7C-4C14-B565-C24AFDCE07A6}"/>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030584" y="2191931"/>
            <a:ext cx="3716655" cy="3716655"/>
          </a:xfrm>
          <a:prstGeom prst="rect">
            <a:avLst/>
          </a:prstGeom>
          <a:noFill/>
          <a:ln>
            <a:noFill/>
          </a:ln>
        </p:spPr>
      </p:pic>
    </p:spTree>
    <p:extLst>
      <p:ext uri="{BB962C8B-B14F-4D97-AF65-F5344CB8AC3E}">
        <p14:creationId xmlns:p14="http://schemas.microsoft.com/office/powerpoint/2010/main" val="754008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Vertical)">
                                      <p:cBhvr>
                                        <p:cTn id="7" dur="500"/>
                                        <p:tgtEl>
                                          <p:spTgt spid="14"/>
                                        </p:tgtEl>
                                      </p:cBhvr>
                                    </p:animEffect>
                                  </p:childTnLst>
                                </p:cTn>
                              </p:par>
                              <p:par>
                                <p:cTn id="8" presetID="2" presetClass="entr" presetSubtype="4"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additive="base">
                                        <p:cTn id="10" dur="500" fill="hold"/>
                                        <p:tgtEl>
                                          <p:spTgt spid="58"/>
                                        </p:tgtEl>
                                        <p:attrNameLst>
                                          <p:attrName>ppt_x</p:attrName>
                                        </p:attrNameLst>
                                      </p:cBhvr>
                                      <p:tavLst>
                                        <p:tav tm="0">
                                          <p:val>
                                            <p:strVal val="#ppt_x"/>
                                          </p:val>
                                        </p:tav>
                                        <p:tav tm="100000">
                                          <p:val>
                                            <p:strVal val="#ppt_x"/>
                                          </p:val>
                                        </p:tav>
                                      </p:tavLst>
                                    </p:anim>
                                    <p:anim calcmode="lin" valueType="num">
                                      <p:cBhvr additive="base">
                                        <p:cTn id="11"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500" fill="hold"/>
                                        <p:tgtEl>
                                          <p:spTgt spid="59"/>
                                        </p:tgtEl>
                                        <p:attrNameLst>
                                          <p:attrName>ppt_x</p:attrName>
                                        </p:attrNameLst>
                                      </p:cBhvr>
                                      <p:tavLst>
                                        <p:tav tm="0">
                                          <p:val>
                                            <p:strVal val="#ppt_x"/>
                                          </p:val>
                                        </p:tav>
                                        <p:tav tm="100000">
                                          <p:val>
                                            <p:strVal val="#ppt_x"/>
                                          </p:val>
                                        </p:tav>
                                      </p:tavLst>
                                    </p:anim>
                                    <p:anim calcmode="lin" valueType="num">
                                      <p:cBhvr additive="base">
                                        <p:cTn id="17"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additive="base">
                                        <p:cTn id="22" dur="500" fill="hold"/>
                                        <p:tgtEl>
                                          <p:spTgt spid="60"/>
                                        </p:tgtEl>
                                        <p:attrNameLst>
                                          <p:attrName>ppt_x</p:attrName>
                                        </p:attrNameLst>
                                      </p:cBhvr>
                                      <p:tavLst>
                                        <p:tav tm="0">
                                          <p:val>
                                            <p:strVal val="#ppt_x"/>
                                          </p:val>
                                        </p:tav>
                                        <p:tav tm="100000">
                                          <p:val>
                                            <p:strVal val="#ppt_x"/>
                                          </p:val>
                                        </p:tav>
                                      </p:tavLst>
                                    </p:anim>
                                    <p:anim calcmode="lin" valueType="num">
                                      <p:cBhvr additive="base">
                                        <p:cTn id="23"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fill="hold"/>
                                        <p:tgtEl>
                                          <p:spTgt spid="61"/>
                                        </p:tgtEl>
                                        <p:attrNameLst>
                                          <p:attrName>ppt_x</p:attrName>
                                        </p:attrNameLst>
                                      </p:cBhvr>
                                      <p:tavLst>
                                        <p:tav tm="0">
                                          <p:val>
                                            <p:strVal val="#ppt_x"/>
                                          </p:val>
                                        </p:tav>
                                        <p:tav tm="100000">
                                          <p:val>
                                            <p:strVal val="#ppt_x"/>
                                          </p:val>
                                        </p:tav>
                                      </p:tavLst>
                                    </p:anim>
                                    <p:anim calcmode="lin" valueType="num">
                                      <p:cBhvr additive="base">
                                        <p:cTn id="29"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360CF-5B1D-60DE-938F-52285C32FEF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CF213AC-906C-518A-0F92-7E88E35C9955}"/>
              </a:ext>
            </a:extLst>
          </p:cNvPr>
          <p:cNvSpPr txBox="1"/>
          <p:nvPr/>
        </p:nvSpPr>
        <p:spPr>
          <a:xfrm>
            <a:off x="2190750" y="-71839"/>
            <a:ext cx="7810500" cy="646331"/>
          </a:xfrm>
          <a:prstGeom prst="rect">
            <a:avLst/>
          </a:prstGeom>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بناء فرق عالية الأداء مدعومة بالتقنية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CA88E58-471B-C996-6D1A-7264E91DC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24131A4-C79E-E522-480C-9A8FD86B671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أمثلة لأدوات الذكاء الاصطناعي الداعمة للفرق: </a:t>
            </a:r>
            <a:endParaRPr lang="en-US"/>
          </a:p>
        </p:txBody>
      </p:sp>
      <p:pic>
        <p:nvPicPr>
          <p:cNvPr id="3" name="Picture 2" descr="Analytics ">
            <a:extLst>
              <a:ext uri="{FF2B5EF4-FFF2-40B4-BE49-F238E27FC236}">
                <a16:creationId xmlns:a16="http://schemas.microsoft.com/office/drawing/2014/main" id="{F31825AE-2F71-6AC2-EB6C-5BD66C5B30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2500" y="2191931"/>
            <a:ext cx="3716655" cy="3716655"/>
          </a:xfrm>
          <a:prstGeom prst="rect">
            <a:avLst/>
          </a:prstGeom>
          <a:noFill/>
          <a:ln>
            <a:noFill/>
          </a:ln>
        </p:spPr>
      </p:pic>
      <p:grpSp>
        <p:nvGrpSpPr>
          <p:cNvPr id="4" name="Group 3">
            <a:extLst>
              <a:ext uri="{FF2B5EF4-FFF2-40B4-BE49-F238E27FC236}">
                <a16:creationId xmlns:a16="http://schemas.microsoft.com/office/drawing/2014/main" id="{1071B50D-E152-C46D-6A58-9C94528A2A3F}"/>
              </a:ext>
            </a:extLst>
          </p:cNvPr>
          <p:cNvGrpSpPr/>
          <p:nvPr/>
        </p:nvGrpSpPr>
        <p:grpSpPr>
          <a:xfrm>
            <a:off x="5295900" y="1928130"/>
            <a:ext cx="6214646" cy="1037681"/>
            <a:chOff x="5645566" y="3517159"/>
            <a:chExt cx="6214646" cy="1037681"/>
          </a:xfrm>
        </p:grpSpPr>
        <p:grpSp>
          <p:nvGrpSpPr>
            <p:cNvPr id="5" name="Group 4">
              <a:extLst>
                <a:ext uri="{FF2B5EF4-FFF2-40B4-BE49-F238E27FC236}">
                  <a16:creationId xmlns:a16="http://schemas.microsoft.com/office/drawing/2014/main" id="{38FCC5F4-0981-D7DF-F78D-430E6252D845}"/>
                </a:ext>
              </a:extLst>
            </p:cNvPr>
            <p:cNvGrpSpPr/>
            <p:nvPr/>
          </p:nvGrpSpPr>
          <p:grpSpPr>
            <a:xfrm>
              <a:off x="11319013" y="3517159"/>
              <a:ext cx="541199" cy="619558"/>
              <a:chOff x="11329877" y="3322540"/>
              <a:chExt cx="541199" cy="619558"/>
            </a:xfrm>
          </p:grpSpPr>
          <p:sp>
            <p:nvSpPr>
              <p:cNvPr id="13" name="Oval 12">
                <a:extLst>
                  <a:ext uri="{FF2B5EF4-FFF2-40B4-BE49-F238E27FC236}">
                    <a16:creationId xmlns:a16="http://schemas.microsoft.com/office/drawing/2014/main" id="{04625BE8-126A-8BED-59C7-34FCA7E176E3}"/>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7439F21-2591-A3A6-AEF9-A9E27858422C}"/>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2" name="TextBox 11">
              <a:extLst>
                <a:ext uri="{FF2B5EF4-FFF2-40B4-BE49-F238E27FC236}">
                  <a16:creationId xmlns:a16="http://schemas.microsoft.com/office/drawing/2014/main" id="{6DC347BE-0048-869C-BD0E-3F35925CCA83}"/>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أدوات إدارة المشاريع الذكية: </a:t>
              </a:r>
              <a:r>
                <a:rPr lang="ar-SA" dirty="0"/>
                <a:t>تستخدم الذكاء الاصطناعي لتوزيع المهام وتوقّع المخاطر</a:t>
              </a:r>
              <a:endParaRPr lang="en-US" dirty="0"/>
            </a:p>
          </p:txBody>
        </p:sp>
      </p:grpSp>
      <p:grpSp>
        <p:nvGrpSpPr>
          <p:cNvPr id="16" name="Group 15">
            <a:extLst>
              <a:ext uri="{FF2B5EF4-FFF2-40B4-BE49-F238E27FC236}">
                <a16:creationId xmlns:a16="http://schemas.microsoft.com/office/drawing/2014/main" id="{9A23FBFF-1C9F-B9D1-FD9C-BA85F5B5FD76}"/>
              </a:ext>
            </a:extLst>
          </p:cNvPr>
          <p:cNvGrpSpPr/>
          <p:nvPr/>
        </p:nvGrpSpPr>
        <p:grpSpPr>
          <a:xfrm>
            <a:off x="5295900" y="3142582"/>
            <a:ext cx="6214646" cy="1037681"/>
            <a:chOff x="5645566" y="3517159"/>
            <a:chExt cx="6214646" cy="1037681"/>
          </a:xfrm>
        </p:grpSpPr>
        <p:grpSp>
          <p:nvGrpSpPr>
            <p:cNvPr id="17" name="Group 16">
              <a:extLst>
                <a:ext uri="{FF2B5EF4-FFF2-40B4-BE49-F238E27FC236}">
                  <a16:creationId xmlns:a16="http://schemas.microsoft.com/office/drawing/2014/main" id="{8C2E87C8-49DA-2D7F-87A2-57EA9366175B}"/>
                </a:ext>
              </a:extLst>
            </p:cNvPr>
            <p:cNvGrpSpPr/>
            <p:nvPr/>
          </p:nvGrpSpPr>
          <p:grpSpPr>
            <a:xfrm>
              <a:off x="11319013" y="3517159"/>
              <a:ext cx="541199" cy="619558"/>
              <a:chOff x="11329877" y="3322540"/>
              <a:chExt cx="541199" cy="619558"/>
            </a:xfrm>
          </p:grpSpPr>
          <p:sp>
            <p:nvSpPr>
              <p:cNvPr id="20" name="Oval 19">
                <a:extLst>
                  <a:ext uri="{FF2B5EF4-FFF2-40B4-BE49-F238E27FC236}">
                    <a16:creationId xmlns:a16="http://schemas.microsoft.com/office/drawing/2014/main" id="{220CBFED-0FAC-D050-D6C6-2C41DC3EFE50}"/>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629E924D-D709-6BEA-9009-55C8BB2E876B}"/>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9" name="TextBox 18">
              <a:extLst>
                <a:ext uri="{FF2B5EF4-FFF2-40B4-BE49-F238E27FC236}">
                  <a16:creationId xmlns:a16="http://schemas.microsoft.com/office/drawing/2014/main" id="{5810F4AB-7DCD-04AA-C4F1-205ADC180242}"/>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أنظمة التدريب الشخصي: </a:t>
              </a:r>
              <a:r>
                <a:rPr lang="ar-SA" dirty="0"/>
                <a:t>تقترح مسارات تعلّم مخصّصة بناءً على احتياجات كلّ موظّف</a:t>
              </a:r>
              <a:endParaRPr lang="en-US" dirty="0"/>
            </a:p>
          </p:txBody>
        </p:sp>
      </p:grpSp>
      <p:grpSp>
        <p:nvGrpSpPr>
          <p:cNvPr id="22" name="Group 21">
            <a:extLst>
              <a:ext uri="{FF2B5EF4-FFF2-40B4-BE49-F238E27FC236}">
                <a16:creationId xmlns:a16="http://schemas.microsoft.com/office/drawing/2014/main" id="{16D9D08F-8486-A320-ADE4-F5C7D0D1620F}"/>
              </a:ext>
            </a:extLst>
          </p:cNvPr>
          <p:cNvGrpSpPr/>
          <p:nvPr/>
        </p:nvGrpSpPr>
        <p:grpSpPr>
          <a:xfrm>
            <a:off x="5295900" y="4357034"/>
            <a:ext cx="6214646" cy="1037681"/>
            <a:chOff x="5645566" y="3517159"/>
            <a:chExt cx="6214646" cy="1037681"/>
          </a:xfrm>
        </p:grpSpPr>
        <p:grpSp>
          <p:nvGrpSpPr>
            <p:cNvPr id="23" name="Group 22">
              <a:extLst>
                <a:ext uri="{FF2B5EF4-FFF2-40B4-BE49-F238E27FC236}">
                  <a16:creationId xmlns:a16="http://schemas.microsoft.com/office/drawing/2014/main" id="{14A77ABF-567C-3BF1-3BF2-4D2449F72BE5}"/>
                </a:ext>
              </a:extLst>
            </p:cNvPr>
            <p:cNvGrpSpPr/>
            <p:nvPr/>
          </p:nvGrpSpPr>
          <p:grpSpPr>
            <a:xfrm>
              <a:off x="11319013" y="3517159"/>
              <a:ext cx="541199" cy="619558"/>
              <a:chOff x="11329877" y="3322540"/>
              <a:chExt cx="541199" cy="619558"/>
            </a:xfrm>
          </p:grpSpPr>
          <p:sp>
            <p:nvSpPr>
              <p:cNvPr id="25" name="Oval 24">
                <a:extLst>
                  <a:ext uri="{FF2B5EF4-FFF2-40B4-BE49-F238E27FC236}">
                    <a16:creationId xmlns:a16="http://schemas.microsoft.com/office/drawing/2014/main" id="{2B5A7579-B2B7-099E-D7A2-2B8EBB25F093}"/>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B8A68046-7037-F480-E89A-81C5337036F5}"/>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24" name="TextBox 23">
              <a:extLst>
                <a:ext uri="{FF2B5EF4-FFF2-40B4-BE49-F238E27FC236}">
                  <a16:creationId xmlns:a16="http://schemas.microsoft.com/office/drawing/2014/main" id="{76972BEC-7530-EB2F-5D62-C727282F20AF}"/>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تحليلات الأداء التنبؤية: </a:t>
              </a:r>
              <a:r>
                <a:rPr lang="ar-SA" dirty="0"/>
                <a:t>تساعد في توقّع تحدّيات الأداء قبل حدوثها</a:t>
              </a:r>
              <a:endParaRPr lang="en-US" dirty="0"/>
            </a:p>
          </p:txBody>
        </p:sp>
      </p:grpSp>
      <p:grpSp>
        <p:nvGrpSpPr>
          <p:cNvPr id="27" name="Group 26">
            <a:extLst>
              <a:ext uri="{FF2B5EF4-FFF2-40B4-BE49-F238E27FC236}">
                <a16:creationId xmlns:a16="http://schemas.microsoft.com/office/drawing/2014/main" id="{6416DF06-F4B3-09D8-BCF7-2DE15B6416A8}"/>
              </a:ext>
            </a:extLst>
          </p:cNvPr>
          <p:cNvGrpSpPr/>
          <p:nvPr/>
        </p:nvGrpSpPr>
        <p:grpSpPr>
          <a:xfrm>
            <a:off x="5295900" y="5571485"/>
            <a:ext cx="6214646" cy="1037681"/>
            <a:chOff x="5645566" y="3517159"/>
            <a:chExt cx="6214646" cy="1037681"/>
          </a:xfrm>
        </p:grpSpPr>
        <p:grpSp>
          <p:nvGrpSpPr>
            <p:cNvPr id="28" name="Group 27">
              <a:extLst>
                <a:ext uri="{FF2B5EF4-FFF2-40B4-BE49-F238E27FC236}">
                  <a16:creationId xmlns:a16="http://schemas.microsoft.com/office/drawing/2014/main" id="{74EE86A3-B39F-6D9C-A35A-5DF1D235BD77}"/>
                </a:ext>
              </a:extLst>
            </p:cNvPr>
            <p:cNvGrpSpPr/>
            <p:nvPr/>
          </p:nvGrpSpPr>
          <p:grpSpPr>
            <a:xfrm>
              <a:off x="11319013" y="3517159"/>
              <a:ext cx="541199" cy="619558"/>
              <a:chOff x="11329877" y="3322540"/>
              <a:chExt cx="541199" cy="619558"/>
            </a:xfrm>
          </p:grpSpPr>
          <p:sp>
            <p:nvSpPr>
              <p:cNvPr id="30" name="Oval 29">
                <a:extLst>
                  <a:ext uri="{FF2B5EF4-FFF2-40B4-BE49-F238E27FC236}">
                    <a16:creationId xmlns:a16="http://schemas.microsoft.com/office/drawing/2014/main" id="{770DD364-2987-53FA-1333-F2E01319751C}"/>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DCB0631B-AEB8-16AA-95C7-FF654A2A02EC}"/>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4</a:t>
                </a:r>
                <a:endParaRPr lang="en-US" dirty="0"/>
              </a:p>
            </p:txBody>
          </p:sp>
        </p:grpSp>
        <p:sp>
          <p:nvSpPr>
            <p:cNvPr id="29" name="TextBox 28">
              <a:extLst>
                <a:ext uri="{FF2B5EF4-FFF2-40B4-BE49-F238E27FC236}">
                  <a16:creationId xmlns:a16="http://schemas.microsoft.com/office/drawing/2014/main" id="{4B5A46C6-539F-32EA-A480-E91B0E5931BE}"/>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روبوتات المحادثة للدعم الداخلي: </a:t>
              </a:r>
              <a:r>
                <a:rPr lang="ar-SA" dirty="0"/>
                <a:t>تساعد الموظّفين في الحصول على المعلومات والإجابات بسرعة</a:t>
              </a:r>
              <a:endParaRPr lang="en-US" dirty="0"/>
            </a:p>
          </p:txBody>
        </p:sp>
      </p:grpSp>
    </p:spTree>
    <p:extLst>
      <p:ext uri="{BB962C8B-B14F-4D97-AF65-F5344CB8AC3E}">
        <p14:creationId xmlns:p14="http://schemas.microsoft.com/office/powerpoint/2010/main" val="652957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145F6-E3EC-BB57-4CEB-EEA462B4FFE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F5AE634-4380-3CE0-821D-3BDE1D57EC71}"/>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1E8097-519B-73DD-42C7-3DD76B4968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35924AC6-E22B-7832-C373-EFF5007F7320}"/>
              </a:ext>
            </a:extLst>
          </p:cNvPr>
          <p:cNvSpPr txBox="1"/>
          <p:nvPr/>
        </p:nvSpPr>
        <p:spPr>
          <a:xfrm>
            <a:off x="1002401" y="3429000"/>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إعادة تصميم الأدوار الوظيفية في عصر الذكاء الاصطناعي </a:t>
            </a:r>
            <a:endParaRPr lang="en-US" dirty="0"/>
          </a:p>
        </p:txBody>
      </p:sp>
      <p:pic>
        <p:nvPicPr>
          <p:cNvPr id="3" name="Picture 2">
            <a:extLst>
              <a:ext uri="{FF2B5EF4-FFF2-40B4-BE49-F238E27FC236}">
                <a16:creationId xmlns:a16="http://schemas.microsoft.com/office/drawing/2014/main" id="{B5A813FB-01B9-1B87-B0BB-74472F6DCB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7139609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C64F-72EC-1124-F458-36233D796FC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C86C42-DE61-ED35-8847-13D8A27C108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5A57E31-C9ED-E15C-DA30-F615A5469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1AA57445-2719-BD92-C566-C79D5C27FC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90760D7D-D8E2-0B15-2DEF-316036D1F1CF}"/>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توضيحي:</a:t>
            </a:r>
            <a:endParaRPr lang="en-US"/>
          </a:p>
        </p:txBody>
      </p:sp>
      <p:sp>
        <p:nvSpPr>
          <p:cNvPr id="2" name="TextBox 1">
            <a:extLst>
              <a:ext uri="{FF2B5EF4-FFF2-40B4-BE49-F238E27FC236}">
                <a16:creationId xmlns:a16="http://schemas.microsoft.com/office/drawing/2014/main" id="{960AC45F-0A06-CF4E-B720-5BD87BC36686}"/>
              </a:ext>
            </a:extLst>
          </p:cNvPr>
          <p:cNvSpPr txBox="1"/>
          <p:nvPr/>
        </p:nvSpPr>
        <p:spPr>
          <a:xfrm>
            <a:off x="369646" y="2186937"/>
            <a:ext cx="5726353" cy="349018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الدور الحالي: </a:t>
            </a:r>
            <a:r>
              <a:rPr lang="ar-SA" dirty="0"/>
              <a:t>أخصائي الموارد البشرية</a:t>
            </a:r>
            <a:endParaRPr lang="en-US" dirty="0"/>
          </a:p>
          <a:p>
            <a:r>
              <a:rPr lang="ar-SA" dirty="0">
                <a:solidFill>
                  <a:srgbClr val="168489"/>
                </a:solidFill>
              </a:rPr>
              <a:t>المهام الحالية:</a:t>
            </a:r>
            <a:endParaRPr lang="en-US" dirty="0">
              <a:solidFill>
                <a:srgbClr val="168489"/>
              </a:solidFill>
            </a:endParaRPr>
          </a:p>
          <a:p>
            <a:r>
              <a:rPr lang="ar-SA" dirty="0"/>
              <a:t>- فرز السير الذاتية واختيار المرشّحين</a:t>
            </a:r>
            <a:endParaRPr lang="en-US" dirty="0"/>
          </a:p>
          <a:p>
            <a:r>
              <a:rPr lang="ar-SA" dirty="0"/>
              <a:t>- جدولة المقابلات وإجرائها</a:t>
            </a:r>
            <a:endParaRPr lang="en-US" dirty="0"/>
          </a:p>
          <a:p>
            <a:r>
              <a:rPr lang="ar-SA" dirty="0"/>
              <a:t>- إدارة بيانات الموظّفين</a:t>
            </a:r>
            <a:endParaRPr lang="en-US" dirty="0"/>
          </a:p>
          <a:p>
            <a:r>
              <a:rPr lang="ar-SA" dirty="0"/>
              <a:t>- حساب الرواتب والمستحقّات</a:t>
            </a:r>
            <a:endParaRPr lang="en-US" dirty="0"/>
          </a:p>
          <a:p>
            <a:r>
              <a:rPr lang="ar-SA" dirty="0"/>
              <a:t>- معالجة طلبات الإجازات</a:t>
            </a:r>
            <a:endParaRPr lang="en-US" dirty="0"/>
          </a:p>
          <a:p>
            <a:r>
              <a:rPr lang="ar-SA" dirty="0"/>
              <a:t>- إعداد تقارير شهرية</a:t>
            </a:r>
            <a:endParaRPr lang="en-US" dirty="0"/>
          </a:p>
        </p:txBody>
      </p:sp>
    </p:spTree>
    <p:extLst>
      <p:ext uri="{BB962C8B-B14F-4D97-AF65-F5344CB8AC3E}">
        <p14:creationId xmlns:p14="http://schemas.microsoft.com/office/powerpoint/2010/main" val="2856529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5EC29-CBEF-6F5A-4C94-277F719A62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DF92B4D-8066-7299-C622-DEC3274B4DF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5C8CC98-A438-83D6-B356-1FBAB20A8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225BE1BC-A0C8-8775-0976-9D8B5261D4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134B1B22-3C44-AB87-3EB2-94A406503ECC}"/>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توضيحي:</a:t>
            </a:r>
            <a:endParaRPr lang="en-US"/>
          </a:p>
        </p:txBody>
      </p:sp>
      <p:sp>
        <p:nvSpPr>
          <p:cNvPr id="2" name="TextBox 1">
            <a:extLst>
              <a:ext uri="{FF2B5EF4-FFF2-40B4-BE49-F238E27FC236}">
                <a16:creationId xmlns:a16="http://schemas.microsoft.com/office/drawing/2014/main" id="{8C1824E9-49F1-8981-822B-363869ED7A5E}"/>
              </a:ext>
            </a:extLst>
          </p:cNvPr>
          <p:cNvSpPr txBox="1"/>
          <p:nvPr/>
        </p:nvSpPr>
        <p:spPr>
          <a:xfrm>
            <a:off x="369646" y="2186937"/>
            <a:ext cx="5726353" cy="349018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المهام القابلة للأتمتة:</a:t>
            </a:r>
            <a:endParaRPr lang="en-US" dirty="0">
              <a:solidFill>
                <a:srgbClr val="168489"/>
              </a:solidFill>
            </a:endParaRPr>
          </a:p>
          <a:p>
            <a:r>
              <a:rPr lang="ar-SA" dirty="0"/>
              <a:t>- فرز السير الذاتية (95% أتمتة)</a:t>
            </a:r>
            <a:endParaRPr lang="en-US" dirty="0"/>
          </a:p>
          <a:p>
            <a:r>
              <a:rPr lang="ar-SA" dirty="0"/>
              <a:t>- جدولة المقابلات (100% أتمتة)</a:t>
            </a:r>
            <a:endParaRPr lang="en-US" dirty="0"/>
          </a:p>
          <a:p>
            <a:r>
              <a:rPr lang="ar-SA" dirty="0"/>
              <a:t>- إدارة بيانات الموظّفين (80% أتمتة)</a:t>
            </a:r>
            <a:endParaRPr lang="en-US" dirty="0"/>
          </a:p>
          <a:p>
            <a:r>
              <a:rPr lang="ar-SA" dirty="0"/>
              <a:t>- حساب الرواتب (90% أتمتة)</a:t>
            </a:r>
            <a:endParaRPr lang="en-US" dirty="0"/>
          </a:p>
          <a:p>
            <a:r>
              <a:rPr lang="ar-SA" dirty="0"/>
              <a:t>- معالجة الإجازات (95% أتمتة)</a:t>
            </a:r>
            <a:endParaRPr lang="en-US" dirty="0"/>
          </a:p>
          <a:p>
            <a:r>
              <a:rPr lang="ar-SA" dirty="0"/>
              <a:t>- إعداد التقارير الروتينية (100% أتمتة)</a:t>
            </a:r>
            <a:endParaRPr lang="en-US" dirty="0"/>
          </a:p>
          <a:p>
            <a:r>
              <a:rPr lang="ar-SA" dirty="0"/>
              <a:t>الدور الجديد: استراتيجي تطوير المواهب</a:t>
            </a:r>
            <a:endParaRPr lang="en-US" dirty="0"/>
          </a:p>
        </p:txBody>
      </p:sp>
    </p:spTree>
    <p:extLst>
      <p:ext uri="{BB962C8B-B14F-4D97-AF65-F5344CB8AC3E}">
        <p14:creationId xmlns:p14="http://schemas.microsoft.com/office/powerpoint/2010/main" val="4236069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20CB2-1AE0-AA0D-7BE8-ABA665F849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67CB55D-76F1-7FC4-9252-E732CB563C4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0E4660BC-4CD1-5065-BF39-E4962DEE9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7C1D6C0-6E02-78E8-00DF-925024F00E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9B14D396-F4DC-D343-FB92-130E8F629EC1}"/>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توضيحي:</a:t>
            </a:r>
            <a:endParaRPr lang="en-US"/>
          </a:p>
        </p:txBody>
      </p:sp>
      <p:sp>
        <p:nvSpPr>
          <p:cNvPr id="2" name="TextBox 1">
            <a:extLst>
              <a:ext uri="{FF2B5EF4-FFF2-40B4-BE49-F238E27FC236}">
                <a16:creationId xmlns:a16="http://schemas.microsoft.com/office/drawing/2014/main" id="{2E95EFDE-D44F-FCD9-62C4-AE9E0DE5B4C1}"/>
              </a:ext>
            </a:extLst>
          </p:cNvPr>
          <p:cNvSpPr txBox="1"/>
          <p:nvPr/>
        </p:nvSpPr>
        <p:spPr>
          <a:xfrm>
            <a:off x="369646" y="2606037"/>
            <a:ext cx="5726353" cy="306545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المهام الجديدة ذات القيمة المضافة:</a:t>
            </a:r>
            <a:endParaRPr lang="en-US" dirty="0">
              <a:solidFill>
                <a:srgbClr val="168489"/>
              </a:solidFill>
            </a:endParaRPr>
          </a:p>
          <a:p>
            <a:r>
              <a:rPr lang="ar-SA" dirty="0"/>
              <a:t>- تحليل نتائج الذكاء الاصطناعي في اختيار المرشّحين</a:t>
            </a:r>
            <a:endParaRPr lang="en-US" dirty="0"/>
          </a:p>
          <a:p>
            <a:r>
              <a:rPr lang="ar-SA" dirty="0"/>
              <a:t>- التركيز على أبعاد المقابلة الشخصية والثقافية</a:t>
            </a:r>
            <a:endParaRPr lang="en-US" dirty="0"/>
          </a:p>
          <a:p>
            <a:r>
              <a:rPr lang="ar-SA" dirty="0"/>
              <a:t>- تصميم برامج تدريب شخصية مبنية على تحليلات البيانات</a:t>
            </a:r>
            <a:endParaRPr lang="en-US" dirty="0"/>
          </a:p>
          <a:p>
            <a:r>
              <a:rPr lang="ar-SA" dirty="0"/>
              <a:t>- تحليل مؤشّرات رضا الموظّفين واقتراح استراتيجيات التحسين</a:t>
            </a:r>
            <a:endParaRPr lang="en-US" dirty="0"/>
          </a:p>
          <a:p>
            <a:r>
              <a:rPr lang="ar-SA" dirty="0"/>
              <a:t>- تطوير خطط التعاقب الوظيفي بناءً على تنبّؤات الذكاء الاصطناعي</a:t>
            </a:r>
            <a:endParaRPr lang="en-US" dirty="0"/>
          </a:p>
          <a:p>
            <a:r>
              <a:rPr lang="ar-SA" dirty="0"/>
              <a:t>- التفاوض المتقدّم ووضع سياسات تعويضات مبتكرة</a:t>
            </a:r>
            <a:endParaRPr lang="en-US" dirty="0"/>
          </a:p>
        </p:txBody>
      </p:sp>
    </p:spTree>
    <p:extLst>
      <p:ext uri="{BB962C8B-B14F-4D97-AF65-F5344CB8AC3E}">
        <p14:creationId xmlns:p14="http://schemas.microsoft.com/office/powerpoint/2010/main" val="23493609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7E40B-B3BE-4429-12AE-1608580DD79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1EFCE75-93D3-7632-516C-A235C617BC2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D335CB3-5A24-51C8-04F1-7B9631C9E6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1B2FAC2-7429-6930-DE46-82F9AC7C88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2F5CB7CE-711F-C10E-D9D3-18F43C1D31A4}"/>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توضيحي:</a:t>
            </a:r>
            <a:endParaRPr lang="en-US"/>
          </a:p>
        </p:txBody>
      </p:sp>
      <p:sp>
        <p:nvSpPr>
          <p:cNvPr id="2" name="TextBox 1">
            <a:extLst>
              <a:ext uri="{FF2B5EF4-FFF2-40B4-BE49-F238E27FC236}">
                <a16:creationId xmlns:a16="http://schemas.microsoft.com/office/drawing/2014/main" id="{2FEC70EE-02F9-BFD5-7861-CE26F48791FF}"/>
              </a:ext>
            </a:extLst>
          </p:cNvPr>
          <p:cNvSpPr txBox="1"/>
          <p:nvPr/>
        </p:nvSpPr>
        <p:spPr>
          <a:xfrm>
            <a:off x="369646" y="2796537"/>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المهارات الجديدة المطلوبة:</a:t>
            </a:r>
            <a:endParaRPr lang="en-US" dirty="0">
              <a:solidFill>
                <a:srgbClr val="168489"/>
              </a:solidFill>
            </a:endParaRPr>
          </a:p>
          <a:p>
            <a:r>
              <a:rPr lang="ar-SA" dirty="0"/>
              <a:t>- فهم أساسيات تحليل البيانات</a:t>
            </a:r>
            <a:endParaRPr lang="en-US" dirty="0"/>
          </a:p>
          <a:p>
            <a:r>
              <a:rPr lang="ar-SA" dirty="0"/>
              <a:t>- التعامل مع أدوات الذكاء الاصطناعي لإدارة المواهب</a:t>
            </a:r>
            <a:endParaRPr lang="en-US" dirty="0"/>
          </a:p>
          <a:p>
            <a:r>
              <a:rPr lang="ar-SA" dirty="0"/>
              <a:t>- التفكير الاستراتيجي وتخطيط القوى العاملة</a:t>
            </a:r>
            <a:endParaRPr lang="en-US" dirty="0"/>
          </a:p>
          <a:p>
            <a:r>
              <a:rPr lang="ar-SA" dirty="0"/>
              <a:t>- التصميم التحفيزي ونظريات المشاركة</a:t>
            </a:r>
            <a:endParaRPr lang="en-US" dirty="0"/>
          </a:p>
          <a:p>
            <a:r>
              <a:rPr lang="ar-SA" dirty="0"/>
              <a:t>- مهارات التدريب المتقدّمة</a:t>
            </a:r>
            <a:endParaRPr lang="en-US" dirty="0"/>
          </a:p>
        </p:txBody>
      </p:sp>
    </p:spTree>
    <p:extLst>
      <p:ext uri="{BB962C8B-B14F-4D97-AF65-F5344CB8AC3E}">
        <p14:creationId xmlns:p14="http://schemas.microsoft.com/office/powerpoint/2010/main" val="38395475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A6341-ACFD-6DA3-E076-A7455BDAFB2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E7743A6-AEE5-76BF-73E6-A41B089583D5}"/>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8DD9653-C4DD-FB93-7883-41D165562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F6CB1A2D-2BAB-F056-C62F-EB679EDF585D}"/>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المصمّم (</a:t>
            </a:r>
            <a:r>
              <a:rPr lang="en-US"/>
              <a:t>The Architect</a:t>
            </a:r>
            <a:r>
              <a:rPr lang="ar-EG"/>
              <a:t>)</a:t>
            </a:r>
            <a:endParaRPr lang="en-US"/>
          </a:p>
        </p:txBody>
      </p:sp>
      <p:pic>
        <p:nvPicPr>
          <p:cNvPr id="3" name="Picture 2" descr="Architect ">
            <a:extLst>
              <a:ext uri="{FF2B5EF4-FFF2-40B4-BE49-F238E27FC236}">
                <a16:creationId xmlns:a16="http://schemas.microsoft.com/office/drawing/2014/main" id="{2508E839-D879-2C13-C68D-6C6EE73038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090" y="1766284"/>
            <a:ext cx="4032250" cy="4032250"/>
          </a:xfrm>
          <a:prstGeom prst="rect">
            <a:avLst/>
          </a:prstGeom>
          <a:noFill/>
          <a:ln>
            <a:noFill/>
          </a:ln>
        </p:spPr>
      </p:pic>
      <p:sp>
        <p:nvSpPr>
          <p:cNvPr id="17" name="Oval 16">
            <a:extLst>
              <a:ext uri="{FF2B5EF4-FFF2-40B4-BE49-F238E27FC236}">
                <a16:creationId xmlns:a16="http://schemas.microsoft.com/office/drawing/2014/main" id="{7EF70DEC-3FCB-21B6-62F9-40BF9E0CE0FA}"/>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8" name="Group 17">
            <a:extLst>
              <a:ext uri="{FF2B5EF4-FFF2-40B4-BE49-F238E27FC236}">
                <a16:creationId xmlns:a16="http://schemas.microsoft.com/office/drawing/2014/main" id="{186AEBB9-36FD-2E35-53B7-74936AA4EEB8}"/>
              </a:ext>
            </a:extLst>
          </p:cNvPr>
          <p:cNvGrpSpPr/>
          <p:nvPr/>
        </p:nvGrpSpPr>
        <p:grpSpPr>
          <a:xfrm>
            <a:off x="4289645" y="2439312"/>
            <a:ext cx="7089468" cy="553357"/>
            <a:chOff x="0" y="3299222"/>
            <a:chExt cx="7089468" cy="553357"/>
          </a:xfrm>
        </p:grpSpPr>
        <p:sp>
          <p:nvSpPr>
            <p:cNvPr id="19" name="TextBox 18">
              <a:extLst>
                <a:ext uri="{FF2B5EF4-FFF2-40B4-BE49-F238E27FC236}">
                  <a16:creationId xmlns:a16="http://schemas.microsoft.com/office/drawing/2014/main" id="{6C59C434-016F-22D1-4612-E75760FF85E1}"/>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تصميم الهياكل والنظم المرنة</a:t>
              </a:r>
              <a:endParaRPr lang="en-US" dirty="0"/>
            </a:p>
          </p:txBody>
        </p:sp>
        <p:sp>
          <p:nvSpPr>
            <p:cNvPr id="20" name="TextBox 19">
              <a:extLst>
                <a:ext uri="{FF2B5EF4-FFF2-40B4-BE49-F238E27FC236}">
                  <a16:creationId xmlns:a16="http://schemas.microsoft.com/office/drawing/2014/main" id="{69644E6F-AC28-767E-DDD9-497331C2518B}"/>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21" name="Picture 20" descr="Visionary ">
            <a:extLst>
              <a:ext uri="{FF2B5EF4-FFF2-40B4-BE49-F238E27FC236}">
                <a16:creationId xmlns:a16="http://schemas.microsoft.com/office/drawing/2014/main" id="{94B23569-BFC4-4BD5-DB12-0A351B4A78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9876" y="2304513"/>
            <a:ext cx="3221355" cy="3221355"/>
          </a:xfrm>
          <a:prstGeom prst="rect">
            <a:avLst/>
          </a:prstGeom>
          <a:noFill/>
          <a:ln>
            <a:noFill/>
          </a:ln>
        </p:spPr>
      </p:pic>
    </p:spTree>
    <p:extLst>
      <p:ext uri="{BB962C8B-B14F-4D97-AF65-F5344CB8AC3E}">
        <p14:creationId xmlns:p14="http://schemas.microsoft.com/office/powerpoint/2010/main" val="3314952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99784-D5F4-AEFA-547A-82E4587906E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ED79CBA-AE60-29F0-C949-61214ED9201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0026BD6-94B4-83C2-A60B-0F7969E23C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7A048CAE-F999-512F-A68F-4D2D739565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978B7A0D-92DF-7867-1840-E05748FBD78A}"/>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مثال توضيحي:</a:t>
            </a:r>
            <a:endParaRPr lang="en-US"/>
          </a:p>
        </p:txBody>
      </p:sp>
      <p:sp>
        <p:nvSpPr>
          <p:cNvPr id="2" name="TextBox 1">
            <a:extLst>
              <a:ext uri="{FF2B5EF4-FFF2-40B4-BE49-F238E27FC236}">
                <a16:creationId xmlns:a16="http://schemas.microsoft.com/office/drawing/2014/main" id="{8BC5A804-B1B1-99E3-2FC9-E80E33746B2F}"/>
              </a:ext>
            </a:extLst>
          </p:cNvPr>
          <p:cNvSpPr txBox="1"/>
          <p:nvPr/>
        </p:nvSpPr>
        <p:spPr>
          <a:xfrm>
            <a:off x="369646" y="2796537"/>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الخطة التدريبية:</a:t>
            </a:r>
            <a:endParaRPr lang="en-US" dirty="0">
              <a:solidFill>
                <a:srgbClr val="168489"/>
              </a:solidFill>
            </a:endParaRPr>
          </a:p>
          <a:p>
            <a:r>
              <a:rPr lang="ar-SA" dirty="0"/>
              <a:t>- دورة تدريبية في تحليل البيانات لغير المتخصّصين (شهران)</a:t>
            </a:r>
            <a:endParaRPr lang="en-US" dirty="0"/>
          </a:p>
          <a:p>
            <a:r>
              <a:rPr lang="ar-SA" dirty="0"/>
              <a:t>- ورش عمل في استخدام أدوات الذكاء الاصطناعي في الموارد البشرية (شهر)</a:t>
            </a:r>
            <a:endParaRPr lang="en-US" dirty="0"/>
          </a:p>
          <a:p>
            <a:r>
              <a:rPr lang="ar-SA" dirty="0"/>
              <a:t>- برنامج شهادة في تخطيط القوى العاملة الاستراتيجي (6 أشهر)</a:t>
            </a:r>
            <a:endParaRPr lang="en-US" dirty="0"/>
          </a:p>
          <a:p>
            <a:r>
              <a:rPr lang="ar-SA" dirty="0"/>
              <a:t>- التعلّم بالظلّ مع خبراء تحليل البيانات (3 أشهر)</a:t>
            </a:r>
            <a:endParaRPr lang="en-US" dirty="0"/>
          </a:p>
        </p:txBody>
      </p:sp>
    </p:spTree>
    <p:extLst>
      <p:ext uri="{BB962C8B-B14F-4D97-AF65-F5344CB8AC3E}">
        <p14:creationId xmlns:p14="http://schemas.microsoft.com/office/powerpoint/2010/main" val="741012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44BF22EF-CBA2-1B65-72AA-98A45E380EDB}"/>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036C5F45-7B3C-BC95-0831-DC7AF7020C26}"/>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9AD3EBE7-DB05-4E87-4510-6072FEB719F1}"/>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D6EBDF28-E23E-6BC3-84C4-8380D91BA789}"/>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121164EB-2972-6073-720E-314F926EADD8}"/>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EF200BEB-D628-B18E-3E2F-091564938ED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E981B5EA-826B-B38B-D683-4AB1AFBF9AB0}"/>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525E2304-18B9-AAF8-1F69-DF6F9F91F852}"/>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E6986146-CC92-704D-EDE0-594AB899C412}"/>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72B0D2F4-2B60-AFE8-4A7F-1DB78FBFA5BA}"/>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9AD1E3A7-92CA-8E35-724F-55E2D153166D}"/>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4CB15D3-8862-7D1F-6D67-4815C3936255}"/>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E2FC76F3-99F2-22D5-9FFC-998699686C28}"/>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أخلاقيّات وحوكمة الذكاء الاصطناعي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05EA0567-A414-D506-2A22-C14C5CCEFC7B}"/>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EAF820A6-CC07-BC5A-8747-490298AE86AA}"/>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5FAA55B4-3CD7-E2B8-B8E6-4681EF9B8F55}"/>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FDEC92A8-601E-4715-C00A-D6EC70A43455}"/>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F0E55904-1C00-FBE6-B992-5A2A958DC4E7}"/>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الرابع</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39DE7E30-435C-FC84-67C4-4F6D03EFF5EC}"/>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BF19DFBF-CDA2-F387-D5AD-21A8281FB0B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324EC30-28DC-76B1-601F-429A1478D29A}"/>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A66E332D-D605-FEC4-587D-A5B7F477937E}"/>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711ACAA0-CBDF-9D1D-29E8-4670F5A39B09}"/>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143BE955-762E-5935-4C82-2F842F4283A4}"/>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D824B997-B996-E020-4FB8-E7DD27D46E07}"/>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AE036950-BA8F-2B96-01A7-ACDEDE2390B0}"/>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3DDB85C6-1A96-301F-662D-9068CA6EA489}"/>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8375AF9F-EF4C-D3D9-7BDB-F91ADFBE78E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4AE876C4-C3A6-1F3E-3C30-0911E26FDA6E}"/>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2A03D205-40FA-8B70-DEFF-676B2CD6CB6C}"/>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4944355C-64C5-9173-1C18-19A7C9884C10}"/>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36CB84EE-814A-9EDF-55F1-674737398BC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2669B18-874C-135D-A86E-BBC52876A847}"/>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3C88E396-9BFD-4407-CF21-B19108C8D714}"/>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3931A2B8-89BD-5A9F-50E3-5CF54173ACE1}"/>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791D72E7-EFFA-67F8-69E8-47BB1660C43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E9B0DB98-D65D-6972-0484-E6B87D590170}"/>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6EBDB1F8-FFC9-A341-CBE1-1456139E1744}"/>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6BFB0AA-C771-CBD1-9E9A-BF955AC0CDF3}"/>
              </a:ext>
            </a:extLst>
          </p:cNvPr>
          <p:cNvGrpSpPr/>
          <p:nvPr/>
        </p:nvGrpSpPr>
        <p:grpSpPr>
          <a:xfrm>
            <a:off x="717622" y="270083"/>
            <a:ext cx="4719172" cy="1077218"/>
            <a:chOff x="862835" y="1183413"/>
            <a:chExt cx="4719172" cy="1077218"/>
          </a:xfrm>
        </p:grpSpPr>
        <p:sp>
          <p:nvSpPr>
            <p:cNvPr id="18" name="TextBox 17">
              <a:extLst>
                <a:ext uri="{FF2B5EF4-FFF2-40B4-BE49-F238E27FC236}">
                  <a16:creationId xmlns:a16="http://schemas.microsoft.com/office/drawing/2014/main" id="{9A6501F7-B620-06F6-3C4F-C6A311DF8AC6}"/>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الأبعاد الأخلاقية لاستخدام الذكاء الاصطناعي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5B2FFEE8-9A04-82B6-0E4B-7DB61B655D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4F15EA38-5C58-9048-06F8-AF986523DA5A}"/>
              </a:ext>
            </a:extLst>
          </p:cNvPr>
          <p:cNvGrpSpPr/>
          <p:nvPr/>
        </p:nvGrpSpPr>
        <p:grpSpPr>
          <a:xfrm>
            <a:off x="717622" y="1562727"/>
            <a:ext cx="4719172" cy="584775"/>
            <a:chOff x="862835" y="1053289"/>
            <a:chExt cx="4719172" cy="584775"/>
          </a:xfrm>
        </p:grpSpPr>
        <p:sp>
          <p:nvSpPr>
            <p:cNvPr id="58" name="TextBox 57">
              <a:extLst>
                <a:ext uri="{FF2B5EF4-FFF2-40B4-BE49-F238E27FC236}">
                  <a16:creationId xmlns:a16="http://schemas.microsoft.com/office/drawing/2014/main" id="{ECC1118D-01F4-22ED-AAF5-C72F2D5F0C11}"/>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التحيّز الخوارزمي ومخاطره القيادية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5F71A2E8-8456-39CD-67AA-1BD609F814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6E644D40-43EF-6BBD-70B8-F835BC9B6053}"/>
              </a:ext>
            </a:extLst>
          </p:cNvPr>
          <p:cNvGrpSpPr/>
          <p:nvPr/>
        </p:nvGrpSpPr>
        <p:grpSpPr>
          <a:xfrm>
            <a:off x="717622" y="2362928"/>
            <a:ext cx="4719172" cy="584775"/>
            <a:chOff x="862835" y="1414267"/>
            <a:chExt cx="4719172" cy="584775"/>
          </a:xfrm>
        </p:grpSpPr>
        <p:sp>
          <p:nvSpPr>
            <p:cNvPr id="61" name="TextBox 60">
              <a:extLst>
                <a:ext uri="{FF2B5EF4-FFF2-40B4-BE49-F238E27FC236}">
                  <a16:creationId xmlns:a16="http://schemas.microsoft.com/office/drawing/2014/main" id="{ADC4B009-6AB0-0924-8911-733D9825320F}"/>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مسؤولية القائد في الحوكمة الرقمية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CB6675F8-B2AA-3E45-4A49-39242A521A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DE46C2D3-7FFB-8073-2D53-F9F24EEA1C7C}"/>
              </a:ext>
            </a:extLst>
          </p:cNvPr>
          <p:cNvGrpSpPr/>
          <p:nvPr/>
        </p:nvGrpSpPr>
        <p:grpSpPr>
          <a:xfrm>
            <a:off x="436098" y="3163129"/>
            <a:ext cx="5000696" cy="1077218"/>
            <a:chOff x="581311" y="1419277"/>
            <a:chExt cx="5000696" cy="1077218"/>
          </a:xfrm>
        </p:grpSpPr>
        <p:sp>
          <p:nvSpPr>
            <p:cNvPr id="20" name="TextBox 19">
              <a:extLst>
                <a:ext uri="{FF2B5EF4-FFF2-40B4-BE49-F238E27FC236}">
                  <a16:creationId xmlns:a16="http://schemas.microsoft.com/office/drawing/2014/main" id="{B6911673-A762-7A72-AA15-1B477CA3565F}"/>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أطر أخلاقية لاستخدام الذكاء الاصطناعي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9F78B1BE-ADC8-A1AE-3E2B-DF43CEAD66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700852"/>
              <a:ext cx="514068" cy="514068"/>
            </a:xfrm>
            <a:prstGeom prst="rect">
              <a:avLst/>
            </a:prstGeom>
          </p:spPr>
        </p:pic>
      </p:grpSp>
    </p:spTree>
    <p:extLst>
      <p:ext uri="{BB962C8B-B14F-4D97-AF65-F5344CB8AC3E}">
        <p14:creationId xmlns:p14="http://schemas.microsoft.com/office/powerpoint/2010/main" val="955167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F77BF2-932E-0A27-92BE-5DC581A63C9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9A743FD4-F8B6-C8AF-A2E7-402C744394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42300794-DEFD-4CF4-882B-B12B0504A04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0EC87F79-3B45-3BFA-8490-077423F008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1A03D283-4EAA-5930-9EE2-9FA869FDFA27}"/>
              </a:ext>
            </a:extLst>
          </p:cNvPr>
          <p:cNvSpPr txBox="1"/>
          <p:nvPr/>
        </p:nvSpPr>
        <p:spPr>
          <a:xfrm>
            <a:off x="5351490" y="1110830"/>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اليوم الرابع للدورة التدريبية. مع تزايد اعتماد المؤسّسات على الذكاء الاصطناعي في عملياتها اليومية، تظهر تحدّيات أخلاقية وتنظيمية جديدة تتطلّب منّا كقادة انتباهاً خاصاً</a:t>
            </a:r>
            <a:endParaRPr lang="en-US" dirty="0"/>
          </a:p>
        </p:txBody>
      </p:sp>
      <p:sp>
        <p:nvSpPr>
          <p:cNvPr id="2" name="TextBox 1">
            <a:extLst>
              <a:ext uri="{FF2B5EF4-FFF2-40B4-BE49-F238E27FC236}">
                <a16:creationId xmlns:a16="http://schemas.microsoft.com/office/drawing/2014/main" id="{DE03649E-F257-85CB-E8DD-57106F75B8E6}"/>
              </a:ext>
            </a:extLst>
          </p:cNvPr>
          <p:cNvSpPr txBox="1"/>
          <p:nvPr/>
        </p:nvSpPr>
        <p:spPr>
          <a:xfrm>
            <a:off x="5351489" y="3023348"/>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قال تيم كوك، الرئيس التنفيذي لشركة آبل: "التكنولوجيا يمكن أن تحقّق الكثير من الخير، لكن ذلك لا يعني أنّها يجب أن تفعل كلّ ما بوسعها. لا بدّ من احترام القيم الإنسانية." </a:t>
            </a:r>
            <a:endParaRPr lang="en-US"/>
          </a:p>
        </p:txBody>
      </p:sp>
      <p:sp>
        <p:nvSpPr>
          <p:cNvPr id="4" name="TextBox 3">
            <a:extLst>
              <a:ext uri="{FF2B5EF4-FFF2-40B4-BE49-F238E27FC236}">
                <a16:creationId xmlns:a16="http://schemas.microsoft.com/office/drawing/2014/main" id="{96C7CD97-515C-EA33-B020-D578F260DC95}"/>
              </a:ext>
            </a:extLst>
          </p:cNvPr>
          <p:cNvSpPr txBox="1"/>
          <p:nvPr/>
        </p:nvSpPr>
        <p:spPr>
          <a:xfrm>
            <a:off x="5351489" y="5054672"/>
            <a:ext cx="6027624" cy="1384995"/>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الجلسة، سنستكشف كيف يمكننا تسخير قوّة الذكاء الاصطناعي مع الحفاظ على المبادئ الأخلاقية والإنسانية في صميم قراراتنا</a:t>
            </a:r>
            <a:endParaRPr lang="en-US"/>
          </a:p>
        </p:txBody>
      </p:sp>
    </p:spTree>
    <p:extLst>
      <p:ext uri="{BB962C8B-B14F-4D97-AF65-F5344CB8AC3E}">
        <p14:creationId xmlns:p14="http://schemas.microsoft.com/office/powerpoint/2010/main" val="39736302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B2FC8-17C9-13F0-8E08-EA29B58C6E5C}"/>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98182A25-348B-79F2-F220-D4EAB5133F03}"/>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2E544F44-BF89-0C98-DF95-548A17E2B88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94BD3F9-E083-3F7E-23A6-6C1885C6E8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2570413-90F5-51A0-D6A4-6B303143F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261963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849E0-FDB0-10A6-1E25-58C2FC0AF0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0AEEF13-DB66-32E4-A7CD-DBB4754B6EB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8FD552DB-F27B-3962-EF1A-2913150CE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B9DC5E6A-DBF1-D025-94E2-DD2A0C800A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952CA4AD-64C4-A720-BE4B-5017018B0A9F}"/>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المخاوف الأخلاقية التي تراودكم عند استخدام الذكاء الاصطناعي في القرارات المؤسّسية؟</a:t>
            </a:r>
            <a:endParaRPr lang="en-US" dirty="0"/>
          </a:p>
        </p:txBody>
      </p:sp>
    </p:spTree>
    <p:extLst>
      <p:ext uri="{BB962C8B-B14F-4D97-AF65-F5344CB8AC3E}">
        <p14:creationId xmlns:p14="http://schemas.microsoft.com/office/powerpoint/2010/main" val="1085817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DE6E8-8A91-068E-D869-46A6CC788B3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D7B10C9-96D3-CC98-4AEF-DAB48CD2425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A299730-2E58-C933-100E-953D5DEBFB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91FC1142-21ED-F340-D1A9-1C3446A6012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BA82BF4F-F8D4-A296-2917-FB745FE6ACF9}"/>
              </a:ext>
            </a:extLst>
          </p:cNvPr>
          <p:cNvSpPr txBox="1"/>
          <p:nvPr/>
        </p:nvSpPr>
        <p:spPr>
          <a:xfrm>
            <a:off x="5167103" y="918141"/>
            <a:ext cx="663301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الخصوصية وحماية البيانات: كيف نضمن عدم انتهاك خصوصية الموظّفين والعملاء عند جمع وتحليل بياناتهم لتدريب نماذج الذكاء الاصطناعي؟</a:t>
            </a:r>
            <a:endParaRPr lang="en-US"/>
          </a:p>
        </p:txBody>
      </p:sp>
      <p:sp>
        <p:nvSpPr>
          <p:cNvPr id="3" name="TextBox 2">
            <a:extLst>
              <a:ext uri="{FF2B5EF4-FFF2-40B4-BE49-F238E27FC236}">
                <a16:creationId xmlns:a16="http://schemas.microsoft.com/office/drawing/2014/main" id="{BA07C50C-61A7-6C92-D496-42E99CE71E7F}"/>
              </a:ext>
            </a:extLst>
          </p:cNvPr>
          <p:cNvSpPr txBox="1"/>
          <p:nvPr/>
        </p:nvSpPr>
        <p:spPr>
          <a:xfrm>
            <a:off x="5167103" y="2576658"/>
            <a:ext cx="6633012" cy="147540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التحيّز والتمييز: قد تعكس نماذج الذكاء الاصطناعي تحيّزات موجودة في البيانات التاريخية، مما يؤدّي إلى قرارات غير عادلة في التوظيف أو الترقية</a:t>
            </a:r>
            <a:endParaRPr lang="en-US" dirty="0"/>
          </a:p>
        </p:txBody>
      </p:sp>
      <p:sp>
        <p:nvSpPr>
          <p:cNvPr id="10" name="TextBox 9">
            <a:extLst>
              <a:ext uri="{FF2B5EF4-FFF2-40B4-BE49-F238E27FC236}">
                <a16:creationId xmlns:a16="http://schemas.microsoft.com/office/drawing/2014/main" id="{CF24644E-1256-B9E8-E662-958489A19B35}"/>
              </a:ext>
            </a:extLst>
          </p:cNvPr>
          <p:cNvSpPr txBox="1"/>
          <p:nvPr/>
        </p:nvSpPr>
        <p:spPr>
          <a:xfrm>
            <a:off x="5167103" y="4235175"/>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الشفافية والقابلية للتفسير: صعوبة فهم وشرح كيفية توصّل الذكاء الاصطناعي إلى قرارات معيّنة، خاصّة في الأنظمة المعقّدة</a:t>
            </a:r>
            <a:endParaRPr lang="en-US" dirty="0"/>
          </a:p>
        </p:txBody>
      </p:sp>
      <p:sp>
        <p:nvSpPr>
          <p:cNvPr id="5" name="TextBox 4">
            <a:extLst>
              <a:ext uri="{FF2B5EF4-FFF2-40B4-BE49-F238E27FC236}">
                <a16:creationId xmlns:a16="http://schemas.microsoft.com/office/drawing/2014/main" id="{F17C9F0A-021A-52E7-6C62-47D6BC751D4F}"/>
              </a:ext>
            </a:extLst>
          </p:cNvPr>
          <p:cNvSpPr txBox="1"/>
          <p:nvPr/>
        </p:nvSpPr>
        <p:spPr>
          <a:xfrm>
            <a:off x="5167103" y="5432669"/>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المساءلة والمسؤولية: من المسؤول عندما يتخذ نظام ذكاء اصطناعي قراراً خاطئاً يؤدّي إلى ضرر؟</a:t>
            </a:r>
            <a:endParaRPr lang="en-US" dirty="0"/>
          </a:p>
        </p:txBody>
      </p:sp>
    </p:spTree>
    <p:extLst>
      <p:ext uri="{BB962C8B-B14F-4D97-AF65-F5344CB8AC3E}">
        <p14:creationId xmlns:p14="http://schemas.microsoft.com/office/powerpoint/2010/main" val="80090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2EE95E-7980-630C-4E5C-D6BC9ED75C1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11CA180-74DB-C1AA-A214-5EC9F53967B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6283B26-9017-4696-018F-6E463D272C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700D1BDD-B361-A595-3496-0A2168731D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1A03F190-BC44-D4E1-FB22-086F22E05F0E}"/>
              </a:ext>
            </a:extLst>
          </p:cNvPr>
          <p:cNvSpPr txBox="1"/>
          <p:nvPr/>
        </p:nvSpPr>
        <p:spPr>
          <a:xfrm>
            <a:off x="5167103" y="91814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الاعتماد المفرط على التكنولوجيا: فقدان المهارات البشرية الأساسية والحكم البشري مع زيادة الاعتماد على الأنظمة الآلية</a:t>
            </a:r>
            <a:endParaRPr lang="en-US" dirty="0"/>
          </a:p>
        </p:txBody>
      </p:sp>
      <p:sp>
        <p:nvSpPr>
          <p:cNvPr id="3" name="TextBox 2">
            <a:extLst>
              <a:ext uri="{FF2B5EF4-FFF2-40B4-BE49-F238E27FC236}">
                <a16:creationId xmlns:a16="http://schemas.microsoft.com/office/drawing/2014/main" id="{D5371978-ADB4-30DE-1615-2863108F433F}"/>
              </a:ext>
            </a:extLst>
          </p:cNvPr>
          <p:cNvSpPr txBox="1"/>
          <p:nvPr/>
        </p:nvSpPr>
        <p:spPr>
          <a:xfrm>
            <a:off x="5167103" y="3175405"/>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التأثير على الوظائف والعمالة: المخاوف المتعلّقة بفقدان الوظائف وتأثير ذلك على الموظّفين والمجتمع</a:t>
            </a:r>
            <a:endParaRPr lang="en-US" dirty="0"/>
          </a:p>
        </p:txBody>
      </p:sp>
      <p:sp>
        <p:nvSpPr>
          <p:cNvPr id="5" name="TextBox 4">
            <a:extLst>
              <a:ext uri="{FF2B5EF4-FFF2-40B4-BE49-F238E27FC236}">
                <a16:creationId xmlns:a16="http://schemas.microsoft.com/office/drawing/2014/main" id="{F965BCC1-81F0-28EB-9E6F-BAACB71CA66D}"/>
              </a:ext>
            </a:extLst>
          </p:cNvPr>
          <p:cNvSpPr txBox="1"/>
          <p:nvPr/>
        </p:nvSpPr>
        <p:spPr>
          <a:xfrm>
            <a:off x="5167103" y="5432669"/>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الأمن السيبراني: مخاطر اختراق أنظمة الذكاء الاصطناعي واستخدامها بطرق ضارّة</a:t>
            </a:r>
            <a:endParaRPr lang="en-US" dirty="0"/>
          </a:p>
        </p:txBody>
      </p:sp>
    </p:spTree>
    <p:extLst>
      <p:ext uri="{BB962C8B-B14F-4D97-AF65-F5344CB8AC3E}">
        <p14:creationId xmlns:p14="http://schemas.microsoft.com/office/powerpoint/2010/main" val="21981280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6D8C3-5BCF-697F-8E0B-34422F3EAC1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27D2B43-A172-84E2-4BAF-34AE27480C17}"/>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الأبعاد الأخلاقيّة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24B4DAA-6513-BABC-64A4-CDC22D6E46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3DDA4824-A3A2-CF82-366C-5C5D7BF662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6E7DEE29-7644-3FD5-E3A0-47427F5D3C82}"/>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7F310DD-2C6D-C120-1D84-BDA1464AD2CE}"/>
              </a:ext>
            </a:extLst>
          </p:cNvPr>
          <p:cNvSpPr txBox="1"/>
          <p:nvPr/>
        </p:nvSpPr>
        <p:spPr>
          <a:xfrm>
            <a:off x="53724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الأخلاقيّات في مجال الذكاء الاصطناعي تتعلّق بالمبادئ والقيم التي توجّه تطوير واستخدام أنظمة الذكاء الاصطناعي. وفقاً لمنظّمة اليونسكو، هناك مجموعة من القيم العالمية التي يجب أن تكون أساساً لأخلاقيات الذكاء الاصطناعي، بما في ذلك احترام حقوق الإنسان، وحماية التنوّع، والمساواة، والعدالة</a:t>
            </a:r>
            <a:endParaRPr lang="en-US" dirty="0"/>
          </a:p>
        </p:txBody>
      </p:sp>
      <p:sp>
        <p:nvSpPr>
          <p:cNvPr id="5" name="TextBox 4">
            <a:extLst>
              <a:ext uri="{FF2B5EF4-FFF2-40B4-BE49-F238E27FC236}">
                <a16:creationId xmlns:a16="http://schemas.microsoft.com/office/drawing/2014/main" id="{937A9729-FB51-7F8F-129F-CE4AEB5C014F}"/>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فهم الأخلاقيّات في سياق الذكاء الاصطناعي</a:t>
            </a:r>
            <a:endParaRPr lang="en-US"/>
          </a:p>
        </p:txBody>
      </p:sp>
      <p:pic>
        <p:nvPicPr>
          <p:cNvPr id="2" name="Picture 1" descr="Management ">
            <a:extLst>
              <a:ext uri="{FF2B5EF4-FFF2-40B4-BE49-F238E27FC236}">
                <a16:creationId xmlns:a16="http://schemas.microsoft.com/office/drawing/2014/main" id="{1F941188-6BB5-10D1-9605-FBB674094A5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3847" y="1884044"/>
            <a:ext cx="3773805" cy="3773805"/>
          </a:xfrm>
          <a:prstGeom prst="rect">
            <a:avLst/>
          </a:prstGeom>
          <a:noFill/>
          <a:ln>
            <a:noFill/>
          </a:ln>
        </p:spPr>
      </p:pic>
    </p:spTree>
    <p:extLst>
      <p:ext uri="{BB962C8B-B14F-4D97-AF65-F5344CB8AC3E}">
        <p14:creationId xmlns:p14="http://schemas.microsoft.com/office/powerpoint/2010/main" val="1102649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90310-14D5-3AEC-C1A6-D9E5A6C3F20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13ACC64-F575-0DE4-B9C4-A74915D071DB}"/>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الأبعاد الأخلاقيّة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16FB409-7866-39AD-4920-2407761705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473AD9C3-9D15-7693-5125-FB25C6DF4A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27221293-52B8-1BA8-1395-D59B76333EBF}"/>
              </a:ext>
            </a:extLst>
          </p:cNvPr>
          <p:cNvSpPr/>
          <p:nvPr/>
        </p:nvSpPr>
        <p:spPr>
          <a:xfrm rot="1800000">
            <a:off x="-8448212"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E13B540-093D-3F92-A43F-AB4DE4AAD90A}"/>
              </a:ext>
            </a:extLst>
          </p:cNvPr>
          <p:cNvSpPr txBox="1"/>
          <p:nvPr/>
        </p:nvSpPr>
        <p:spPr>
          <a:xfrm>
            <a:off x="13631555"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الأخلاقيّات في مجال الذكاء الاصطناعي تتعلّق بالمبادئ والقيم التي توجّه تطوير واستخدام أنظمة الذكاء الاصطناعي. وفقاً لمنظّمة اليونسكو، هناك مجموعة من القيم العالمية التي يجب أن تكون أساساً لأخلاقيات الذكاء الاصطناعي، بما في ذلك احترام حقوق الإنسان، وحماية التنوّع، والمساواة، والعدالة</a:t>
            </a:r>
            <a:endParaRPr lang="en-US" dirty="0"/>
          </a:p>
        </p:txBody>
      </p:sp>
      <p:sp>
        <p:nvSpPr>
          <p:cNvPr id="5" name="TextBox 4">
            <a:extLst>
              <a:ext uri="{FF2B5EF4-FFF2-40B4-BE49-F238E27FC236}">
                <a16:creationId xmlns:a16="http://schemas.microsoft.com/office/drawing/2014/main" id="{2B1076F8-C6B0-0F56-9C63-D6F9173DE90A}"/>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المبادئ الأخلاقيّة الأساسية:</a:t>
            </a:r>
            <a:endParaRPr lang="en-US"/>
          </a:p>
        </p:txBody>
      </p:sp>
      <p:pic>
        <p:nvPicPr>
          <p:cNvPr id="2" name="Picture 1" descr="Management ">
            <a:extLst>
              <a:ext uri="{FF2B5EF4-FFF2-40B4-BE49-F238E27FC236}">
                <a16:creationId xmlns:a16="http://schemas.microsoft.com/office/drawing/2014/main" id="{7E8DBF7D-84F9-E5E3-046E-3700D8E096D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82494" y="1884044"/>
            <a:ext cx="3773805" cy="3773805"/>
          </a:xfrm>
          <a:prstGeom prst="rect">
            <a:avLst/>
          </a:prstGeom>
          <a:noFill/>
          <a:ln>
            <a:noFill/>
          </a:ln>
        </p:spPr>
      </p:pic>
      <p:grpSp>
        <p:nvGrpSpPr>
          <p:cNvPr id="7" name="Group 6">
            <a:extLst>
              <a:ext uri="{FF2B5EF4-FFF2-40B4-BE49-F238E27FC236}">
                <a16:creationId xmlns:a16="http://schemas.microsoft.com/office/drawing/2014/main" id="{E2D1D7C9-D3A5-80AA-7810-2BC5E4E797B4}"/>
              </a:ext>
            </a:extLst>
          </p:cNvPr>
          <p:cNvGrpSpPr/>
          <p:nvPr/>
        </p:nvGrpSpPr>
        <p:grpSpPr>
          <a:xfrm>
            <a:off x="250288" y="2694068"/>
            <a:ext cx="2275659" cy="2514602"/>
            <a:chOff x="0" y="0"/>
            <a:chExt cx="2120066" cy="1805054"/>
          </a:xfrm>
        </p:grpSpPr>
        <p:grpSp>
          <p:nvGrpSpPr>
            <p:cNvPr id="32" name="Group 31">
              <a:extLst>
                <a:ext uri="{FF2B5EF4-FFF2-40B4-BE49-F238E27FC236}">
                  <a16:creationId xmlns:a16="http://schemas.microsoft.com/office/drawing/2014/main" id="{ABAC2F7F-348E-6E4E-BE0A-9EEE01C5EBC5}"/>
                </a:ext>
              </a:extLst>
            </p:cNvPr>
            <p:cNvGrpSpPr/>
            <p:nvPr/>
          </p:nvGrpSpPr>
          <p:grpSpPr>
            <a:xfrm>
              <a:off x="0" y="0"/>
              <a:ext cx="2120066" cy="1805054"/>
              <a:chOff x="0" y="0"/>
              <a:chExt cx="2809460" cy="2392014"/>
            </a:xfrm>
          </p:grpSpPr>
          <p:sp>
            <p:nvSpPr>
              <p:cNvPr id="34" name="Freeform: Shape 33">
                <a:extLst>
                  <a:ext uri="{FF2B5EF4-FFF2-40B4-BE49-F238E27FC236}">
                    <a16:creationId xmlns:a16="http://schemas.microsoft.com/office/drawing/2014/main" id="{19CF5D50-AF75-E20D-30B7-6BDDEC4F21C5}"/>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5" name="Freeform: Shape 34">
                <a:extLst>
                  <a:ext uri="{FF2B5EF4-FFF2-40B4-BE49-F238E27FC236}">
                    <a16:creationId xmlns:a16="http://schemas.microsoft.com/office/drawing/2014/main" id="{9C7DDEE5-8B69-F144-75EA-3FB3EC074F20}"/>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3" name="TextBox 126">
              <a:extLst>
                <a:ext uri="{FF2B5EF4-FFF2-40B4-BE49-F238E27FC236}">
                  <a16:creationId xmlns:a16="http://schemas.microsoft.com/office/drawing/2014/main" id="{77BC0094-B7E6-12ED-51A2-01F6581EE929}"/>
                </a:ext>
              </a:extLst>
            </p:cNvPr>
            <p:cNvSpPr txBox="1">
              <a:spLocks noChangeArrowheads="1"/>
            </p:cNvSpPr>
            <p:nvPr/>
          </p:nvSpPr>
          <p:spPr bwMode="auto">
            <a:xfrm flipV="1">
              <a:off x="391746" y="413982"/>
              <a:ext cx="1258086"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 والمساءلة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EFA5C278-0CBD-C8B3-25B1-30A0927EEAD6}"/>
              </a:ext>
            </a:extLst>
          </p:cNvPr>
          <p:cNvGrpSpPr/>
          <p:nvPr/>
        </p:nvGrpSpPr>
        <p:grpSpPr>
          <a:xfrm>
            <a:off x="2602025" y="2694068"/>
            <a:ext cx="2275659" cy="2514602"/>
            <a:chOff x="1170601" y="0"/>
            <a:chExt cx="2120066" cy="1805054"/>
          </a:xfrm>
        </p:grpSpPr>
        <p:grpSp>
          <p:nvGrpSpPr>
            <p:cNvPr id="28" name="Group 27">
              <a:extLst>
                <a:ext uri="{FF2B5EF4-FFF2-40B4-BE49-F238E27FC236}">
                  <a16:creationId xmlns:a16="http://schemas.microsoft.com/office/drawing/2014/main" id="{33C3AFBD-526F-46DB-9E64-E3FC987EAAA1}"/>
                </a:ext>
              </a:extLst>
            </p:cNvPr>
            <p:cNvGrpSpPr/>
            <p:nvPr/>
          </p:nvGrpSpPr>
          <p:grpSpPr>
            <a:xfrm>
              <a:off x="1170601" y="0"/>
              <a:ext cx="2120066" cy="1805054"/>
              <a:chOff x="1170601" y="0"/>
              <a:chExt cx="2809460" cy="2392014"/>
            </a:xfrm>
          </p:grpSpPr>
          <p:sp>
            <p:nvSpPr>
              <p:cNvPr id="30" name="Freeform: Shape 29">
                <a:extLst>
                  <a:ext uri="{FF2B5EF4-FFF2-40B4-BE49-F238E27FC236}">
                    <a16:creationId xmlns:a16="http://schemas.microsoft.com/office/drawing/2014/main" id="{A828B0E9-5533-BD29-BAC4-DF0F2FB07623}"/>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1" name="Freeform: Shape 30">
                <a:extLst>
                  <a:ext uri="{FF2B5EF4-FFF2-40B4-BE49-F238E27FC236}">
                    <a16:creationId xmlns:a16="http://schemas.microsoft.com/office/drawing/2014/main" id="{4DF0C34D-A263-9A90-5E6D-2E01D3365C04}"/>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9" name="TextBox 153">
              <a:extLst>
                <a:ext uri="{FF2B5EF4-FFF2-40B4-BE49-F238E27FC236}">
                  <a16:creationId xmlns:a16="http://schemas.microsoft.com/office/drawing/2014/main" id="{D68C73F6-70F1-5C4D-6A1B-5348D01984F6}"/>
                </a:ext>
              </a:extLst>
            </p:cNvPr>
            <p:cNvSpPr txBox="1">
              <a:spLocks noChangeArrowheads="1"/>
            </p:cNvSpPr>
            <p:nvPr/>
          </p:nvSpPr>
          <p:spPr bwMode="auto">
            <a:xfrm flipV="1">
              <a:off x="1275319" y="374408"/>
              <a:ext cx="1831839" cy="79053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الخصوصية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6A666B97-9B16-95DF-D5A5-0613FC125315}"/>
              </a:ext>
            </a:extLst>
          </p:cNvPr>
          <p:cNvGrpSpPr/>
          <p:nvPr/>
        </p:nvGrpSpPr>
        <p:grpSpPr>
          <a:xfrm>
            <a:off x="7304220" y="2694068"/>
            <a:ext cx="2275659" cy="2514602"/>
            <a:chOff x="3511166" y="0"/>
            <a:chExt cx="2120066" cy="1805054"/>
          </a:xfrm>
        </p:grpSpPr>
        <p:grpSp>
          <p:nvGrpSpPr>
            <p:cNvPr id="23" name="Group 22">
              <a:extLst>
                <a:ext uri="{FF2B5EF4-FFF2-40B4-BE49-F238E27FC236}">
                  <a16:creationId xmlns:a16="http://schemas.microsoft.com/office/drawing/2014/main" id="{047827CD-728B-2D18-4967-1506548D4891}"/>
                </a:ext>
              </a:extLst>
            </p:cNvPr>
            <p:cNvGrpSpPr/>
            <p:nvPr/>
          </p:nvGrpSpPr>
          <p:grpSpPr>
            <a:xfrm>
              <a:off x="3511166" y="0"/>
              <a:ext cx="2120066" cy="1805054"/>
              <a:chOff x="3511166" y="0"/>
              <a:chExt cx="2809460" cy="2392014"/>
            </a:xfrm>
          </p:grpSpPr>
          <p:sp>
            <p:nvSpPr>
              <p:cNvPr id="26" name="Freeform: Shape 25">
                <a:extLst>
                  <a:ext uri="{FF2B5EF4-FFF2-40B4-BE49-F238E27FC236}">
                    <a16:creationId xmlns:a16="http://schemas.microsoft.com/office/drawing/2014/main" id="{57946C2D-2BCE-966E-E118-57151AE7973D}"/>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7" name="Freeform: Shape 26">
                <a:extLst>
                  <a:ext uri="{FF2B5EF4-FFF2-40B4-BE49-F238E27FC236}">
                    <a16:creationId xmlns:a16="http://schemas.microsoft.com/office/drawing/2014/main" id="{12CCE82D-D17A-6D17-7A6E-99DC6D108D6B}"/>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4" name="TextBox 144">
              <a:extLst>
                <a:ext uri="{FF2B5EF4-FFF2-40B4-BE49-F238E27FC236}">
                  <a16:creationId xmlns:a16="http://schemas.microsoft.com/office/drawing/2014/main" id="{CE66E2A1-855F-7EC0-F4E3-5E7B0772F5D8}"/>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الاستقلالية والكرامة البشرية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03B921D6-C6F2-11E5-52DF-D9A0DE1784EE}"/>
              </a:ext>
            </a:extLst>
          </p:cNvPr>
          <p:cNvGrpSpPr/>
          <p:nvPr/>
        </p:nvGrpSpPr>
        <p:grpSpPr>
          <a:xfrm>
            <a:off x="4963860" y="2694068"/>
            <a:ext cx="2275659" cy="2514602"/>
            <a:chOff x="2346228" y="0"/>
            <a:chExt cx="2120066" cy="1805054"/>
          </a:xfrm>
        </p:grpSpPr>
        <p:grpSp>
          <p:nvGrpSpPr>
            <p:cNvPr id="19" name="Group 18">
              <a:extLst>
                <a:ext uri="{FF2B5EF4-FFF2-40B4-BE49-F238E27FC236}">
                  <a16:creationId xmlns:a16="http://schemas.microsoft.com/office/drawing/2014/main" id="{FFE9E023-F02F-3F5E-02C8-8836A0E9DEFB}"/>
                </a:ext>
              </a:extLst>
            </p:cNvPr>
            <p:cNvGrpSpPr/>
            <p:nvPr/>
          </p:nvGrpSpPr>
          <p:grpSpPr>
            <a:xfrm>
              <a:off x="2346228" y="0"/>
              <a:ext cx="2120066" cy="1805054"/>
              <a:chOff x="2346228" y="0"/>
              <a:chExt cx="2809460" cy="2392014"/>
            </a:xfrm>
          </p:grpSpPr>
          <p:sp>
            <p:nvSpPr>
              <p:cNvPr id="21" name="Freeform: Shape 20">
                <a:extLst>
                  <a:ext uri="{FF2B5EF4-FFF2-40B4-BE49-F238E27FC236}">
                    <a16:creationId xmlns:a16="http://schemas.microsoft.com/office/drawing/2014/main" id="{E6E0773D-E38D-1B87-270B-79FA9CBE9444}"/>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22" name="Freeform: Shape 21">
                <a:extLst>
                  <a:ext uri="{FF2B5EF4-FFF2-40B4-BE49-F238E27FC236}">
                    <a16:creationId xmlns:a16="http://schemas.microsoft.com/office/drawing/2014/main" id="{163DA050-CAF8-0C6D-F820-7098D25123E0}"/>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0" name="TextBox 148">
              <a:extLst>
                <a:ext uri="{FF2B5EF4-FFF2-40B4-BE49-F238E27FC236}">
                  <a16:creationId xmlns:a16="http://schemas.microsoft.com/office/drawing/2014/main" id="{72E83711-01D6-FA98-A7BE-855A38FAA2EF}"/>
                </a:ext>
              </a:extLst>
            </p:cNvPr>
            <p:cNvSpPr txBox="1">
              <a:spLocks noChangeArrowheads="1"/>
            </p:cNvSpPr>
            <p:nvPr/>
          </p:nvSpPr>
          <p:spPr bwMode="auto">
            <a:xfrm flipV="1">
              <a:off x="2451098" y="425635"/>
              <a:ext cx="1831839"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المنفعة وعدم الإضرار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A28102FC-C582-C7F0-794D-CF9CF1C6B2F3}"/>
              </a:ext>
            </a:extLst>
          </p:cNvPr>
          <p:cNvGrpSpPr/>
          <p:nvPr/>
        </p:nvGrpSpPr>
        <p:grpSpPr>
          <a:xfrm>
            <a:off x="9666055" y="2694068"/>
            <a:ext cx="2275659" cy="2514602"/>
            <a:chOff x="4686793" y="0"/>
            <a:chExt cx="2120066" cy="1805054"/>
          </a:xfrm>
        </p:grpSpPr>
        <p:grpSp>
          <p:nvGrpSpPr>
            <p:cNvPr id="15" name="Group 14">
              <a:extLst>
                <a:ext uri="{FF2B5EF4-FFF2-40B4-BE49-F238E27FC236}">
                  <a16:creationId xmlns:a16="http://schemas.microsoft.com/office/drawing/2014/main" id="{6C818D31-CD13-7614-0591-9EA51B6DA775}"/>
                </a:ext>
              </a:extLst>
            </p:cNvPr>
            <p:cNvGrpSpPr/>
            <p:nvPr/>
          </p:nvGrpSpPr>
          <p:grpSpPr>
            <a:xfrm>
              <a:off x="4686793" y="0"/>
              <a:ext cx="2120066" cy="1805054"/>
              <a:chOff x="4686793" y="0"/>
              <a:chExt cx="2809460" cy="2392014"/>
            </a:xfrm>
          </p:grpSpPr>
          <p:sp>
            <p:nvSpPr>
              <p:cNvPr id="17" name="Freeform: Shape 16">
                <a:extLst>
                  <a:ext uri="{FF2B5EF4-FFF2-40B4-BE49-F238E27FC236}">
                    <a16:creationId xmlns:a16="http://schemas.microsoft.com/office/drawing/2014/main" id="{CBDB2CC3-8CC7-FBCF-72A0-900EFBB13433}"/>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18" name="Freeform: Shape 17">
                <a:extLst>
                  <a:ext uri="{FF2B5EF4-FFF2-40B4-BE49-F238E27FC236}">
                    <a16:creationId xmlns:a16="http://schemas.microsoft.com/office/drawing/2014/main" id="{799ACDBF-63CA-96FF-53A5-165411ED5E79}"/>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16" name="TextBox 140">
              <a:extLst>
                <a:ext uri="{FF2B5EF4-FFF2-40B4-BE49-F238E27FC236}">
                  <a16:creationId xmlns:a16="http://schemas.microsoft.com/office/drawing/2014/main" id="{970882A3-D880-D280-698B-9884B376B22B}"/>
                </a:ext>
              </a:extLst>
            </p:cNvPr>
            <p:cNvSpPr txBox="1">
              <a:spLocks noChangeArrowheads="1"/>
            </p:cNvSpPr>
            <p:nvPr/>
          </p:nvSpPr>
          <p:spPr bwMode="auto">
            <a:xfrm flipV="1">
              <a:off x="5000055" y="401113"/>
              <a:ext cx="1415058" cy="989503"/>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العدالة والإنصاف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6" name="Picture 35" descr="Perseverance ">
            <a:extLst>
              <a:ext uri="{FF2B5EF4-FFF2-40B4-BE49-F238E27FC236}">
                <a16:creationId xmlns:a16="http://schemas.microsoft.com/office/drawing/2014/main" id="{2A377017-9B88-A930-D5FD-C2541942FC3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78642" y="2616834"/>
            <a:ext cx="3060065" cy="3060065"/>
          </a:xfrm>
          <a:prstGeom prst="rect">
            <a:avLst/>
          </a:prstGeom>
          <a:noFill/>
          <a:ln>
            <a:noFill/>
          </a:ln>
        </p:spPr>
      </p:pic>
    </p:spTree>
    <p:extLst>
      <p:ext uri="{BB962C8B-B14F-4D97-AF65-F5344CB8AC3E}">
        <p14:creationId xmlns:p14="http://schemas.microsoft.com/office/powerpoint/2010/main" val="1469760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29797-C1FC-D514-DADC-D7F6E2D52F0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BDCDC11-D080-1F2E-71F4-E2711F810EB9}"/>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الأبعاد الأخلاقيّة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7C32A71-0E08-250F-7650-C3A1017668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9DFEF7D3-642F-495D-0753-9F2E1342E20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التحدّيات الأخلاقية المعاصرة: </a:t>
            </a:r>
            <a:endParaRPr lang="en-US"/>
          </a:p>
        </p:txBody>
      </p:sp>
      <p:pic>
        <p:nvPicPr>
          <p:cNvPr id="3" name="Picture 2" descr="Perseverance ">
            <a:extLst>
              <a:ext uri="{FF2B5EF4-FFF2-40B4-BE49-F238E27FC236}">
                <a16:creationId xmlns:a16="http://schemas.microsoft.com/office/drawing/2014/main" id="{1D44C719-FD24-9035-C062-79D27B25AF7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616834"/>
            <a:ext cx="3060065" cy="3060065"/>
          </a:xfrm>
          <a:prstGeom prst="rect">
            <a:avLst/>
          </a:prstGeom>
          <a:noFill/>
          <a:ln>
            <a:noFill/>
          </a:ln>
        </p:spPr>
      </p:pic>
      <p:sp>
        <p:nvSpPr>
          <p:cNvPr id="10" name="TextBox 9">
            <a:extLst>
              <a:ext uri="{FF2B5EF4-FFF2-40B4-BE49-F238E27FC236}">
                <a16:creationId xmlns:a16="http://schemas.microsoft.com/office/drawing/2014/main" id="{4C21D38C-0F30-26EA-C37A-58046B8C71E1}"/>
              </a:ext>
            </a:extLst>
          </p:cNvPr>
          <p:cNvSpPr txBox="1"/>
          <p:nvPr/>
        </p:nvSpPr>
        <p:spPr>
          <a:xfrm>
            <a:off x="5372458" y="1613118"/>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تُظهر إحصائيات حديثة من معهد ماكينزي العالمي أنّ 56% من المديرين التنفيذيين يعتبرون أنّ المخاوف الأخلاقية هي أكبر عائق أمام تبنّي الذكاء الاصطناعي في مؤسّساتهم. ومن بين هذه المخاوف:</a:t>
            </a:r>
            <a:endParaRPr lang="en-US"/>
          </a:p>
        </p:txBody>
      </p:sp>
      <p:sp>
        <p:nvSpPr>
          <p:cNvPr id="36" name="TextBox 35">
            <a:extLst>
              <a:ext uri="{FF2B5EF4-FFF2-40B4-BE49-F238E27FC236}">
                <a16:creationId xmlns:a16="http://schemas.microsoft.com/office/drawing/2014/main" id="{1930C7F9-B987-C14B-A086-F6CCD4510F99}"/>
              </a:ext>
            </a:extLst>
          </p:cNvPr>
          <p:cNvSpPr txBox="1"/>
          <p:nvPr/>
        </p:nvSpPr>
        <p:spPr>
          <a:xfrm>
            <a:off x="5372457" y="3410212"/>
            <a:ext cx="584358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صنع القرار الآلي: </a:t>
            </a:r>
            <a:r>
              <a:rPr lang="ar-SA" dirty="0"/>
              <a:t>هل يمكن أن نسمح للآلات باتخاذ قرارات مصيرية؟</a:t>
            </a:r>
            <a:endParaRPr lang="en-US" dirty="0"/>
          </a:p>
        </p:txBody>
      </p:sp>
      <p:sp>
        <p:nvSpPr>
          <p:cNvPr id="37" name="TextBox 36">
            <a:extLst>
              <a:ext uri="{FF2B5EF4-FFF2-40B4-BE49-F238E27FC236}">
                <a16:creationId xmlns:a16="http://schemas.microsoft.com/office/drawing/2014/main" id="{48249F23-3776-125C-BFF7-B9595D23DFEA}"/>
              </a:ext>
            </a:extLst>
          </p:cNvPr>
          <p:cNvSpPr txBox="1"/>
          <p:nvPr/>
        </p:nvSpPr>
        <p:spPr>
          <a:xfrm>
            <a:off x="5372457" y="4405804"/>
            <a:ext cx="584358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الرقابة الرقمية: </a:t>
            </a:r>
            <a:r>
              <a:rPr lang="ar-SA" dirty="0"/>
              <a:t>كيف نوازن بين مراقبة الأداء وحقّ الموظّفين في الخصوصية؟</a:t>
            </a:r>
            <a:endParaRPr lang="en-US" dirty="0"/>
          </a:p>
        </p:txBody>
      </p:sp>
      <p:sp>
        <p:nvSpPr>
          <p:cNvPr id="38" name="TextBox 37">
            <a:extLst>
              <a:ext uri="{FF2B5EF4-FFF2-40B4-BE49-F238E27FC236}">
                <a16:creationId xmlns:a16="http://schemas.microsoft.com/office/drawing/2014/main" id="{C9B596E3-1139-5C83-0B2D-46AADD6D6269}"/>
              </a:ext>
            </a:extLst>
          </p:cNvPr>
          <p:cNvSpPr txBox="1"/>
          <p:nvPr/>
        </p:nvSpPr>
        <p:spPr>
          <a:xfrm>
            <a:off x="5372457" y="5401396"/>
            <a:ext cx="5843588"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المساواة في الوصول: </a:t>
            </a:r>
            <a:r>
              <a:rPr lang="ar-SA" dirty="0"/>
              <a:t>ضمان عدم خلق فجوة رقمية جديدة داخل المؤسّسة</a:t>
            </a:r>
            <a:endParaRPr lang="en-US" dirty="0"/>
          </a:p>
        </p:txBody>
      </p:sp>
    </p:spTree>
    <p:extLst>
      <p:ext uri="{BB962C8B-B14F-4D97-AF65-F5344CB8AC3E}">
        <p14:creationId xmlns:p14="http://schemas.microsoft.com/office/powerpoint/2010/main" val="2972846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D5B91-FA7E-9A0E-E231-44C2CF424F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481D7EA-1173-C0B3-C5E3-F7F16747BDD9}"/>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BD0E059-E629-0F0F-B0A4-CF138936B5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39F07A9-30F2-CCF0-B74E-2F5518FB74C0}"/>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المصمّم (</a:t>
            </a:r>
            <a:r>
              <a:rPr lang="en-US"/>
              <a:t>The Architect</a:t>
            </a:r>
            <a:r>
              <a:rPr lang="ar-EG"/>
              <a:t>)</a:t>
            </a:r>
            <a:endParaRPr lang="en-US"/>
          </a:p>
        </p:txBody>
      </p:sp>
      <p:pic>
        <p:nvPicPr>
          <p:cNvPr id="3" name="Picture 2" descr="Architect ">
            <a:extLst>
              <a:ext uri="{FF2B5EF4-FFF2-40B4-BE49-F238E27FC236}">
                <a16:creationId xmlns:a16="http://schemas.microsoft.com/office/drawing/2014/main" id="{DFDEA61D-7210-168B-9912-5740D444983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090" y="1766284"/>
            <a:ext cx="4032250" cy="4032250"/>
          </a:xfrm>
          <a:prstGeom prst="rect">
            <a:avLst/>
          </a:prstGeom>
          <a:noFill/>
          <a:ln>
            <a:noFill/>
          </a:ln>
        </p:spPr>
      </p:pic>
      <p:grpSp>
        <p:nvGrpSpPr>
          <p:cNvPr id="18" name="Group 17">
            <a:extLst>
              <a:ext uri="{FF2B5EF4-FFF2-40B4-BE49-F238E27FC236}">
                <a16:creationId xmlns:a16="http://schemas.microsoft.com/office/drawing/2014/main" id="{F2EDE935-DE8C-3811-DE4F-30552EFE3AC2}"/>
              </a:ext>
            </a:extLst>
          </p:cNvPr>
          <p:cNvGrpSpPr/>
          <p:nvPr/>
        </p:nvGrpSpPr>
        <p:grpSpPr>
          <a:xfrm>
            <a:off x="4289645" y="2439312"/>
            <a:ext cx="7089468" cy="553357"/>
            <a:chOff x="0" y="3299222"/>
            <a:chExt cx="7089468" cy="553357"/>
          </a:xfrm>
        </p:grpSpPr>
        <p:sp>
          <p:nvSpPr>
            <p:cNvPr id="19" name="TextBox 18">
              <a:extLst>
                <a:ext uri="{FF2B5EF4-FFF2-40B4-BE49-F238E27FC236}">
                  <a16:creationId xmlns:a16="http://schemas.microsoft.com/office/drawing/2014/main" id="{6EF822E6-A750-5F41-FD0B-BD39C6030682}"/>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تصميم الهياكل والنظم المرنة</a:t>
              </a:r>
              <a:endParaRPr lang="en-US" dirty="0"/>
            </a:p>
          </p:txBody>
        </p:sp>
        <p:sp>
          <p:nvSpPr>
            <p:cNvPr id="20" name="TextBox 19">
              <a:extLst>
                <a:ext uri="{FF2B5EF4-FFF2-40B4-BE49-F238E27FC236}">
                  <a16:creationId xmlns:a16="http://schemas.microsoft.com/office/drawing/2014/main" id="{03890BB8-DBC8-20B3-3344-8064045F10B6}"/>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5" name="Oval 4">
            <a:extLst>
              <a:ext uri="{FF2B5EF4-FFF2-40B4-BE49-F238E27FC236}">
                <a16:creationId xmlns:a16="http://schemas.microsoft.com/office/drawing/2014/main" id="{F9739F27-2E49-C611-93D9-6EE84311FE5E}"/>
              </a:ext>
            </a:extLst>
          </p:cNvPr>
          <p:cNvSpPr/>
          <p:nvPr/>
        </p:nvSpPr>
        <p:spPr>
          <a:xfrm>
            <a:off x="10771501" y="3688445"/>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6" name="Group 5">
            <a:extLst>
              <a:ext uri="{FF2B5EF4-FFF2-40B4-BE49-F238E27FC236}">
                <a16:creationId xmlns:a16="http://schemas.microsoft.com/office/drawing/2014/main" id="{3FA47FEA-1D95-6CB5-5C6F-708300518B77}"/>
              </a:ext>
            </a:extLst>
          </p:cNvPr>
          <p:cNvGrpSpPr/>
          <p:nvPr/>
        </p:nvGrpSpPr>
        <p:grpSpPr>
          <a:xfrm>
            <a:off x="4289645" y="3715573"/>
            <a:ext cx="7089468" cy="553357"/>
            <a:chOff x="0" y="3299222"/>
            <a:chExt cx="7089468" cy="553357"/>
          </a:xfrm>
        </p:grpSpPr>
        <p:sp>
          <p:nvSpPr>
            <p:cNvPr id="7" name="TextBox 6">
              <a:extLst>
                <a:ext uri="{FF2B5EF4-FFF2-40B4-BE49-F238E27FC236}">
                  <a16:creationId xmlns:a16="http://schemas.microsoft.com/office/drawing/2014/main" id="{27AB2B55-B9C4-AE1A-94B0-85CE5E0DCDD9}"/>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القدرات التنظيمية اللازمة للمستقبل</a:t>
              </a:r>
              <a:endParaRPr lang="en-US" dirty="0"/>
            </a:p>
          </p:txBody>
        </p:sp>
        <p:sp>
          <p:nvSpPr>
            <p:cNvPr id="10" name="TextBox 9">
              <a:extLst>
                <a:ext uri="{FF2B5EF4-FFF2-40B4-BE49-F238E27FC236}">
                  <a16:creationId xmlns:a16="http://schemas.microsoft.com/office/drawing/2014/main" id="{9C36FC28-E1D4-E2FB-37D5-E02D3265A4C3}"/>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839033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98C6E-943D-A252-91A2-5B304094C1F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81DEF4A-A9EF-EB3A-1B7E-C9C8B12BCB29}"/>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FDA3613-1342-5C50-D85A-9DC2DC169B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6E1DD0DA-E5CF-5743-FD14-9D730D8A89B6}"/>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التوظيف المدعوم بالذكاء الاصطناعي في شركة أمازون </a:t>
            </a:r>
            <a:endParaRPr lang="en-US"/>
          </a:p>
        </p:txBody>
      </p:sp>
      <p:pic>
        <p:nvPicPr>
          <p:cNvPr id="3" name="Picture 2" descr="Perseverance ">
            <a:extLst>
              <a:ext uri="{FF2B5EF4-FFF2-40B4-BE49-F238E27FC236}">
                <a16:creationId xmlns:a16="http://schemas.microsoft.com/office/drawing/2014/main" id="{B5D55381-94D9-B8C7-1B66-A1DA39CB51E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57850" y="2616834"/>
            <a:ext cx="3060065" cy="3060065"/>
          </a:xfrm>
          <a:prstGeom prst="rect">
            <a:avLst/>
          </a:prstGeom>
          <a:noFill/>
          <a:ln>
            <a:noFill/>
          </a:ln>
        </p:spPr>
      </p:pic>
      <p:sp>
        <p:nvSpPr>
          <p:cNvPr id="10" name="TextBox 9">
            <a:extLst>
              <a:ext uri="{FF2B5EF4-FFF2-40B4-BE49-F238E27FC236}">
                <a16:creationId xmlns:a16="http://schemas.microsoft.com/office/drawing/2014/main" id="{482CBC63-2859-9FED-FF0B-A9CBE1CA3A20}"/>
              </a:ext>
            </a:extLst>
          </p:cNvPr>
          <p:cNvSpPr txBox="1"/>
          <p:nvPr/>
        </p:nvSpPr>
        <p:spPr>
          <a:xfrm>
            <a:off x="5372458" y="2161707"/>
            <a:ext cx="5843587" cy="3970318"/>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عام 2018، كشفت أمازون أنّها أوقفت استخدام نظام ذكاء اصطناعي للتوظيف بعد اكتشاف أنّه متحيّز ضدّ النساء. تمّ تدريب النظام على بيانات السير الذاتية المقدّمة للشركة على مدى عشر سنوات، والتي كانت في غالبيتها من الرجال. نتيجة لذلك، تعلّم النظام تفضيل المرشّحين الذكور وخفض تصنيف السير الذاتية التي تحتوي على كلمات مرتبطة بالنساء. هذه الحالة تسلّط الضوء على أهمية مراجعة وتقييم أنظمة الذكاء الاصطناعي للتأكّد من أنّها لا تعزّز التحيّزات الموجودة</a:t>
            </a:r>
            <a:endParaRPr lang="en-US" dirty="0"/>
          </a:p>
        </p:txBody>
      </p:sp>
      <p:sp>
        <p:nvSpPr>
          <p:cNvPr id="2" name="Rectangle: Rounded Corners 1">
            <a:extLst>
              <a:ext uri="{FF2B5EF4-FFF2-40B4-BE49-F238E27FC236}">
                <a16:creationId xmlns:a16="http://schemas.microsoft.com/office/drawing/2014/main" id="{98665CA5-59EB-BCFF-38EE-C77D17C1E90D}"/>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mazon logo on transparent background 14018561 Vector Art at Vecteezy">
            <a:extLst>
              <a:ext uri="{FF2B5EF4-FFF2-40B4-BE49-F238E27FC236}">
                <a16:creationId xmlns:a16="http://schemas.microsoft.com/office/drawing/2014/main" id="{A93ED7C1-44F9-E824-A4DD-59240610B71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6429" b="82449" l="18061" r="82041">
                        <a14:foregroundMark x1="52959" y1="19184" x2="52959" y2="19184"/>
                        <a14:foregroundMark x1="65612" y1="81122" x2="65612" y2="81122"/>
                        <a14:foregroundMark x1="80816" y1="72755" x2="80816" y2="72755"/>
                        <a14:foregroundMark x1="55306" y1="80612" x2="55306" y2="80612"/>
                        <a14:foregroundMark x1="38163" y1="82653" x2="38163" y2="82653"/>
                        <a14:foregroundMark x1="32041" y1="79490" x2="32041" y2="79490"/>
                        <a14:foregroundMark x1="21633" y1="74694" x2="21633" y2="74694"/>
                        <a14:foregroundMark x1="18265" y1="72143" x2="18265" y2="72143"/>
                        <a14:foregroundMark x1="82041" y1="74388" x2="82041" y2="74388"/>
                        <a14:foregroundMark x1="50510" y1="16429" x2="50510" y2="16429"/>
                        <a14:foregroundMark x1="80510" y1="78878" x2="80510" y2="78878"/>
                      </a14:backgroundRemoval>
                    </a14:imgEffect>
                  </a14:imgLayer>
                </a14:imgProps>
              </a:ext>
              <a:ext uri="{28A0092B-C50C-407E-A947-70E740481C1C}">
                <a14:useLocalDpi xmlns:a14="http://schemas.microsoft.com/office/drawing/2010/main" val="0"/>
              </a:ext>
            </a:extLst>
          </a:blip>
          <a:srcRect l="15399" t="13171" r="15593" b="13738"/>
          <a:stretch/>
        </p:blipFill>
        <p:spPr bwMode="auto">
          <a:xfrm>
            <a:off x="966738" y="938928"/>
            <a:ext cx="2448023" cy="2592408"/>
          </a:xfrm>
          <a:prstGeom prst="rect">
            <a:avLst/>
          </a:prstGeom>
          <a:noFill/>
          <a:ln>
            <a:noFill/>
          </a:ln>
          <a:extLst>
            <a:ext uri="{53640926-AAD7-44D8-BBD7-CCE9431645EC}">
              <a14:shadowObscured xmlns:a14="http://schemas.microsoft.com/office/drawing/2010/main"/>
            </a:ext>
          </a:extLst>
        </p:spPr>
      </p:pic>
      <p:pic>
        <p:nvPicPr>
          <p:cNvPr id="6" name="Picture 5" descr="Neural ">
            <a:extLst>
              <a:ext uri="{FF2B5EF4-FFF2-40B4-BE49-F238E27FC236}">
                <a16:creationId xmlns:a16="http://schemas.microsoft.com/office/drawing/2014/main" id="{4575460E-3590-5C45-4711-36AA4C6203D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08673" y="1677353"/>
            <a:ext cx="4008327" cy="4008327"/>
          </a:xfrm>
          <a:prstGeom prst="rect">
            <a:avLst/>
          </a:prstGeom>
          <a:noFill/>
          <a:ln>
            <a:noFill/>
          </a:ln>
        </p:spPr>
      </p:pic>
    </p:spTree>
    <p:extLst>
      <p:ext uri="{BB962C8B-B14F-4D97-AF65-F5344CB8AC3E}">
        <p14:creationId xmlns:p14="http://schemas.microsoft.com/office/powerpoint/2010/main" val="37159763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D073E-E038-5F87-6066-FF66B95270F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D3BD942-83D0-3A69-C9E8-315022E85BBA}"/>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التحيّز الخوارزمي ومخاطره القيادية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1B331CD-D5B0-01AF-6B8F-CDC7A91C8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TextBox 9">
            <a:extLst>
              <a:ext uri="{FF2B5EF4-FFF2-40B4-BE49-F238E27FC236}">
                <a16:creationId xmlns:a16="http://schemas.microsoft.com/office/drawing/2014/main" id="{176FEE7F-D7D1-5F13-74DF-CF3311304BD8}"/>
              </a:ext>
            </a:extLst>
          </p:cNvPr>
          <p:cNvSpPr txBox="1"/>
          <p:nvPr/>
        </p:nvSpPr>
        <p:spPr>
          <a:xfrm>
            <a:off x="5372458" y="3038007"/>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التحيّز الخوارزمي يحدث عندما تظهر أنظمة الذكاء الاصطناعي نتائج منحازة بسبب افتراضات متحيّزة في عملية تطوير الخوارزميات أو في البيانات المستخدمة لتدريب النظام</a:t>
            </a:r>
            <a:endParaRPr lang="en-US" dirty="0"/>
          </a:p>
        </p:txBody>
      </p:sp>
      <p:sp>
        <p:nvSpPr>
          <p:cNvPr id="2" name="Rectangle: Rounded Corners 1">
            <a:extLst>
              <a:ext uri="{FF2B5EF4-FFF2-40B4-BE49-F238E27FC236}">
                <a16:creationId xmlns:a16="http://schemas.microsoft.com/office/drawing/2014/main" id="{E9B4248A-4E60-540A-3C19-F06937DB862B}"/>
              </a:ext>
            </a:extLst>
          </p:cNvPr>
          <p:cNvSpPr/>
          <p:nvPr/>
        </p:nvSpPr>
        <p:spPr>
          <a:xfrm rot="4768334">
            <a:off x="-4706586"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mazon logo on transparent background 14018561 Vector Art at Vecteezy">
            <a:extLst>
              <a:ext uri="{FF2B5EF4-FFF2-40B4-BE49-F238E27FC236}">
                <a16:creationId xmlns:a16="http://schemas.microsoft.com/office/drawing/2014/main" id="{7E0E9ECE-D58D-F356-EE4E-A4635D0F89A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6429" b="82449" l="18061" r="82041">
                        <a14:foregroundMark x1="52959" y1="19184" x2="52959" y2="19184"/>
                        <a14:foregroundMark x1="65612" y1="81122" x2="65612" y2="81122"/>
                        <a14:foregroundMark x1="80816" y1="72755" x2="80816" y2="72755"/>
                        <a14:foregroundMark x1="55306" y1="80612" x2="55306" y2="80612"/>
                        <a14:foregroundMark x1="38163" y1="82653" x2="38163" y2="82653"/>
                        <a14:foregroundMark x1="32041" y1="79490" x2="32041" y2="79490"/>
                        <a14:foregroundMark x1="21633" y1="74694" x2="21633" y2="74694"/>
                        <a14:foregroundMark x1="18265" y1="72143" x2="18265" y2="72143"/>
                        <a14:foregroundMark x1="82041" y1="74388" x2="82041" y2="74388"/>
                        <a14:foregroundMark x1="50510" y1="16429" x2="50510" y2="16429"/>
                        <a14:foregroundMark x1="80510" y1="78878" x2="80510" y2="78878"/>
                      </a14:backgroundRemoval>
                    </a14:imgEffect>
                  </a14:imgLayer>
                </a14:imgProps>
              </a:ext>
              <a:ext uri="{28A0092B-C50C-407E-A947-70E740481C1C}">
                <a14:useLocalDpi xmlns:a14="http://schemas.microsoft.com/office/drawing/2010/main" val="0"/>
              </a:ext>
            </a:extLst>
          </a:blip>
          <a:srcRect l="15399" t="13171" r="15593" b="13738"/>
          <a:stretch/>
        </p:blipFill>
        <p:spPr bwMode="auto">
          <a:xfrm>
            <a:off x="-2976614" y="938928"/>
            <a:ext cx="2448023" cy="2592408"/>
          </a:xfrm>
          <a:prstGeom prst="rect">
            <a:avLst/>
          </a:prstGeom>
          <a:noFill/>
          <a:ln>
            <a:noFill/>
          </a:ln>
          <a:extLst>
            <a:ext uri="{53640926-AAD7-44D8-BBD7-CCE9431645EC}">
              <a14:shadowObscured xmlns:a14="http://schemas.microsoft.com/office/drawing/2010/main"/>
            </a:ext>
          </a:extLst>
        </p:spPr>
      </p:pic>
      <p:pic>
        <p:nvPicPr>
          <p:cNvPr id="6" name="Picture 5" descr="Neural ">
            <a:extLst>
              <a:ext uri="{FF2B5EF4-FFF2-40B4-BE49-F238E27FC236}">
                <a16:creationId xmlns:a16="http://schemas.microsoft.com/office/drawing/2014/main" id="{9775115F-EB3B-F536-573D-E3140518EEC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8920" y="1677353"/>
            <a:ext cx="4008327" cy="4008327"/>
          </a:xfrm>
          <a:prstGeom prst="rect">
            <a:avLst/>
          </a:prstGeom>
          <a:noFill/>
          <a:ln>
            <a:noFill/>
          </a:ln>
        </p:spPr>
      </p:pic>
    </p:spTree>
    <p:extLst>
      <p:ext uri="{BB962C8B-B14F-4D97-AF65-F5344CB8AC3E}">
        <p14:creationId xmlns:p14="http://schemas.microsoft.com/office/powerpoint/2010/main" val="3228673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1B8E9-7F48-9EC3-F71C-1D85729852A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AE3AA1B-BFC3-37EB-E240-A4470FE0E7F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التحيّز الخوارزمي ومخاطره القيادية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9F06346-07EE-41AF-1233-01DE72626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0" name="TextBox 9">
            <a:extLst>
              <a:ext uri="{FF2B5EF4-FFF2-40B4-BE49-F238E27FC236}">
                <a16:creationId xmlns:a16="http://schemas.microsoft.com/office/drawing/2014/main" id="{319EE272-06A3-A886-810A-069BCBC243EC}"/>
              </a:ext>
            </a:extLst>
          </p:cNvPr>
          <p:cNvSpPr txBox="1"/>
          <p:nvPr/>
        </p:nvSpPr>
        <p:spPr>
          <a:xfrm>
            <a:off x="14249758" y="3038007"/>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التحيّز الخوارزمي يحدث عندما تظهر أنظمة الذكاء الاصطناعي نتائج منحازة بسبب افتراضات متحيّزة في عملية تطوير الخوارزميات أو في البيانات المستخدمة لتدريب النظام</a:t>
            </a:r>
            <a:endParaRPr lang="en-US" dirty="0"/>
          </a:p>
        </p:txBody>
      </p:sp>
      <p:pic>
        <p:nvPicPr>
          <p:cNvPr id="6" name="Picture 5" descr="Neural ">
            <a:extLst>
              <a:ext uri="{FF2B5EF4-FFF2-40B4-BE49-F238E27FC236}">
                <a16:creationId xmlns:a16="http://schemas.microsoft.com/office/drawing/2014/main" id="{5209B03E-10AA-6530-94A3-E72324DBD8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28480" y="1677353"/>
            <a:ext cx="4008327" cy="4008327"/>
          </a:xfrm>
          <a:prstGeom prst="rect">
            <a:avLst/>
          </a:prstGeom>
          <a:noFill/>
          <a:ln>
            <a:noFill/>
          </a:ln>
        </p:spPr>
      </p:pic>
      <p:sp>
        <p:nvSpPr>
          <p:cNvPr id="3" name="TextBox 2">
            <a:extLst>
              <a:ext uri="{FF2B5EF4-FFF2-40B4-BE49-F238E27FC236}">
                <a16:creationId xmlns:a16="http://schemas.microsoft.com/office/drawing/2014/main" id="{3547E35B-7CA1-F7A2-E396-6685E0E51230}"/>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أنواع التحيّز في أنظمة الذكاء الاصطناعي:</a:t>
            </a:r>
            <a:endParaRPr lang="en-US"/>
          </a:p>
        </p:txBody>
      </p:sp>
      <p:grpSp>
        <p:nvGrpSpPr>
          <p:cNvPr id="7" name="Group 6">
            <a:extLst>
              <a:ext uri="{FF2B5EF4-FFF2-40B4-BE49-F238E27FC236}">
                <a16:creationId xmlns:a16="http://schemas.microsoft.com/office/drawing/2014/main" id="{DE0D00C9-ACD1-0B02-5D66-E4238C562931}"/>
              </a:ext>
            </a:extLst>
          </p:cNvPr>
          <p:cNvGrpSpPr/>
          <p:nvPr/>
        </p:nvGrpSpPr>
        <p:grpSpPr>
          <a:xfrm>
            <a:off x="522514" y="2514808"/>
            <a:ext cx="2681037" cy="3170872"/>
            <a:chOff x="0" y="0"/>
            <a:chExt cx="1357308" cy="1605516"/>
          </a:xfrm>
        </p:grpSpPr>
        <p:sp>
          <p:nvSpPr>
            <p:cNvPr id="25" name="Freeform: Shape 24">
              <a:extLst>
                <a:ext uri="{FF2B5EF4-FFF2-40B4-BE49-F238E27FC236}">
                  <a16:creationId xmlns:a16="http://schemas.microsoft.com/office/drawing/2014/main" id="{4E0682F7-E9B2-D3E1-BBB0-FEE50F2C536A}"/>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6" name="TextBox 6">
              <a:extLst>
                <a:ext uri="{FF2B5EF4-FFF2-40B4-BE49-F238E27FC236}">
                  <a16:creationId xmlns:a16="http://schemas.microsoft.com/office/drawing/2014/main" id="{4DDF96C1-E782-C7C2-7B62-443C53614B8D}"/>
                </a:ext>
              </a:extLst>
            </p:cNvPr>
            <p:cNvSpPr txBox="1"/>
            <p:nvPr/>
          </p:nvSpPr>
          <p:spPr>
            <a:xfrm>
              <a:off x="415951" y="0"/>
              <a:ext cx="619368" cy="718215"/>
            </a:xfrm>
            <a:prstGeom prst="rect">
              <a:avLst/>
            </a:prstGeom>
            <a:noFill/>
          </p:spPr>
          <p:txBody>
            <a:bodyPr wrap="none" rtlCol="0">
              <a:spAutoFit/>
            </a:bodyPr>
            <a:lstStyle/>
            <a:p>
              <a:pPr algn="ctr" rtl="1">
                <a:lnSpc>
                  <a:spcPct val="115000"/>
                </a:lnSpc>
              </a:pPr>
              <a:r>
                <a:rPr lang="en-US" sz="8000" b="1" kern="1200">
                  <a:solidFill>
                    <a:srgbClr val="2E74B5"/>
                  </a:solidFill>
                  <a:effectLst/>
                  <a:latin typeface="Calibri" panose="020F0502020204030204" pitchFamily="34" charset="0"/>
                  <a:ea typeface="Calibri" panose="020F0502020204030204" pitchFamily="34" charset="0"/>
                  <a:cs typeface="Activist Light"/>
                </a:rPr>
                <a:t>04</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id="{92E81E1E-316D-E9A0-15F2-6E14C1F2E3E9}"/>
                </a:ext>
              </a:extLst>
            </p:cNvPr>
            <p:cNvSpPr txBox="1"/>
            <p:nvPr/>
          </p:nvSpPr>
          <p:spPr>
            <a:xfrm>
              <a:off x="0" y="1187380"/>
              <a:ext cx="1357308" cy="41813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التحيّز الاجتماعي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3992FFA4-CE8E-CB93-E684-9D938752C86F}"/>
              </a:ext>
            </a:extLst>
          </p:cNvPr>
          <p:cNvGrpSpPr/>
          <p:nvPr/>
        </p:nvGrpSpPr>
        <p:grpSpPr>
          <a:xfrm>
            <a:off x="5981652" y="2514808"/>
            <a:ext cx="3006899" cy="3170872"/>
            <a:chOff x="2763756" y="0"/>
            <a:chExt cx="1522280" cy="1605516"/>
          </a:xfrm>
        </p:grpSpPr>
        <p:sp>
          <p:nvSpPr>
            <p:cNvPr id="22" name="Freeform: Shape 21">
              <a:extLst>
                <a:ext uri="{FF2B5EF4-FFF2-40B4-BE49-F238E27FC236}">
                  <a16:creationId xmlns:a16="http://schemas.microsoft.com/office/drawing/2014/main" id="{3CB632D7-A587-7443-A2BC-00473D5F93DB}"/>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3" name="TextBox 6">
              <a:extLst>
                <a:ext uri="{FF2B5EF4-FFF2-40B4-BE49-F238E27FC236}">
                  <a16:creationId xmlns:a16="http://schemas.microsoft.com/office/drawing/2014/main" id="{8D97E6FC-F896-ACBB-12CB-DD4FE0CF641A}"/>
                </a:ext>
              </a:extLst>
            </p:cNvPr>
            <p:cNvSpPr txBox="1"/>
            <p:nvPr/>
          </p:nvSpPr>
          <p:spPr>
            <a:xfrm>
              <a:off x="3262190" y="0"/>
              <a:ext cx="619368" cy="718215"/>
            </a:xfrm>
            <a:prstGeom prst="rect">
              <a:avLst/>
            </a:prstGeom>
            <a:noFill/>
          </p:spPr>
          <p:txBody>
            <a:bodyPr wrap="none" rtlCol="0">
              <a:spAutoFit/>
            </a:bodyPr>
            <a:lstStyle/>
            <a:p>
              <a:pPr algn="ctr" rtl="0">
                <a:lnSpc>
                  <a:spcPct val="115000"/>
                </a:lnSpc>
              </a:pPr>
              <a:r>
                <a:rPr lang="en-GB" sz="8000" b="1" kern="1200">
                  <a:solidFill>
                    <a:srgbClr val="808080"/>
                  </a:solidFill>
                  <a:effectLst/>
                  <a:latin typeface="Calibri" panose="020F0502020204030204" pitchFamily="34" charset="0"/>
                  <a:ea typeface="Calibri" panose="020F0502020204030204" pitchFamily="34" charset="0"/>
                  <a:cs typeface="Activist Light"/>
                </a:rPr>
                <a:t>02</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8">
              <a:extLst>
                <a:ext uri="{FF2B5EF4-FFF2-40B4-BE49-F238E27FC236}">
                  <a16:creationId xmlns:a16="http://schemas.microsoft.com/office/drawing/2014/main" id="{82A487F5-E2C0-5F6A-D1B4-1C8544616993}"/>
                </a:ext>
              </a:extLst>
            </p:cNvPr>
            <p:cNvSpPr txBox="1"/>
            <p:nvPr/>
          </p:nvSpPr>
          <p:spPr>
            <a:xfrm>
              <a:off x="2763756" y="1187380"/>
              <a:ext cx="1522280" cy="41813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تحيّز الخوارزمية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057132C3-22E1-156D-4659-02E5B3A4883A}"/>
              </a:ext>
            </a:extLst>
          </p:cNvPr>
          <p:cNvGrpSpPr/>
          <p:nvPr/>
        </p:nvGrpSpPr>
        <p:grpSpPr>
          <a:xfrm>
            <a:off x="8988449" y="2514808"/>
            <a:ext cx="2681037" cy="3170872"/>
            <a:chOff x="4285984" y="0"/>
            <a:chExt cx="1357308" cy="1605516"/>
          </a:xfrm>
        </p:grpSpPr>
        <p:sp>
          <p:nvSpPr>
            <p:cNvPr id="19" name="Freeform: Shape 18">
              <a:extLst>
                <a:ext uri="{FF2B5EF4-FFF2-40B4-BE49-F238E27FC236}">
                  <a16:creationId xmlns:a16="http://schemas.microsoft.com/office/drawing/2014/main" id="{210BE42E-82CD-D39A-50AD-BACE817FAC33}"/>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0" name="TextBox 6">
              <a:extLst>
                <a:ext uri="{FF2B5EF4-FFF2-40B4-BE49-F238E27FC236}">
                  <a16:creationId xmlns:a16="http://schemas.microsoft.com/office/drawing/2014/main" id="{0DC82830-BDD7-154C-7FD6-3DC08B3FA4B2}"/>
                </a:ext>
              </a:extLst>
            </p:cNvPr>
            <p:cNvSpPr txBox="1"/>
            <p:nvPr/>
          </p:nvSpPr>
          <p:spPr>
            <a:xfrm>
              <a:off x="4622187" y="0"/>
              <a:ext cx="785495" cy="718215"/>
            </a:xfrm>
            <a:prstGeom prst="rect">
              <a:avLst/>
            </a:prstGeom>
            <a:noFill/>
          </p:spPr>
          <p:txBody>
            <a:bodyPr wrap="square" rtlCol="0">
              <a:spAutoFit/>
            </a:bodyPr>
            <a:lstStyle/>
            <a:p>
              <a:pPr algn="ctr" rtl="0">
                <a:lnSpc>
                  <a:spcPct val="115000"/>
                </a:lnSpc>
              </a:pPr>
              <a:r>
                <a:rPr lang="en-GB" sz="80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8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8">
              <a:extLst>
                <a:ext uri="{FF2B5EF4-FFF2-40B4-BE49-F238E27FC236}">
                  <a16:creationId xmlns:a16="http://schemas.microsoft.com/office/drawing/2014/main" id="{9B1CA4DA-27E6-0F01-9FED-8655D4797E9F}"/>
                </a:ext>
              </a:extLst>
            </p:cNvPr>
            <p:cNvSpPr txBox="1"/>
            <p:nvPr/>
          </p:nvSpPr>
          <p:spPr>
            <a:xfrm>
              <a:off x="4285984" y="1187380"/>
              <a:ext cx="1357308" cy="41813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تحيّز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E7F89D38-D3B0-BC8F-6859-EC85CE4E6AFF}"/>
              </a:ext>
            </a:extLst>
          </p:cNvPr>
          <p:cNvGrpSpPr/>
          <p:nvPr/>
        </p:nvGrpSpPr>
        <p:grpSpPr>
          <a:xfrm>
            <a:off x="3311203" y="2514808"/>
            <a:ext cx="2681037" cy="3170872"/>
            <a:chOff x="1411808" y="0"/>
            <a:chExt cx="1357308" cy="1605516"/>
          </a:xfrm>
        </p:grpSpPr>
        <p:sp>
          <p:nvSpPr>
            <p:cNvPr id="16" name="Freeform: Shape 15">
              <a:extLst>
                <a:ext uri="{FF2B5EF4-FFF2-40B4-BE49-F238E27FC236}">
                  <a16:creationId xmlns:a16="http://schemas.microsoft.com/office/drawing/2014/main" id="{2153AE8A-AC55-1F58-A4FA-A49D3D86D8CD}"/>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7" name="TextBox 6">
              <a:extLst>
                <a:ext uri="{FF2B5EF4-FFF2-40B4-BE49-F238E27FC236}">
                  <a16:creationId xmlns:a16="http://schemas.microsoft.com/office/drawing/2014/main" id="{2B6F67EE-D29D-809D-1076-4CB49FBB7B48}"/>
                </a:ext>
              </a:extLst>
            </p:cNvPr>
            <p:cNvSpPr txBox="1"/>
            <p:nvPr/>
          </p:nvSpPr>
          <p:spPr>
            <a:xfrm>
              <a:off x="1827759" y="0"/>
              <a:ext cx="619368" cy="718215"/>
            </a:xfrm>
            <a:prstGeom prst="rect">
              <a:avLst/>
            </a:prstGeom>
            <a:noFill/>
          </p:spPr>
          <p:txBody>
            <a:bodyPr wrap="none" rtlCol="0">
              <a:spAutoFit/>
            </a:bodyPr>
            <a:lstStyle/>
            <a:p>
              <a:pPr algn="ctr" rtl="0">
                <a:lnSpc>
                  <a:spcPct val="115000"/>
                </a:lnSpc>
              </a:pPr>
              <a:r>
                <a:rPr lang="en-GB" sz="8000" b="1" kern="1200">
                  <a:solidFill>
                    <a:srgbClr val="FFD366"/>
                  </a:solidFill>
                  <a:effectLst/>
                  <a:latin typeface="Calibri" panose="020F0502020204030204" pitchFamily="34" charset="0"/>
                  <a:ea typeface="Calibri" panose="020F0502020204030204" pitchFamily="34" charset="0"/>
                  <a:cs typeface="Activist Light"/>
                </a:rPr>
                <a:t>03</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8">
              <a:extLst>
                <a:ext uri="{FF2B5EF4-FFF2-40B4-BE49-F238E27FC236}">
                  <a16:creationId xmlns:a16="http://schemas.microsoft.com/office/drawing/2014/main" id="{881186F4-1C97-8C31-EF0B-7D2DC16D68FB}"/>
                </a:ext>
              </a:extLst>
            </p:cNvPr>
            <p:cNvSpPr txBox="1"/>
            <p:nvPr/>
          </p:nvSpPr>
          <p:spPr>
            <a:xfrm>
              <a:off x="1411808" y="1187380"/>
              <a:ext cx="1357308" cy="418136"/>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تحيّز المستخدم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093710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22769-B4AE-B762-58E7-08E1B638B0E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4C8604-00ED-E31B-8509-80A6A1F63506}"/>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التحيّز الخوارزمي ومخاطره القيادية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21F27B5-36FA-4D69-0EC8-773871958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D09BCD2-A5F5-66C9-C929-3313F257C2F0}"/>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المخاطر القيادية للتحيّز الخوارزمي:</a:t>
            </a:r>
            <a:endParaRPr lang="en-US"/>
          </a:p>
        </p:txBody>
      </p:sp>
      <p:grpSp>
        <p:nvGrpSpPr>
          <p:cNvPr id="46" name="Group 45">
            <a:extLst>
              <a:ext uri="{FF2B5EF4-FFF2-40B4-BE49-F238E27FC236}">
                <a16:creationId xmlns:a16="http://schemas.microsoft.com/office/drawing/2014/main" id="{6AFC4F45-5165-157B-93D3-57A5CA5D3932}"/>
              </a:ext>
            </a:extLst>
          </p:cNvPr>
          <p:cNvGrpSpPr/>
          <p:nvPr/>
        </p:nvGrpSpPr>
        <p:grpSpPr>
          <a:xfrm>
            <a:off x="5844032" y="2285043"/>
            <a:ext cx="3125395" cy="3354714"/>
            <a:chOff x="5844032" y="2170743"/>
            <a:chExt cx="3125395" cy="3354714"/>
          </a:xfrm>
        </p:grpSpPr>
        <p:grpSp>
          <p:nvGrpSpPr>
            <p:cNvPr id="13" name="Group 12">
              <a:extLst>
                <a:ext uri="{FF2B5EF4-FFF2-40B4-BE49-F238E27FC236}">
                  <a16:creationId xmlns:a16="http://schemas.microsoft.com/office/drawing/2014/main" id="{79B7DA50-F4FA-E2DD-F54B-79B8130D977D}"/>
                </a:ext>
              </a:extLst>
            </p:cNvPr>
            <p:cNvGrpSpPr/>
            <p:nvPr/>
          </p:nvGrpSpPr>
          <p:grpSpPr>
            <a:xfrm>
              <a:off x="5844032" y="2170743"/>
              <a:ext cx="3125395" cy="3354714"/>
              <a:chOff x="2802299" y="0"/>
              <a:chExt cx="1673207" cy="1795781"/>
            </a:xfrm>
          </p:grpSpPr>
          <p:sp>
            <p:nvSpPr>
              <p:cNvPr id="39" name="Shape">
                <a:extLst>
                  <a:ext uri="{FF2B5EF4-FFF2-40B4-BE49-F238E27FC236}">
                    <a16:creationId xmlns:a16="http://schemas.microsoft.com/office/drawing/2014/main" id="{7F99FF89-70A3-6D49-819A-93FECD2FE483}"/>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0" name="Shape">
                <a:extLst>
                  <a:ext uri="{FF2B5EF4-FFF2-40B4-BE49-F238E27FC236}">
                    <a16:creationId xmlns:a16="http://schemas.microsoft.com/office/drawing/2014/main" id="{23D692CC-FD70-8EC0-4949-B16AE7AE4732}"/>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41" name="TextBox 19">
                <a:extLst>
                  <a:ext uri="{FF2B5EF4-FFF2-40B4-BE49-F238E27FC236}">
                    <a16:creationId xmlns:a16="http://schemas.microsoft.com/office/drawing/2014/main" id="{828EBCE0-02D1-FD64-A2A2-9BB62EAB8570}"/>
                  </a:ext>
                </a:extLst>
              </p:cNvPr>
              <p:cNvSpPr txBox="1"/>
              <p:nvPr/>
            </p:nvSpPr>
            <p:spPr>
              <a:xfrm>
                <a:off x="3173991" y="731393"/>
                <a:ext cx="900146" cy="744206"/>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المسؤولية القانونية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8" name="TextBox 450">
              <a:extLst>
                <a:ext uri="{FF2B5EF4-FFF2-40B4-BE49-F238E27FC236}">
                  <a16:creationId xmlns:a16="http://schemas.microsoft.com/office/drawing/2014/main" id="{D5634DE1-14FF-298A-4B88-AE5FAFACB060}"/>
                </a:ext>
              </a:extLst>
            </p:cNvPr>
            <p:cNvSpPr txBox="1"/>
            <p:nvPr/>
          </p:nvSpPr>
          <p:spPr>
            <a:xfrm>
              <a:off x="6963072" y="2344911"/>
              <a:ext cx="964316"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id="{2A4BCD73-C362-BADD-7BDB-DC0B1DE7A955}"/>
              </a:ext>
            </a:extLst>
          </p:cNvPr>
          <p:cNvGrpSpPr/>
          <p:nvPr/>
        </p:nvGrpSpPr>
        <p:grpSpPr>
          <a:xfrm>
            <a:off x="8457005" y="2285043"/>
            <a:ext cx="3125395" cy="3354714"/>
            <a:chOff x="8457005" y="2170743"/>
            <a:chExt cx="3125395" cy="3354714"/>
          </a:xfrm>
        </p:grpSpPr>
        <p:grpSp>
          <p:nvGrpSpPr>
            <p:cNvPr id="30" name="Group 29">
              <a:extLst>
                <a:ext uri="{FF2B5EF4-FFF2-40B4-BE49-F238E27FC236}">
                  <a16:creationId xmlns:a16="http://schemas.microsoft.com/office/drawing/2014/main" id="{B4B720A7-924F-893E-DAA3-730827182077}"/>
                </a:ext>
              </a:extLst>
            </p:cNvPr>
            <p:cNvGrpSpPr/>
            <p:nvPr/>
          </p:nvGrpSpPr>
          <p:grpSpPr>
            <a:xfrm>
              <a:off x="8457005" y="2170743"/>
              <a:ext cx="3125395" cy="3354714"/>
              <a:chOff x="4201177" y="0"/>
              <a:chExt cx="1673207" cy="1795781"/>
            </a:xfrm>
          </p:grpSpPr>
          <p:sp>
            <p:nvSpPr>
              <p:cNvPr id="33" name="Shape">
                <a:extLst>
                  <a:ext uri="{FF2B5EF4-FFF2-40B4-BE49-F238E27FC236}">
                    <a16:creationId xmlns:a16="http://schemas.microsoft.com/office/drawing/2014/main" id="{2AE4A325-9A58-CB25-E64D-F42C2F448195}"/>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4" name="Shape">
                <a:extLst>
                  <a:ext uri="{FF2B5EF4-FFF2-40B4-BE49-F238E27FC236}">
                    <a16:creationId xmlns:a16="http://schemas.microsoft.com/office/drawing/2014/main" id="{EB4B923F-9A7B-771C-E79A-151E44CD1B4C}"/>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5" name="TextBox 22">
                <a:extLst>
                  <a:ext uri="{FF2B5EF4-FFF2-40B4-BE49-F238E27FC236}">
                    <a16:creationId xmlns:a16="http://schemas.microsoft.com/office/drawing/2014/main" id="{048D6ADE-80DB-6258-B742-A2C9C629D93C}"/>
                  </a:ext>
                </a:extLst>
              </p:cNvPr>
              <p:cNvSpPr txBox="1"/>
              <p:nvPr/>
            </p:nvSpPr>
            <p:spPr>
              <a:xfrm>
                <a:off x="4492355" y="880825"/>
                <a:ext cx="1150216" cy="559443"/>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قرارات تمييزية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1" name="TextBox 449">
              <a:extLst>
                <a:ext uri="{FF2B5EF4-FFF2-40B4-BE49-F238E27FC236}">
                  <a16:creationId xmlns:a16="http://schemas.microsoft.com/office/drawing/2014/main" id="{16A3F652-8DBA-280D-576F-A73AF0EDD794}"/>
                </a:ext>
              </a:extLst>
            </p:cNvPr>
            <p:cNvSpPr txBox="1"/>
            <p:nvPr/>
          </p:nvSpPr>
          <p:spPr>
            <a:xfrm>
              <a:off x="9564190" y="2344911"/>
              <a:ext cx="965502"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906D8E5D-C2CF-E70D-2CC5-7E8DE50C3C98}"/>
              </a:ext>
            </a:extLst>
          </p:cNvPr>
          <p:cNvGrpSpPr/>
          <p:nvPr/>
        </p:nvGrpSpPr>
        <p:grpSpPr>
          <a:xfrm>
            <a:off x="3222572" y="2285043"/>
            <a:ext cx="3125391" cy="3354714"/>
            <a:chOff x="3222572" y="2170743"/>
            <a:chExt cx="3125391" cy="3354714"/>
          </a:xfrm>
        </p:grpSpPr>
        <p:grpSp>
          <p:nvGrpSpPr>
            <p:cNvPr id="29" name="Group 28">
              <a:extLst>
                <a:ext uri="{FF2B5EF4-FFF2-40B4-BE49-F238E27FC236}">
                  <a16:creationId xmlns:a16="http://schemas.microsoft.com/office/drawing/2014/main" id="{19920F92-1887-B924-0E95-FD3685CB6DA1}"/>
                </a:ext>
              </a:extLst>
            </p:cNvPr>
            <p:cNvGrpSpPr/>
            <p:nvPr/>
          </p:nvGrpSpPr>
          <p:grpSpPr>
            <a:xfrm>
              <a:off x="3222572" y="2170743"/>
              <a:ext cx="3125391" cy="3354714"/>
              <a:chOff x="1398878" y="0"/>
              <a:chExt cx="1673205" cy="1795781"/>
            </a:xfrm>
          </p:grpSpPr>
          <p:sp>
            <p:nvSpPr>
              <p:cNvPr id="36" name="Shape">
                <a:extLst>
                  <a:ext uri="{FF2B5EF4-FFF2-40B4-BE49-F238E27FC236}">
                    <a16:creationId xmlns:a16="http://schemas.microsoft.com/office/drawing/2014/main" id="{FD57CD6B-0324-07F0-FE65-B2262F79DA82}"/>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37" name="Shape">
                <a:extLst>
                  <a:ext uri="{FF2B5EF4-FFF2-40B4-BE49-F238E27FC236}">
                    <a16:creationId xmlns:a16="http://schemas.microsoft.com/office/drawing/2014/main" id="{1A7C5DD0-334C-65D3-2F12-DCCC435D8AE1}"/>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38" name="TextBox 445">
                <a:extLst>
                  <a:ext uri="{FF2B5EF4-FFF2-40B4-BE49-F238E27FC236}">
                    <a16:creationId xmlns:a16="http://schemas.microsoft.com/office/drawing/2014/main" id="{45F91794-9FB9-61C6-EB0E-5C9B4732E5BD}"/>
                  </a:ext>
                </a:extLst>
              </p:cNvPr>
              <p:cNvSpPr txBox="1"/>
              <p:nvPr/>
            </p:nvSpPr>
            <p:spPr>
              <a:xfrm>
                <a:off x="1754223" y="880825"/>
                <a:ext cx="906173" cy="47278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تآكل الثقة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2" name="TextBox 451">
              <a:extLst>
                <a:ext uri="{FF2B5EF4-FFF2-40B4-BE49-F238E27FC236}">
                  <a16:creationId xmlns:a16="http://schemas.microsoft.com/office/drawing/2014/main" id="{61F7CB28-CDD4-F7AE-3A6B-90D10A7F52A7}"/>
                </a:ext>
              </a:extLst>
            </p:cNvPr>
            <p:cNvSpPr txBox="1"/>
            <p:nvPr/>
          </p:nvSpPr>
          <p:spPr>
            <a:xfrm>
              <a:off x="4309132" y="2344911"/>
              <a:ext cx="965502" cy="619016"/>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C56BAFF2-5CA9-4CBF-EC43-EFCBB317F423}"/>
              </a:ext>
            </a:extLst>
          </p:cNvPr>
          <p:cNvGrpSpPr/>
          <p:nvPr/>
        </p:nvGrpSpPr>
        <p:grpSpPr>
          <a:xfrm>
            <a:off x="609598" y="2285043"/>
            <a:ext cx="3124967" cy="3353862"/>
            <a:chOff x="609598" y="2170743"/>
            <a:chExt cx="3124967" cy="3353862"/>
          </a:xfrm>
        </p:grpSpPr>
        <p:grpSp>
          <p:nvGrpSpPr>
            <p:cNvPr id="4" name="Group 3">
              <a:extLst>
                <a:ext uri="{FF2B5EF4-FFF2-40B4-BE49-F238E27FC236}">
                  <a16:creationId xmlns:a16="http://schemas.microsoft.com/office/drawing/2014/main" id="{08E06D6B-7A63-4333-7CFE-CBD36E0758F6}"/>
                </a:ext>
              </a:extLst>
            </p:cNvPr>
            <p:cNvGrpSpPr/>
            <p:nvPr/>
          </p:nvGrpSpPr>
          <p:grpSpPr>
            <a:xfrm>
              <a:off x="609598" y="2170743"/>
              <a:ext cx="3124967" cy="3353862"/>
              <a:chOff x="0" y="0"/>
              <a:chExt cx="1672978" cy="1795325"/>
            </a:xfrm>
          </p:grpSpPr>
          <p:sp>
            <p:nvSpPr>
              <p:cNvPr id="42" name="Shape">
                <a:extLst>
                  <a:ext uri="{FF2B5EF4-FFF2-40B4-BE49-F238E27FC236}">
                    <a16:creationId xmlns:a16="http://schemas.microsoft.com/office/drawing/2014/main" id="{FEEC88A2-3364-8A15-955D-8143CB4D25F1}"/>
                  </a:ext>
                </a:extLst>
              </p:cNvPr>
              <p:cNvSpPr/>
              <p:nvPr/>
            </p:nvSpPr>
            <p:spPr>
              <a:xfrm>
                <a:off x="569203"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43" name="Shape">
                <a:extLst>
                  <a:ext uri="{FF2B5EF4-FFF2-40B4-BE49-F238E27FC236}">
                    <a16:creationId xmlns:a16="http://schemas.microsoft.com/office/drawing/2014/main" id="{EC3FE5FC-1AD2-87EA-9454-7D311814A715}"/>
                  </a:ext>
                </a:extLst>
              </p:cNvPr>
              <p:cNvSpPr/>
              <p:nvPr/>
            </p:nvSpPr>
            <p:spPr>
              <a:xfrm>
                <a:off x="0" y="411667"/>
                <a:ext cx="1672978" cy="138365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44" name="TextBox 13">
                <a:extLst>
                  <a:ext uri="{FF2B5EF4-FFF2-40B4-BE49-F238E27FC236}">
                    <a16:creationId xmlns:a16="http://schemas.microsoft.com/office/drawing/2014/main" id="{F46033D8-EF1E-D3E8-CF32-5405E9B9BD23}"/>
                  </a:ext>
                </a:extLst>
              </p:cNvPr>
              <p:cNvSpPr txBox="1"/>
              <p:nvPr/>
            </p:nvSpPr>
            <p:spPr>
              <a:xfrm>
                <a:off x="230758" y="920829"/>
                <a:ext cx="1126088" cy="386976"/>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سُمعة المؤسّسة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452">
              <a:extLst>
                <a:ext uri="{FF2B5EF4-FFF2-40B4-BE49-F238E27FC236}">
                  <a16:creationId xmlns:a16="http://schemas.microsoft.com/office/drawing/2014/main" id="{99F76A85-F454-6FDE-D4DB-D6FA5435C07B}"/>
                </a:ext>
              </a:extLst>
            </p:cNvPr>
            <p:cNvSpPr txBox="1"/>
            <p:nvPr/>
          </p:nvSpPr>
          <p:spPr>
            <a:xfrm>
              <a:off x="1708015" y="2344911"/>
              <a:ext cx="965502" cy="619016"/>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35409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ppt_x"/>
                                          </p:val>
                                        </p:tav>
                                        <p:tav tm="100000">
                                          <p:val>
                                            <p:strVal val="#ppt_x"/>
                                          </p:val>
                                        </p:tav>
                                      </p:tavLst>
                                    </p:anim>
                                    <p:anim calcmode="lin" valueType="num">
                                      <p:cBhvr additive="base">
                                        <p:cTn id="1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9134B-F0F8-1DDF-345A-32C557D555E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3F83D6F-A5F9-F0E8-FE5B-6570FA82F559}"/>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6ABE94F-5541-D109-735D-64602BAD4B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2461C21-63D8-E058-3248-964B8E520788}"/>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مؤشّر العدالة في الخوارزميات</a:t>
            </a:r>
            <a:endParaRPr lang="en-US"/>
          </a:p>
        </p:txBody>
      </p:sp>
      <p:sp>
        <p:nvSpPr>
          <p:cNvPr id="10" name="TextBox 9">
            <a:extLst>
              <a:ext uri="{FF2B5EF4-FFF2-40B4-BE49-F238E27FC236}">
                <a16:creationId xmlns:a16="http://schemas.microsoft.com/office/drawing/2014/main" id="{C6F3BDE3-C33D-FB13-38E0-51872009002B}"/>
              </a:ext>
            </a:extLst>
          </p:cNvPr>
          <p:cNvSpPr txBox="1"/>
          <p:nvPr/>
        </p:nvSpPr>
        <p:spPr>
          <a:xfrm>
            <a:off x="5372458" y="2923707"/>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طوّرت شركة </a:t>
            </a:r>
            <a:r>
              <a:rPr lang="en-US"/>
              <a:t>IBM</a:t>
            </a:r>
            <a:r>
              <a:rPr lang="ar-SA"/>
              <a:t> مؤشّراً للعدالة يقيس مستوى التحيّز في أنظمة الذكاء الاصطناعي عبر عدّة أبعاد، بما في ذلك التمثيل النسبي، والتكافؤ في المعاملة، ودقّة التصنيف. هذا المؤشّر يساعد المؤسّسات على تقييم مدى عدالة أنظمتها وتحديد مجالات التحسين</a:t>
            </a:r>
            <a:endParaRPr lang="en-US" dirty="0"/>
          </a:p>
        </p:txBody>
      </p:sp>
      <p:sp>
        <p:nvSpPr>
          <p:cNvPr id="2" name="Rectangle: Rounded Corners 1">
            <a:extLst>
              <a:ext uri="{FF2B5EF4-FFF2-40B4-BE49-F238E27FC236}">
                <a16:creationId xmlns:a16="http://schemas.microsoft.com/office/drawing/2014/main" id="{51477691-B4CC-A930-899B-5C433B04FBDE}"/>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BC481B7-E7AA-F4DD-C19F-8825389C3A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141" y="1468582"/>
            <a:ext cx="4171243" cy="1816509"/>
          </a:xfrm>
          <a:prstGeom prst="rect">
            <a:avLst/>
          </a:prstGeom>
        </p:spPr>
      </p:pic>
    </p:spTree>
    <p:extLst>
      <p:ext uri="{BB962C8B-B14F-4D97-AF65-F5344CB8AC3E}">
        <p14:creationId xmlns:p14="http://schemas.microsoft.com/office/powerpoint/2010/main" val="16931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B2F6D-73AD-83F0-0A9C-4FCFEC9B54E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E465F6-F254-9711-97B4-D64A1B7985C3}"/>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مسؤولية القائد في الحوكمة الرقمية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C6E1BC1-DDE0-E2FF-EB45-CA53BCBC8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7F55BC09-0D24-FD96-0510-8CEE49480453}"/>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مفهوم الحوكمة الرقمية </a:t>
            </a:r>
            <a:endParaRPr lang="en-US"/>
          </a:p>
        </p:txBody>
      </p:sp>
      <p:sp>
        <p:nvSpPr>
          <p:cNvPr id="2" name="Rectangle: Rounded Corners 1">
            <a:extLst>
              <a:ext uri="{FF2B5EF4-FFF2-40B4-BE49-F238E27FC236}">
                <a16:creationId xmlns:a16="http://schemas.microsoft.com/office/drawing/2014/main" id="{F1823827-1873-FC82-CC73-83077668BFF6}"/>
              </a:ext>
            </a:extLst>
          </p:cNvPr>
          <p:cNvSpPr/>
          <p:nvPr/>
        </p:nvSpPr>
        <p:spPr>
          <a:xfrm rot="4768334">
            <a:off x="-7576989"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D11C716-76D9-9F9D-094E-19186E5ABE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3614" y="1468582"/>
            <a:ext cx="4171243" cy="1816509"/>
          </a:xfrm>
          <a:prstGeom prst="rect">
            <a:avLst/>
          </a:prstGeom>
        </p:spPr>
      </p:pic>
      <p:sp>
        <p:nvSpPr>
          <p:cNvPr id="4" name="Rectangle: Rounded Corners 3">
            <a:extLst>
              <a:ext uri="{FF2B5EF4-FFF2-40B4-BE49-F238E27FC236}">
                <a16:creationId xmlns:a16="http://schemas.microsoft.com/office/drawing/2014/main" id="{07B2D795-3C00-818D-F138-8859B72E2160}"/>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B506982-FD89-2B1B-8173-BBA5811530F3}"/>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الحوكمة الرقمية هي إطار للسياسات والإجراءات والمعايير التي تحكم استخدام التكنولوجيا الرقمية في المؤسّسة. وتشمل الحوكمة الرقمية للذكاء الاصطناعي القواعد والأنظمة التي تضمن استخدامه بشكل مسؤول وأخلاقي وشفّاف</a:t>
            </a:r>
            <a:endParaRPr lang="en-US" dirty="0"/>
          </a:p>
        </p:txBody>
      </p:sp>
      <p:pic>
        <p:nvPicPr>
          <p:cNvPr id="7" name="Picture 6" descr="Adaptation ">
            <a:extLst>
              <a:ext uri="{FF2B5EF4-FFF2-40B4-BE49-F238E27FC236}">
                <a16:creationId xmlns:a16="http://schemas.microsoft.com/office/drawing/2014/main" id="{A77ACC46-BE47-658F-6056-95AB6E70E08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093" y="1614456"/>
            <a:ext cx="4581685" cy="4581685"/>
          </a:xfrm>
          <a:prstGeom prst="rect">
            <a:avLst/>
          </a:prstGeom>
          <a:noFill/>
          <a:ln>
            <a:noFill/>
          </a:ln>
        </p:spPr>
      </p:pic>
    </p:spTree>
    <p:extLst>
      <p:ext uri="{BB962C8B-B14F-4D97-AF65-F5344CB8AC3E}">
        <p14:creationId xmlns:p14="http://schemas.microsoft.com/office/powerpoint/2010/main" val="12674233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5F802-64C0-3110-FDD9-9093D7100C2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FF31E7A-13CE-D270-9930-25EDEA9BA08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مسؤولية القائد في الحوكمة الرقمية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F1B70F8-BD1B-B374-989E-D6CAA047B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0B195555-6225-A2B7-31E1-C0B729A41D9C}"/>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مسؤوليات القائد في الحوكمة الرقمية:</a:t>
            </a:r>
            <a:endParaRPr lang="en-US"/>
          </a:p>
        </p:txBody>
      </p:sp>
      <p:sp>
        <p:nvSpPr>
          <p:cNvPr id="4" name="Rectangle: Rounded Corners 3">
            <a:extLst>
              <a:ext uri="{FF2B5EF4-FFF2-40B4-BE49-F238E27FC236}">
                <a16:creationId xmlns:a16="http://schemas.microsoft.com/office/drawing/2014/main" id="{61F390F3-C175-1E03-83DD-29B5FE5F0282}"/>
              </a:ext>
            </a:extLst>
          </p:cNvPr>
          <p:cNvSpPr/>
          <p:nvPr/>
        </p:nvSpPr>
        <p:spPr>
          <a:xfrm rot="1800000">
            <a:off x="-75529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0C01035-D883-8FE6-50F5-765F5FF7F022}"/>
              </a:ext>
            </a:extLst>
          </p:cNvPr>
          <p:cNvSpPr txBox="1"/>
          <p:nvPr/>
        </p:nvSpPr>
        <p:spPr>
          <a:xfrm>
            <a:off x="1297340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الحوكمة الرقمية هي إطار للسياسات والإجراءات والمعايير التي تحكم استخدام التكنولوجيا الرقمية في المؤسّسة. وتشمل الحوكمة الرقمية للذكاء الاصطناعي القواعد والأنظمة التي تضمن استخدامه بشكل مسؤول وأخلاقي وشفّاف</a:t>
            </a:r>
            <a:endParaRPr lang="en-US" dirty="0"/>
          </a:p>
        </p:txBody>
      </p:sp>
      <p:pic>
        <p:nvPicPr>
          <p:cNvPr id="7" name="Picture 6" descr="Adaptation ">
            <a:extLst>
              <a:ext uri="{FF2B5EF4-FFF2-40B4-BE49-F238E27FC236}">
                <a16:creationId xmlns:a16="http://schemas.microsoft.com/office/drawing/2014/main" id="{07CDAE95-CD80-F388-08A9-A2E0487507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91193" y="1614456"/>
            <a:ext cx="4581685" cy="4581685"/>
          </a:xfrm>
          <a:prstGeom prst="rect">
            <a:avLst/>
          </a:prstGeom>
          <a:noFill/>
          <a:ln>
            <a:noFill/>
          </a:ln>
        </p:spPr>
      </p:pic>
      <p:grpSp>
        <p:nvGrpSpPr>
          <p:cNvPr id="42" name="Group 41">
            <a:extLst>
              <a:ext uri="{FF2B5EF4-FFF2-40B4-BE49-F238E27FC236}">
                <a16:creationId xmlns:a16="http://schemas.microsoft.com/office/drawing/2014/main" id="{2BF25188-B6AC-DC1E-2760-219F47D01893}"/>
              </a:ext>
            </a:extLst>
          </p:cNvPr>
          <p:cNvGrpSpPr/>
          <p:nvPr/>
        </p:nvGrpSpPr>
        <p:grpSpPr>
          <a:xfrm>
            <a:off x="9497583" y="2533698"/>
            <a:ext cx="2153458" cy="2743183"/>
            <a:chOff x="9497583" y="2533698"/>
            <a:chExt cx="2153458" cy="2743183"/>
          </a:xfrm>
        </p:grpSpPr>
        <p:grpSp>
          <p:nvGrpSpPr>
            <p:cNvPr id="17" name="مجموعة 29">
              <a:extLst>
                <a:ext uri="{FF2B5EF4-FFF2-40B4-BE49-F238E27FC236}">
                  <a16:creationId xmlns:a16="http://schemas.microsoft.com/office/drawing/2014/main" id="{15572C02-9C84-98F2-E567-8795CB57737C}"/>
                </a:ext>
              </a:extLst>
            </p:cNvPr>
            <p:cNvGrpSpPr/>
            <p:nvPr/>
          </p:nvGrpSpPr>
          <p:grpSpPr>
            <a:xfrm>
              <a:off x="9497583" y="2533698"/>
              <a:ext cx="2153458" cy="2743183"/>
              <a:chOff x="4640257" y="0"/>
              <a:chExt cx="1390650" cy="1771811"/>
            </a:xfrm>
          </p:grpSpPr>
          <p:grpSp>
            <p:nvGrpSpPr>
              <p:cNvPr id="38" name="مجموعة 30">
                <a:extLst>
                  <a:ext uri="{FF2B5EF4-FFF2-40B4-BE49-F238E27FC236}">
                    <a16:creationId xmlns:a16="http://schemas.microsoft.com/office/drawing/2014/main" id="{18AFD91F-4D39-6D67-7AB2-0D70CC2A832D}"/>
                  </a:ext>
                </a:extLst>
              </p:cNvPr>
              <p:cNvGrpSpPr/>
              <p:nvPr/>
            </p:nvGrpSpPr>
            <p:grpSpPr>
              <a:xfrm>
                <a:off x="4640257" y="0"/>
                <a:ext cx="1390650" cy="1771811"/>
                <a:chOff x="4640257" y="0"/>
                <a:chExt cx="1390650" cy="1771811"/>
              </a:xfrm>
            </p:grpSpPr>
            <p:sp>
              <p:nvSpPr>
                <p:cNvPr id="40" name="شكل بيضاوي 64">
                  <a:extLst>
                    <a:ext uri="{FF2B5EF4-FFF2-40B4-BE49-F238E27FC236}">
                      <a16:creationId xmlns:a16="http://schemas.microsoft.com/office/drawing/2014/main" id="{123E9EE7-797F-D090-FA25-808A4F0CEC6B}"/>
                    </a:ext>
                  </a:extLst>
                </p:cNvPr>
                <p:cNvSpPr/>
                <p:nvPr/>
              </p:nvSpPr>
              <p:spPr>
                <a:xfrm>
                  <a:off x="4951505"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1" name="شكل حر: شكل 70">
                  <a:extLst>
                    <a:ext uri="{FF2B5EF4-FFF2-40B4-BE49-F238E27FC236}">
                      <a16:creationId xmlns:a16="http://schemas.microsoft.com/office/drawing/2014/main" id="{8B2B0EB9-C410-E2F2-E395-4540C62133C5}"/>
                    </a:ext>
                  </a:extLst>
                </p:cNvPr>
                <p:cNvSpPr/>
                <p:nvPr/>
              </p:nvSpPr>
              <p:spPr>
                <a:xfrm>
                  <a:off x="4640257"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9" name="مربع نص 25">
                <a:extLst>
                  <a:ext uri="{FF2B5EF4-FFF2-40B4-BE49-F238E27FC236}">
                    <a16:creationId xmlns:a16="http://schemas.microsoft.com/office/drawing/2014/main" id="{19E91B15-BAA4-6F9E-13A3-B17FA26AB4BC}"/>
                  </a:ext>
                </a:extLst>
              </p:cNvPr>
              <p:cNvSpPr txBox="1"/>
              <p:nvPr/>
            </p:nvSpPr>
            <p:spPr>
              <a:xfrm>
                <a:off x="4732182" y="876913"/>
                <a:ext cx="1257712" cy="779263"/>
              </a:xfrm>
              <a:prstGeom prst="rect">
                <a:avLst/>
              </a:prstGeom>
              <a:noFill/>
            </p:spPr>
            <p:txBody>
              <a:bodyPr wrap="square" rtlCol="1">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رؤية أخلاقية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8" descr="Brain in head with solid fill">
              <a:extLst>
                <a:ext uri="{FF2B5EF4-FFF2-40B4-BE49-F238E27FC236}">
                  <a16:creationId xmlns:a16="http://schemas.microsoft.com/office/drawing/2014/main" id="{D592455C-924B-7BD1-E7E1-D149664817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42597" y="2617853"/>
              <a:ext cx="944049" cy="943954"/>
            </a:xfrm>
            <a:prstGeom prst="rect">
              <a:avLst/>
            </a:prstGeom>
          </p:spPr>
        </p:pic>
      </p:grpSp>
      <p:grpSp>
        <p:nvGrpSpPr>
          <p:cNvPr id="44" name="Group 43">
            <a:extLst>
              <a:ext uri="{FF2B5EF4-FFF2-40B4-BE49-F238E27FC236}">
                <a16:creationId xmlns:a16="http://schemas.microsoft.com/office/drawing/2014/main" id="{5820F3AA-3CC1-E966-39AA-B0E83EC45D29}"/>
              </a:ext>
            </a:extLst>
          </p:cNvPr>
          <p:cNvGrpSpPr/>
          <p:nvPr/>
        </p:nvGrpSpPr>
        <p:grpSpPr>
          <a:xfrm>
            <a:off x="4796818" y="2533698"/>
            <a:ext cx="2653591" cy="2743198"/>
            <a:chOff x="4796818" y="2533698"/>
            <a:chExt cx="2653591" cy="2743198"/>
          </a:xfrm>
        </p:grpSpPr>
        <p:grpSp>
          <p:nvGrpSpPr>
            <p:cNvPr id="18" name="مجموعة 7">
              <a:extLst>
                <a:ext uri="{FF2B5EF4-FFF2-40B4-BE49-F238E27FC236}">
                  <a16:creationId xmlns:a16="http://schemas.microsoft.com/office/drawing/2014/main" id="{D2DDAF96-A271-0B1D-B244-0EEDAADB5ABE}"/>
                </a:ext>
              </a:extLst>
            </p:cNvPr>
            <p:cNvGrpSpPr/>
            <p:nvPr/>
          </p:nvGrpSpPr>
          <p:grpSpPr>
            <a:xfrm>
              <a:off x="4796818" y="2533698"/>
              <a:ext cx="2653591" cy="2743198"/>
              <a:chOff x="2204854" y="0"/>
              <a:chExt cx="1713625" cy="1771811"/>
            </a:xfrm>
          </p:grpSpPr>
          <p:grpSp>
            <p:nvGrpSpPr>
              <p:cNvPr id="34" name="مجموعة 20">
                <a:extLst>
                  <a:ext uri="{FF2B5EF4-FFF2-40B4-BE49-F238E27FC236}">
                    <a16:creationId xmlns:a16="http://schemas.microsoft.com/office/drawing/2014/main" id="{4321ACEB-6B9F-DD64-8DE7-6C986983A6DE}"/>
                  </a:ext>
                </a:extLst>
              </p:cNvPr>
              <p:cNvGrpSpPr/>
              <p:nvPr/>
            </p:nvGrpSpPr>
            <p:grpSpPr>
              <a:xfrm>
                <a:off x="2372186" y="0"/>
                <a:ext cx="1390650" cy="1771811"/>
                <a:chOff x="2372186" y="0"/>
                <a:chExt cx="1390650" cy="1771811"/>
              </a:xfrm>
            </p:grpSpPr>
            <p:sp>
              <p:nvSpPr>
                <p:cNvPr id="36" name="شكل بيضاوي 22">
                  <a:extLst>
                    <a:ext uri="{FF2B5EF4-FFF2-40B4-BE49-F238E27FC236}">
                      <a16:creationId xmlns:a16="http://schemas.microsoft.com/office/drawing/2014/main" id="{5C7BB95E-4296-5AEB-4839-209AC5174991}"/>
                    </a:ext>
                  </a:extLst>
                </p:cNvPr>
                <p:cNvSpPr/>
                <p:nvPr/>
              </p:nvSpPr>
              <p:spPr>
                <a:xfrm>
                  <a:off x="2683434" y="0"/>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7" name="شكل حر: شكل 23">
                  <a:extLst>
                    <a:ext uri="{FF2B5EF4-FFF2-40B4-BE49-F238E27FC236}">
                      <a16:creationId xmlns:a16="http://schemas.microsoft.com/office/drawing/2014/main" id="{8ABD494A-BC5E-65F0-5E67-13438B8CF42D}"/>
                    </a:ext>
                  </a:extLst>
                </p:cNvPr>
                <p:cNvSpPr/>
                <p:nvPr/>
              </p:nvSpPr>
              <p:spPr>
                <a:xfrm>
                  <a:off x="2372186"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5" name="مربع نص 29">
                <a:extLst>
                  <a:ext uri="{FF2B5EF4-FFF2-40B4-BE49-F238E27FC236}">
                    <a16:creationId xmlns:a16="http://schemas.microsoft.com/office/drawing/2014/main" id="{8B99CEA6-3EC2-2723-0CA1-71FD329E5061}"/>
                  </a:ext>
                </a:extLst>
              </p:cNvPr>
              <p:cNvSpPr txBox="1"/>
              <p:nvPr/>
            </p:nvSpPr>
            <p:spPr>
              <a:xfrm>
                <a:off x="2204854" y="1075687"/>
                <a:ext cx="1713625" cy="413484"/>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الوعي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21" descr="Group brainstorm with solid fill">
              <a:extLst>
                <a:ext uri="{FF2B5EF4-FFF2-40B4-BE49-F238E27FC236}">
                  <a16:creationId xmlns:a16="http://schemas.microsoft.com/office/drawing/2014/main" id="{9C801849-6BBA-38C7-C192-69720397756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19796" y="2557351"/>
              <a:ext cx="1091779" cy="1091667"/>
            </a:xfrm>
            <a:prstGeom prst="rect">
              <a:avLst/>
            </a:prstGeom>
          </p:spPr>
        </p:pic>
      </p:grpSp>
      <p:grpSp>
        <p:nvGrpSpPr>
          <p:cNvPr id="45" name="Group 44">
            <a:extLst>
              <a:ext uri="{FF2B5EF4-FFF2-40B4-BE49-F238E27FC236}">
                <a16:creationId xmlns:a16="http://schemas.microsoft.com/office/drawing/2014/main" id="{720FFEEB-2DE0-A343-3621-D9497E0C0A3B}"/>
              </a:ext>
            </a:extLst>
          </p:cNvPr>
          <p:cNvGrpSpPr/>
          <p:nvPr/>
        </p:nvGrpSpPr>
        <p:grpSpPr>
          <a:xfrm>
            <a:off x="2844826" y="2533698"/>
            <a:ext cx="2153443" cy="2743192"/>
            <a:chOff x="2844826" y="2533698"/>
            <a:chExt cx="2153443" cy="2743192"/>
          </a:xfrm>
        </p:grpSpPr>
        <p:grpSp>
          <p:nvGrpSpPr>
            <p:cNvPr id="19" name="مجموعة 93">
              <a:extLst>
                <a:ext uri="{FF2B5EF4-FFF2-40B4-BE49-F238E27FC236}">
                  <a16:creationId xmlns:a16="http://schemas.microsoft.com/office/drawing/2014/main" id="{D8A4CCF7-60B7-9CC1-214F-7EBCC124E279}"/>
                </a:ext>
              </a:extLst>
            </p:cNvPr>
            <p:cNvGrpSpPr/>
            <p:nvPr/>
          </p:nvGrpSpPr>
          <p:grpSpPr>
            <a:xfrm>
              <a:off x="2844826" y="2533698"/>
              <a:ext cx="2153443" cy="2743192"/>
              <a:chOff x="1193590" y="0"/>
              <a:chExt cx="1390650" cy="1771811"/>
            </a:xfrm>
          </p:grpSpPr>
          <p:grpSp>
            <p:nvGrpSpPr>
              <p:cNvPr id="30" name="مجموعة 94">
                <a:extLst>
                  <a:ext uri="{FF2B5EF4-FFF2-40B4-BE49-F238E27FC236}">
                    <a16:creationId xmlns:a16="http://schemas.microsoft.com/office/drawing/2014/main" id="{65A47FF7-F864-D886-A349-FBD6E83B246B}"/>
                  </a:ext>
                </a:extLst>
              </p:cNvPr>
              <p:cNvGrpSpPr/>
              <p:nvPr/>
            </p:nvGrpSpPr>
            <p:grpSpPr>
              <a:xfrm>
                <a:off x="1193590" y="0"/>
                <a:ext cx="1390650" cy="1771811"/>
                <a:chOff x="1193590" y="0"/>
                <a:chExt cx="1390650" cy="1771811"/>
              </a:xfrm>
            </p:grpSpPr>
            <p:sp>
              <p:nvSpPr>
                <p:cNvPr id="32" name="شكل بيضاوي 96">
                  <a:extLst>
                    <a:ext uri="{FF2B5EF4-FFF2-40B4-BE49-F238E27FC236}">
                      <a16:creationId xmlns:a16="http://schemas.microsoft.com/office/drawing/2014/main" id="{770E3AFC-8EB7-3637-1D88-CAC8AF38F317}"/>
                    </a:ext>
                  </a:extLst>
                </p:cNvPr>
                <p:cNvSpPr/>
                <p:nvPr/>
              </p:nvSpPr>
              <p:spPr>
                <a:xfrm>
                  <a:off x="1504838" y="0"/>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شكل حر: شكل 97">
                  <a:extLst>
                    <a:ext uri="{FF2B5EF4-FFF2-40B4-BE49-F238E27FC236}">
                      <a16:creationId xmlns:a16="http://schemas.microsoft.com/office/drawing/2014/main" id="{58C33958-DD04-F538-AD51-7C4389FC0C10}"/>
                    </a:ext>
                  </a:extLst>
                </p:cNvPr>
                <p:cNvSpPr/>
                <p:nvPr/>
              </p:nvSpPr>
              <p:spPr>
                <a:xfrm>
                  <a:off x="1193590" y="384078"/>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1" name="مربع نص 25">
                <a:extLst>
                  <a:ext uri="{FF2B5EF4-FFF2-40B4-BE49-F238E27FC236}">
                    <a16:creationId xmlns:a16="http://schemas.microsoft.com/office/drawing/2014/main" id="{5A91E370-C535-05E1-B363-F14186E5BD20}"/>
                  </a:ext>
                </a:extLst>
              </p:cNvPr>
              <p:cNvSpPr txBox="1"/>
              <p:nvPr/>
            </p:nvSpPr>
            <p:spPr>
              <a:xfrm>
                <a:off x="1249537" y="1099149"/>
                <a:ext cx="1204690" cy="413485"/>
              </a:xfrm>
              <a:prstGeom prst="rect">
                <a:avLst/>
              </a:prstGeom>
              <a:noFill/>
            </p:spPr>
            <p:txBody>
              <a:bodyPr wrap="square" rtlCol="1">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تشجيع المساءلة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9" descr="Questions with solid fill">
              <a:extLst>
                <a:ext uri="{FF2B5EF4-FFF2-40B4-BE49-F238E27FC236}">
                  <a16:creationId xmlns:a16="http://schemas.microsoft.com/office/drawing/2014/main" id="{5D7433DE-2B96-3B90-33F9-2E0661BE1E6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60043" y="2646229"/>
              <a:ext cx="963513" cy="963430"/>
            </a:xfrm>
            <a:prstGeom prst="rect">
              <a:avLst/>
            </a:prstGeom>
          </p:spPr>
        </p:pic>
      </p:grpSp>
      <p:grpSp>
        <p:nvGrpSpPr>
          <p:cNvPr id="43" name="Group 42">
            <a:extLst>
              <a:ext uri="{FF2B5EF4-FFF2-40B4-BE49-F238E27FC236}">
                <a16:creationId xmlns:a16="http://schemas.microsoft.com/office/drawing/2014/main" id="{32D2AADD-FB06-8B31-A2BF-8A2F6DA4E93F}"/>
              </a:ext>
            </a:extLst>
          </p:cNvPr>
          <p:cNvGrpSpPr/>
          <p:nvPr/>
        </p:nvGrpSpPr>
        <p:grpSpPr>
          <a:xfrm>
            <a:off x="7286485" y="2533698"/>
            <a:ext cx="2153456" cy="2743188"/>
            <a:chOff x="7286485" y="2533698"/>
            <a:chExt cx="2153456" cy="2743188"/>
          </a:xfrm>
        </p:grpSpPr>
        <p:grpSp>
          <p:nvGrpSpPr>
            <p:cNvPr id="20" name="مجموعة 24">
              <a:extLst>
                <a:ext uri="{FF2B5EF4-FFF2-40B4-BE49-F238E27FC236}">
                  <a16:creationId xmlns:a16="http://schemas.microsoft.com/office/drawing/2014/main" id="{014248C9-C444-F0AE-3182-6A90EE6A8FC5}"/>
                </a:ext>
              </a:extLst>
            </p:cNvPr>
            <p:cNvGrpSpPr/>
            <p:nvPr/>
          </p:nvGrpSpPr>
          <p:grpSpPr>
            <a:xfrm>
              <a:off x="7286485" y="2533698"/>
              <a:ext cx="2153456" cy="2743188"/>
              <a:chOff x="3494729" y="0"/>
              <a:chExt cx="1390650" cy="1771811"/>
            </a:xfrm>
          </p:grpSpPr>
          <p:grpSp>
            <p:nvGrpSpPr>
              <p:cNvPr id="26" name="مجموعة 25">
                <a:extLst>
                  <a:ext uri="{FF2B5EF4-FFF2-40B4-BE49-F238E27FC236}">
                    <a16:creationId xmlns:a16="http://schemas.microsoft.com/office/drawing/2014/main" id="{2A5A9476-D46D-92D4-0168-BA2CDB721A22}"/>
                  </a:ext>
                </a:extLst>
              </p:cNvPr>
              <p:cNvGrpSpPr/>
              <p:nvPr/>
            </p:nvGrpSpPr>
            <p:grpSpPr>
              <a:xfrm>
                <a:off x="3494729" y="0"/>
                <a:ext cx="1390650" cy="1771811"/>
                <a:chOff x="3494729" y="0"/>
                <a:chExt cx="1390650" cy="1771811"/>
              </a:xfrm>
            </p:grpSpPr>
            <p:sp>
              <p:nvSpPr>
                <p:cNvPr id="28" name="شكل بيضاوي 27">
                  <a:extLst>
                    <a:ext uri="{FF2B5EF4-FFF2-40B4-BE49-F238E27FC236}">
                      <a16:creationId xmlns:a16="http://schemas.microsoft.com/office/drawing/2014/main" id="{276F8BA6-74ED-66FF-BF92-27FBEBF9AAE7}"/>
                    </a:ext>
                  </a:extLst>
                </p:cNvPr>
                <p:cNvSpPr/>
                <p:nvPr/>
              </p:nvSpPr>
              <p:spPr>
                <a:xfrm>
                  <a:off x="3805977" y="0"/>
                  <a:ext cx="768153"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28">
                  <a:extLst>
                    <a:ext uri="{FF2B5EF4-FFF2-40B4-BE49-F238E27FC236}">
                      <a16:creationId xmlns:a16="http://schemas.microsoft.com/office/drawing/2014/main" id="{CA957A2D-9AF1-38C6-A1AE-087E0532D353}"/>
                    </a:ext>
                  </a:extLst>
                </p:cNvPr>
                <p:cNvSpPr/>
                <p:nvPr/>
              </p:nvSpPr>
              <p:spPr>
                <a:xfrm>
                  <a:off x="3494729"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5">
                <a:extLst>
                  <a:ext uri="{FF2B5EF4-FFF2-40B4-BE49-F238E27FC236}">
                    <a16:creationId xmlns:a16="http://schemas.microsoft.com/office/drawing/2014/main" id="{C1A7571A-F971-7167-6800-66473B1B347C}"/>
                  </a:ext>
                </a:extLst>
              </p:cNvPr>
              <p:cNvSpPr txBox="1"/>
              <p:nvPr/>
            </p:nvSpPr>
            <p:spPr>
              <a:xfrm>
                <a:off x="3559310" y="1099150"/>
                <a:ext cx="1285416" cy="413486"/>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السياسات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93" descr="Business Growth with solid fill">
              <a:extLst>
                <a:ext uri="{FF2B5EF4-FFF2-40B4-BE49-F238E27FC236}">
                  <a16:creationId xmlns:a16="http://schemas.microsoft.com/office/drawing/2014/main" id="{EE8562FD-E84F-E900-0EAE-B17F86CD19B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811935" y="2732368"/>
              <a:ext cx="938926" cy="938803"/>
            </a:xfrm>
            <a:prstGeom prst="rect">
              <a:avLst/>
            </a:prstGeom>
          </p:spPr>
        </p:pic>
      </p:grpSp>
      <p:grpSp>
        <p:nvGrpSpPr>
          <p:cNvPr id="46" name="Group 45">
            <a:extLst>
              <a:ext uri="{FF2B5EF4-FFF2-40B4-BE49-F238E27FC236}">
                <a16:creationId xmlns:a16="http://schemas.microsoft.com/office/drawing/2014/main" id="{D8E70C14-20D3-74DB-06AE-7E3489782C43}"/>
              </a:ext>
            </a:extLst>
          </p:cNvPr>
          <p:cNvGrpSpPr/>
          <p:nvPr/>
        </p:nvGrpSpPr>
        <p:grpSpPr>
          <a:xfrm>
            <a:off x="540959" y="2533698"/>
            <a:ext cx="2317755" cy="2743200"/>
            <a:chOff x="540959" y="2533698"/>
            <a:chExt cx="2317755" cy="2743200"/>
          </a:xfrm>
        </p:grpSpPr>
        <p:grpSp>
          <p:nvGrpSpPr>
            <p:cNvPr id="21" name="مجموعة 88">
              <a:extLst>
                <a:ext uri="{FF2B5EF4-FFF2-40B4-BE49-F238E27FC236}">
                  <a16:creationId xmlns:a16="http://schemas.microsoft.com/office/drawing/2014/main" id="{4F3759A7-91A8-CCEB-721B-9563310AAE9B}"/>
                </a:ext>
              </a:extLst>
            </p:cNvPr>
            <p:cNvGrpSpPr/>
            <p:nvPr/>
          </p:nvGrpSpPr>
          <p:grpSpPr>
            <a:xfrm>
              <a:off x="540959" y="2533698"/>
              <a:ext cx="2317755" cy="2743200"/>
              <a:chOff x="0" y="0"/>
              <a:chExt cx="1496751" cy="1771812"/>
            </a:xfrm>
          </p:grpSpPr>
          <p:grpSp>
            <p:nvGrpSpPr>
              <p:cNvPr id="22" name="مجموعة 89">
                <a:extLst>
                  <a:ext uri="{FF2B5EF4-FFF2-40B4-BE49-F238E27FC236}">
                    <a16:creationId xmlns:a16="http://schemas.microsoft.com/office/drawing/2014/main" id="{525E9038-D261-2F3C-CE9B-5DA9CBDE8A6B}"/>
                  </a:ext>
                </a:extLst>
              </p:cNvPr>
              <p:cNvGrpSpPr/>
              <p:nvPr/>
            </p:nvGrpSpPr>
            <p:grpSpPr>
              <a:xfrm>
                <a:off x="47357" y="0"/>
                <a:ext cx="1390650" cy="1771812"/>
                <a:chOff x="47357" y="0"/>
                <a:chExt cx="1390650" cy="1771812"/>
              </a:xfrm>
            </p:grpSpPr>
            <p:sp>
              <p:nvSpPr>
                <p:cNvPr id="24" name="شكل بيضاوي 91">
                  <a:extLst>
                    <a:ext uri="{FF2B5EF4-FFF2-40B4-BE49-F238E27FC236}">
                      <a16:creationId xmlns:a16="http://schemas.microsoft.com/office/drawing/2014/main" id="{785A0B08-BB9A-B5B3-8D93-DB1C6A9EE558}"/>
                    </a:ext>
                  </a:extLst>
                </p:cNvPr>
                <p:cNvSpPr/>
                <p:nvPr/>
              </p:nvSpPr>
              <p:spPr>
                <a:xfrm>
                  <a:off x="358605"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شكل حر: شكل 92">
                  <a:extLst>
                    <a:ext uri="{FF2B5EF4-FFF2-40B4-BE49-F238E27FC236}">
                      <a16:creationId xmlns:a16="http://schemas.microsoft.com/office/drawing/2014/main" id="{3D049B52-1D28-4313-9631-3A6F6109E4F6}"/>
                    </a:ext>
                  </a:extLst>
                </p:cNvPr>
                <p:cNvSpPr/>
                <p:nvPr/>
              </p:nvSpPr>
              <p:spPr>
                <a:xfrm>
                  <a:off x="47357" y="384077"/>
                  <a:ext cx="1390650" cy="138773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3" name="مربع نص 29">
                <a:extLst>
                  <a:ext uri="{FF2B5EF4-FFF2-40B4-BE49-F238E27FC236}">
                    <a16:creationId xmlns:a16="http://schemas.microsoft.com/office/drawing/2014/main" id="{F9D104A1-4526-5CD1-560D-5310B783C802}"/>
                  </a:ext>
                </a:extLst>
              </p:cNvPr>
              <p:cNvSpPr txBox="1"/>
              <p:nvPr/>
            </p:nvSpPr>
            <p:spPr>
              <a:xfrm>
                <a:off x="0" y="1075687"/>
                <a:ext cx="1496751" cy="413484"/>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93" descr="Open book with solid fill">
              <a:extLst>
                <a:ext uri="{FF2B5EF4-FFF2-40B4-BE49-F238E27FC236}">
                  <a16:creationId xmlns:a16="http://schemas.microsoft.com/office/drawing/2014/main" id="{A65D5485-0CD5-65B6-B493-E9D8521C3F2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249107" y="2662487"/>
              <a:ext cx="931034" cy="930913"/>
            </a:xfrm>
            <a:prstGeom prst="rect">
              <a:avLst/>
            </a:prstGeom>
          </p:spPr>
        </p:pic>
      </p:grpSp>
    </p:spTree>
    <p:extLst>
      <p:ext uri="{BB962C8B-B14F-4D97-AF65-F5344CB8AC3E}">
        <p14:creationId xmlns:p14="http://schemas.microsoft.com/office/powerpoint/2010/main" val="1077496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2476C-2A26-EFF0-16E7-A8D7F796A5C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4A19F51-5D00-48D7-4117-D2333B4B9B7A}"/>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مسؤولية القائد في الحوكمة الرقمية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8014F2-74DC-BE0B-824E-8C55B44A9D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BA36CFA4-FFC8-9CAC-D9DD-4B30024BF2A1}"/>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إطار عمل للحوكمة الرقمية:</a:t>
            </a:r>
            <a:endParaRPr lang="en-US"/>
          </a:p>
        </p:txBody>
      </p:sp>
      <p:grpSp>
        <p:nvGrpSpPr>
          <p:cNvPr id="42" name="Group 41">
            <a:extLst>
              <a:ext uri="{FF2B5EF4-FFF2-40B4-BE49-F238E27FC236}">
                <a16:creationId xmlns:a16="http://schemas.microsoft.com/office/drawing/2014/main" id="{97B52597-D868-56D8-2D27-7DC9618D89C3}"/>
              </a:ext>
            </a:extLst>
          </p:cNvPr>
          <p:cNvGrpSpPr/>
          <p:nvPr/>
        </p:nvGrpSpPr>
        <p:grpSpPr>
          <a:xfrm>
            <a:off x="17845170" y="2533698"/>
            <a:ext cx="2153458" cy="2743183"/>
            <a:chOff x="9497583" y="2533698"/>
            <a:chExt cx="2153458" cy="2743183"/>
          </a:xfrm>
        </p:grpSpPr>
        <p:grpSp>
          <p:nvGrpSpPr>
            <p:cNvPr id="17" name="مجموعة 29">
              <a:extLst>
                <a:ext uri="{FF2B5EF4-FFF2-40B4-BE49-F238E27FC236}">
                  <a16:creationId xmlns:a16="http://schemas.microsoft.com/office/drawing/2014/main" id="{731FE0E0-5E9B-37BC-8CA3-CBBADC6A7A33}"/>
                </a:ext>
              </a:extLst>
            </p:cNvPr>
            <p:cNvGrpSpPr/>
            <p:nvPr/>
          </p:nvGrpSpPr>
          <p:grpSpPr>
            <a:xfrm>
              <a:off x="9497583" y="2533698"/>
              <a:ext cx="2153458" cy="2743183"/>
              <a:chOff x="4640257" y="0"/>
              <a:chExt cx="1390650" cy="1771811"/>
            </a:xfrm>
          </p:grpSpPr>
          <p:grpSp>
            <p:nvGrpSpPr>
              <p:cNvPr id="38" name="مجموعة 30">
                <a:extLst>
                  <a:ext uri="{FF2B5EF4-FFF2-40B4-BE49-F238E27FC236}">
                    <a16:creationId xmlns:a16="http://schemas.microsoft.com/office/drawing/2014/main" id="{96AFC328-50FE-D697-8320-1DB0B11EDBB7}"/>
                  </a:ext>
                </a:extLst>
              </p:cNvPr>
              <p:cNvGrpSpPr/>
              <p:nvPr/>
            </p:nvGrpSpPr>
            <p:grpSpPr>
              <a:xfrm>
                <a:off x="4640257" y="0"/>
                <a:ext cx="1390650" cy="1771811"/>
                <a:chOff x="4640257" y="0"/>
                <a:chExt cx="1390650" cy="1771811"/>
              </a:xfrm>
            </p:grpSpPr>
            <p:sp>
              <p:nvSpPr>
                <p:cNvPr id="40" name="شكل بيضاوي 64">
                  <a:extLst>
                    <a:ext uri="{FF2B5EF4-FFF2-40B4-BE49-F238E27FC236}">
                      <a16:creationId xmlns:a16="http://schemas.microsoft.com/office/drawing/2014/main" id="{1FDB62C2-3679-9B89-C8C5-D3384BAA2A5F}"/>
                    </a:ext>
                  </a:extLst>
                </p:cNvPr>
                <p:cNvSpPr/>
                <p:nvPr/>
              </p:nvSpPr>
              <p:spPr>
                <a:xfrm>
                  <a:off x="4951505"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1" name="شكل حر: شكل 70">
                  <a:extLst>
                    <a:ext uri="{FF2B5EF4-FFF2-40B4-BE49-F238E27FC236}">
                      <a16:creationId xmlns:a16="http://schemas.microsoft.com/office/drawing/2014/main" id="{BD5CA33B-F36C-184A-4B7C-3286EF5C51BF}"/>
                    </a:ext>
                  </a:extLst>
                </p:cNvPr>
                <p:cNvSpPr/>
                <p:nvPr/>
              </p:nvSpPr>
              <p:spPr>
                <a:xfrm>
                  <a:off x="4640257"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9" name="مربع نص 25">
                <a:extLst>
                  <a:ext uri="{FF2B5EF4-FFF2-40B4-BE49-F238E27FC236}">
                    <a16:creationId xmlns:a16="http://schemas.microsoft.com/office/drawing/2014/main" id="{9AD1D2DD-6950-4733-3497-45D897564122}"/>
                  </a:ext>
                </a:extLst>
              </p:cNvPr>
              <p:cNvSpPr txBox="1"/>
              <p:nvPr/>
            </p:nvSpPr>
            <p:spPr>
              <a:xfrm>
                <a:off x="4732182" y="876913"/>
                <a:ext cx="1257712" cy="779263"/>
              </a:xfrm>
              <a:prstGeom prst="rect">
                <a:avLst/>
              </a:prstGeom>
              <a:noFill/>
            </p:spPr>
            <p:txBody>
              <a:bodyPr wrap="square" rtlCol="1">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رؤية أخلاقية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1" name="Graphic 8" descr="Brain in head with solid fill">
              <a:extLst>
                <a:ext uri="{FF2B5EF4-FFF2-40B4-BE49-F238E27FC236}">
                  <a16:creationId xmlns:a16="http://schemas.microsoft.com/office/drawing/2014/main" id="{A9289F7F-88A2-2112-CE95-92868AB713F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42597" y="2617853"/>
              <a:ext cx="944049" cy="943954"/>
            </a:xfrm>
            <a:prstGeom prst="rect">
              <a:avLst/>
            </a:prstGeom>
          </p:spPr>
        </p:pic>
      </p:grpSp>
      <p:grpSp>
        <p:nvGrpSpPr>
          <p:cNvPr id="44" name="Group 43">
            <a:extLst>
              <a:ext uri="{FF2B5EF4-FFF2-40B4-BE49-F238E27FC236}">
                <a16:creationId xmlns:a16="http://schemas.microsoft.com/office/drawing/2014/main" id="{2C448948-04FE-35C4-5EBF-04E01E272424}"/>
              </a:ext>
            </a:extLst>
          </p:cNvPr>
          <p:cNvGrpSpPr/>
          <p:nvPr/>
        </p:nvGrpSpPr>
        <p:grpSpPr>
          <a:xfrm>
            <a:off x="13144405" y="2533698"/>
            <a:ext cx="2653591" cy="2743198"/>
            <a:chOff x="4796818" y="2533698"/>
            <a:chExt cx="2653591" cy="2743198"/>
          </a:xfrm>
        </p:grpSpPr>
        <p:grpSp>
          <p:nvGrpSpPr>
            <p:cNvPr id="18" name="مجموعة 7">
              <a:extLst>
                <a:ext uri="{FF2B5EF4-FFF2-40B4-BE49-F238E27FC236}">
                  <a16:creationId xmlns:a16="http://schemas.microsoft.com/office/drawing/2014/main" id="{9006716A-5F89-6475-E10C-3ABEF6597C43}"/>
                </a:ext>
              </a:extLst>
            </p:cNvPr>
            <p:cNvGrpSpPr/>
            <p:nvPr/>
          </p:nvGrpSpPr>
          <p:grpSpPr>
            <a:xfrm>
              <a:off x="4796818" y="2533698"/>
              <a:ext cx="2653591" cy="2743198"/>
              <a:chOff x="2204854" y="0"/>
              <a:chExt cx="1713625" cy="1771811"/>
            </a:xfrm>
          </p:grpSpPr>
          <p:grpSp>
            <p:nvGrpSpPr>
              <p:cNvPr id="34" name="مجموعة 20">
                <a:extLst>
                  <a:ext uri="{FF2B5EF4-FFF2-40B4-BE49-F238E27FC236}">
                    <a16:creationId xmlns:a16="http://schemas.microsoft.com/office/drawing/2014/main" id="{A323C7B3-44C9-90A2-8BA5-BB1BD8C047CD}"/>
                  </a:ext>
                </a:extLst>
              </p:cNvPr>
              <p:cNvGrpSpPr/>
              <p:nvPr/>
            </p:nvGrpSpPr>
            <p:grpSpPr>
              <a:xfrm>
                <a:off x="2372186" y="0"/>
                <a:ext cx="1390650" cy="1771811"/>
                <a:chOff x="2372186" y="0"/>
                <a:chExt cx="1390650" cy="1771811"/>
              </a:xfrm>
            </p:grpSpPr>
            <p:sp>
              <p:nvSpPr>
                <p:cNvPr id="36" name="شكل بيضاوي 22">
                  <a:extLst>
                    <a:ext uri="{FF2B5EF4-FFF2-40B4-BE49-F238E27FC236}">
                      <a16:creationId xmlns:a16="http://schemas.microsoft.com/office/drawing/2014/main" id="{5E62FA49-62DA-ACFF-B2DB-C4002115C354}"/>
                    </a:ext>
                  </a:extLst>
                </p:cNvPr>
                <p:cNvSpPr/>
                <p:nvPr/>
              </p:nvSpPr>
              <p:spPr>
                <a:xfrm>
                  <a:off x="2683434" y="0"/>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7" name="شكل حر: شكل 23">
                  <a:extLst>
                    <a:ext uri="{FF2B5EF4-FFF2-40B4-BE49-F238E27FC236}">
                      <a16:creationId xmlns:a16="http://schemas.microsoft.com/office/drawing/2014/main" id="{0F6E0DCE-089A-571D-93D1-A75AF1D2EDCD}"/>
                    </a:ext>
                  </a:extLst>
                </p:cNvPr>
                <p:cNvSpPr/>
                <p:nvPr/>
              </p:nvSpPr>
              <p:spPr>
                <a:xfrm>
                  <a:off x="2372186"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5" name="مربع نص 29">
                <a:extLst>
                  <a:ext uri="{FF2B5EF4-FFF2-40B4-BE49-F238E27FC236}">
                    <a16:creationId xmlns:a16="http://schemas.microsoft.com/office/drawing/2014/main" id="{6A04D2E8-BE2A-3D09-4E0D-6D8114919380}"/>
                  </a:ext>
                </a:extLst>
              </p:cNvPr>
              <p:cNvSpPr txBox="1"/>
              <p:nvPr/>
            </p:nvSpPr>
            <p:spPr>
              <a:xfrm>
                <a:off x="2204854" y="1075687"/>
                <a:ext cx="1713625" cy="413484"/>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الوعي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2" name="Graphic 21" descr="Group brainstorm with solid fill">
              <a:extLst>
                <a:ext uri="{FF2B5EF4-FFF2-40B4-BE49-F238E27FC236}">
                  <a16:creationId xmlns:a16="http://schemas.microsoft.com/office/drawing/2014/main" id="{0CBB1977-D5C0-3B92-9841-90F4C1B1174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19796" y="2557351"/>
              <a:ext cx="1091779" cy="1091667"/>
            </a:xfrm>
            <a:prstGeom prst="rect">
              <a:avLst/>
            </a:prstGeom>
          </p:spPr>
        </p:pic>
      </p:grpSp>
      <p:grpSp>
        <p:nvGrpSpPr>
          <p:cNvPr id="45" name="Group 44">
            <a:extLst>
              <a:ext uri="{FF2B5EF4-FFF2-40B4-BE49-F238E27FC236}">
                <a16:creationId xmlns:a16="http://schemas.microsoft.com/office/drawing/2014/main" id="{8CEF6D3F-67E7-DA0B-2C40-A4A1C41A56B3}"/>
              </a:ext>
            </a:extLst>
          </p:cNvPr>
          <p:cNvGrpSpPr/>
          <p:nvPr/>
        </p:nvGrpSpPr>
        <p:grpSpPr>
          <a:xfrm>
            <a:off x="-3791948" y="2533698"/>
            <a:ext cx="2153443" cy="2743192"/>
            <a:chOff x="2844826" y="2533698"/>
            <a:chExt cx="2153443" cy="2743192"/>
          </a:xfrm>
        </p:grpSpPr>
        <p:grpSp>
          <p:nvGrpSpPr>
            <p:cNvPr id="19" name="مجموعة 93">
              <a:extLst>
                <a:ext uri="{FF2B5EF4-FFF2-40B4-BE49-F238E27FC236}">
                  <a16:creationId xmlns:a16="http://schemas.microsoft.com/office/drawing/2014/main" id="{E2BD1A2F-7068-FF77-7545-64F366465A2C}"/>
                </a:ext>
              </a:extLst>
            </p:cNvPr>
            <p:cNvGrpSpPr/>
            <p:nvPr/>
          </p:nvGrpSpPr>
          <p:grpSpPr>
            <a:xfrm>
              <a:off x="2844826" y="2533698"/>
              <a:ext cx="2153443" cy="2743192"/>
              <a:chOff x="1193590" y="0"/>
              <a:chExt cx="1390650" cy="1771811"/>
            </a:xfrm>
          </p:grpSpPr>
          <p:grpSp>
            <p:nvGrpSpPr>
              <p:cNvPr id="30" name="مجموعة 94">
                <a:extLst>
                  <a:ext uri="{FF2B5EF4-FFF2-40B4-BE49-F238E27FC236}">
                    <a16:creationId xmlns:a16="http://schemas.microsoft.com/office/drawing/2014/main" id="{29A1BEFA-79FF-2F2B-19C0-10CB89C8A786}"/>
                  </a:ext>
                </a:extLst>
              </p:cNvPr>
              <p:cNvGrpSpPr/>
              <p:nvPr/>
            </p:nvGrpSpPr>
            <p:grpSpPr>
              <a:xfrm>
                <a:off x="1193590" y="0"/>
                <a:ext cx="1390650" cy="1771811"/>
                <a:chOff x="1193590" y="0"/>
                <a:chExt cx="1390650" cy="1771811"/>
              </a:xfrm>
            </p:grpSpPr>
            <p:sp>
              <p:nvSpPr>
                <p:cNvPr id="32" name="شكل بيضاوي 96">
                  <a:extLst>
                    <a:ext uri="{FF2B5EF4-FFF2-40B4-BE49-F238E27FC236}">
                      <a16:creationId xmlns:a16="http://schemas.microsoft.com/office/drawing/2014/main" id="{374B2F21-17F6-B135-D12A-E8F57BAD9B30}"/>
                    </a:ext>
                  </a:extLst>
                </p:cNvPr>
                <p:cNvSpPr/>
                <p:nvPr/>
              </p:nvSpPr>
              <p:spPr>
                <a:xfrm>
                  <a:off x="1504838" y="0"/>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شكل حر: شكل 97">
                  <a:extLst>
                    <a:ext uri="{FF2B5EF4-FFF2-40B4-BE49-F238E27FC236}">
                      <a16:creationId xmlns:a16="http://schemas.microsoft.com/office/drawing/2014/main" id="{13F0F71E-C19E-40C9-914B-77D2E3CB2844}"/>
                    </a:ext>
                  </a:extLst>
                </p:cNvPr>
                <p:cNvSpPr/>
                <p:nvPr/>
              </p:nvSpPr>
              <p:spPr>
                <a:xfrm>
                  <a:off x="1193590" y="384078"/>
                  <a:ext cx="1390650" cy="1387733"/>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1" name="مربع نص 25">
                <a:extLst>
                  <a:ext uri="{FF2B5EF4-FFF2-40B4-BE49-F238E27FC236}">
                    <a16:creationId xmlns:a16="http://schemas.microsoft.com/office/drawing/2014/main" id="{6ED4925E-D8B7-1401-DDD0-844C7F858205}"/>
                  </a:ext>
                </a:extLst>
              </p:cNvPr>
              <p:cNvSpPr txBox="1"/>
              <p:nvPr/>
            </p:nvSpPr>
            <p:spPr>
              <a:xfrm>
                <a:off x="1249537" y="1099149"/>
                <a:ext cx="1204690" cy="413485"/>
              </a:xfrm>
              <a:prstGeom prst="rect">
                <a:avLst/>
              </a:prstGeom>
              <a:noFill/>
            </p:spPr>
            <p:txBody>
              <a:bodyPr wrap="square" rtlCol="1">
                <a:sp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تشجيع المساءلة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Graphic 9" descr="Questions with solid fill">
              <a:extLst>
                <a:ext uri="{FF2B5EF4-FFF2-40B4-BE49-F238E27FC236}">
                  <a16:creationId xmlns:a16="http://schemas.microsoft.com/office/drawing/2014/main" id="{B4F1B81D-9E18-B3A7-335E-671BDE565EB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60043" y="2646229"/>
              <a:ext cx="963513" cy="963430"/>
            </a:xfrm>
            <a:prstGeom prst="rect">
              <a:avLst/>
            </a:prstGeom>
          </p:spPr>
        </p:pic>
      </p:grpSp>
      <p:grpSp>
        <p:nvGrpSpPr>
          <p:cNvPr id="43" name="Group 42">
            <a:extLst>
              <a:ext uri="{FF2B5EF4-FFF2-40B4-BE49-F238E27FC236}">
                <a16:creationId xmlns:a16="http://schemas.microsoft.com/office/drawing/2014/main" id="{2786C353-633B-ACD5-CE3B-9172FF80E090}"/>
              </a:ext>
            </a:extLst>
          </p:cNvPr>
          <p:cNvGrpSpPr/>
          <p:nvPr/>
        </p:nvGrpSpPr>
        <p:grpSpPr>
          <a:xfrm>
            <a:off x="15634072" y="2533698"/>
            <a:ext cx="2153456" cy="2743188"/>
            <a:chOff x="7286485" y="2533698"/>
            <a:chExt cx="2153456" cy="2743188"/>
          </a:xfrm>
        </p:grpSpPr>
        <p:grpSp>
          <p:nvGrpSpPr>
            <p:cNvPr id="20" name="مجموعة 24">
              <a:extLst>
                <a:ext uri="{FF2B5EF4-FFF2-40B4-BE49-F238E27FC236}">
                  <a16:creationId xmlns:a16="http://schemas.microsoft.com/office/drawing/2014/main" id="{037CCCC6-E13B-B331-4F73-60EDFC0F11AD}"/>
                </a:ext>
              </a:extLst>
            </p:cNvPr>
            <p:cNvGrpSpPr/>
            <p:nvPr/>
          </p:nvGrpSpPr>
          <p:grpSpPr>
            <a:xfrm>
              <a:off x="7286485" y="2533698"/>
              <a:ext cx="2153456" cy="2743188"/>
              <a:chOff x="3494729" y="0"/>
              <a:chExt cx="1390650" cy="1771811"/>
            </a:xfrm>
          </p:grpSpPr>
          <p:grpSp>
            <p:nvGrpSpPr>
              <p:cNvPr id="26" name="مجموعة 25">
                <a:extLst>
                  <a:ext uri="{FF2B5EF4-FFF2-40B4-BE49-F238E27FC236}">
                    <a16:creationId xmlns:a16="http://schemas.microsoft.com/office/drawing/2014/main" id="{CA49208F-F3F6-584E-80BD-0D582251B755}"/>
                  </a:ext>
                </a:extLst>
              </p:cNvPr>
              <p:cNvGrpSpPr/>
              <p:nvPr/>
            </p:nvGrpSpPr>
            <p:grpSpPr>
              <a:xfrm>
                <a:off x="3494729" y="0"/>
                <a:ext cx="1390650" cy="1771811"/>
                <a:chOff x="3494729" y="0"/>
                <a:chExt cx="1390650" cy="1771811"/>
              </a:xfrm>
            </p:grpSpPr>
            <p:sp>
              <p:nvSpPr>
                <p:cNvPr id="28" name="شكل بيضاوي 27">
                  <a:extLst>
                    <a:ext uri="{FF2B5EF4-FFF2-40B4-BE49-F238E27FC236}">
                      <a16:creationId xmlns:a16="http://schemas.microsoft.com/office/drawing/2014/main" id="{1E863B3B-2731-6ACE-3DF3-370B8AA91DA3}"/>
                    </a:ext>
                  </a:extLst>
                </p:cNvPr>
                <p:cNvSpPr/>
                <p:nvPr/>
              </p:nvSpPr>
              <p:spPr>
                <a:xfrm>
                  <a:off x="3805977" y="0"/>
                  <a:ext cx="768153"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28">
                  <a:extLst>
                    <a:ext uri="{FF2B5EF4-FFF2-40B4-BE49-F238E27FC236}">
                      <a16:creationId xmlns:a16="http://schemas.microsoft.com/office/drawing/2014/main" id="{7574256F-4D6A-EBDB-D229-0CB2FB1941E1}"/>
                    </a:ext>
                  </a:extLst>
                </p:cNvPr>
                <p:cNvSpPr/>
                <p:nvPr/>
              </p:nvSpPr>
              <p:spPr>
                <a:xfrm>
                  <a:off x="3494729" y="384077"/>
                  <a:ext cx="1390650" cy="1387734"/>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5">
                <a:extLst>
                  <a:ext uri="{FF2B5EF4-FFF2-40B4-BE49-F238E27FC236}">
                    <a16:creationId xmlns:a16="http://schemas.microsoft.com/office/drawing/2014/main" id="{98431B36-E5CF-AD2F-6787-80EF8541A5B9}"/>
                  </a:ext>
                </a:extLst>
              </p:cNvPr>
              <p:cNvSpPr txBox="1"/>
              <p:nvPr/>
            </p:nvSpPr>
            <p:spPr>
              <a:xfrm>
                <a:off x="3559310" y="1099150"/>
                <a:ext cx="1285416" cy="413486"/>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تطوير السياسات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Graphic 93" descr="Business Growth with solid fill">
              <a:extLst>
                <a:ext uri="{FF2B5EF4-FFF2-40B4-BE49-F238E27FC236}">
                  <a16:creationId xmlns:a16="http://schemas.microsoft.com/office/drawing/2014/main" id="{356BF3BF-2EF3-DB82-4C4C-3492169DC6C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11935" y="2732368"/>
              <a:ext cx="938926" cy="938803"/>
            </a:xfrm>
            <a:prstGeom prst="rect">
              <a:avLst/>
            </a:prstGeom>
          </p:spPr>
        </p:pic>
      </p:grpSp>
      <p:grpSp>
        <p:nvGrpSpPr>
          <p:cNvPr id="46" name="Group 45">
            <a:extLst>
              <a:ext uri="{FF2B5EF4-FFF2-40B4-BE49-F238E27FC236}">
                <a16:creationId xmlns:a16="http://schemas.microsoft.com/office/drawing/2014/main" id="{1B8E2E6D-BC28-7011-6F27-05FFBE27FC20}"/>
              </a:ext>
            </a:extLst>
          </p:cNvPr>
          <p:cNvGrpSpPr/>
          <p:nvPr/>
        </p:nvGrpSpPr>
        <p:grpSpPr>
          <a:xfrm>
            <a:off x="-6095815" y="2533698"/>
            <a:ext cx="2317755" cy="2743200"/>
            <a:chOff x="540959" y="2533698"/>
            <a:chExt cx="2317755" cy="2743200"/>
          </a:xfrm>
        </p:grpSpPr>
        <p:grpSp>
          <p:nvGrpSpPr>
            <p:cNvPr id="21" name="مجموعة 88">
              <a:extLst>
                <a:ext uri="{FF2B5EF4-FFF2-40B4-BE49-F238E27FC236}">
                  <a16:creationId xmlns:a16="http://schemas.microsoft.com/office/drawing/2014/main" id="{56BE15E7-1F69-2B7C-65E2-09800B1B8245}"/>
                </a:ext>
              </a:extLst>
            </p:cNvPr>
            <p:cNvGrpSpPr/>
            <p:nvPr/>
          </p:nvGrpSpPr>
          <p:grpSpPr>
            <a:xfrm>
              <a:off x="540959" y="2533698"/>
              <a:ext cx="2317755" cy="2743200"/>
              <a:chOff x="0" y="0"/>
              <a:chExt cx="1496751" cy="1771812"/>
            </a:xfrm>
          </p:grpSpPr>
          <p:grpSp>
            <p:nvGrpSpPr>
              <p:cNvPr id="22" name="مجموعة 89">
                <a:extLst>
                  <a:ext uri="{FF2B5EF4-FFF2-40B4-BE49-F238E27FC236}">
                    <a16:creationId xmlns:a16="http://schemas.microsoft.com/office/drawing/2014/main" id="{7FE3E38D-55B8-941F-6164-AF23381D70CC}"/>
                  </a:ext>
                </a:extLst>
              </p:cNvPr>
              <p:cNvGrpSpPr/>
              <p:nvPr/>
            </p:nvGrpSpPr>
            <p:grpSpPr>
              <a:xfrm>
                <a:off x="47357" y="0"/>
                <a:ext cx="1390650" cy="1771812"/>
                <a:chOff x="47357" y="0"/>
                <a:chExt cx="1390650" cy="1771812"/>
              </a:xfrm>
            </p:grpSpPr>
            <p:sp>
              <p:nvSpPr>
                <p:cNvPr id="24" name="شكل بيضاوي 91">
                  <a:extLst>
                    <a:ext uri="{FF2B5EF4-FFF2-40B4-BE49-F238E27FC236}">
                      <a16:creationId xmlns:a16="http://schemas.microsoft.com/office/drawing/2014/main" id="{579000C4-DB02-E4A9-EC9E-0EDF06B1BACD}"/>
                    </a:ext>
                  </a:extLst>
                </p:cNvPr>
                <p:cNvSpPr/>
                <p:nvPr/>
              </p:nvSpPr>
              <p:spPr>
                <a:xfrm>
                  <a:off x="358605" y="0"/>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5" name="شكل حر: شكل 92">
                  <a:extLst>
                    <a:ext uri="{FF2B5EF4-FFF2-40B4-BE49-F238E27FC236}">
                      <a16:creationId xmlns:a16="http://schemas.microsoft.com/office/drawing/2014/main" id="{30B60BD4-132A-CFF0-7786-65C0D95FCE4D}"/>
                    </a:ext>
                  </a:extLst>
                </p:cNvPr>
                <p:cNvSpPr/>
                <p:nvPr/>
              </p:nvSpPr>
              <p:spPr>
                <a:xfrm>
                  <a:off x="47357" y="384077"/>
                  <a:ext cx="1390650" cy="1387735"/>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3" name="مربع نص 29">
                <a:extLst>
                  <a:ext uri="{FF2B5EF4-FFF2-40B4-BE49-F238E27FC236}">
                    <a16:creationId xmlns:a16="http://schemas.microsoft.com/office/drawing/2014/main" id="{C8DFBC28-09A4-8BD2-7B6B-302F72D25ABD}"/>
                  </a:ext>
                </a:extLst>
              </p:cNvPr>
              <p:cNvSpPr txBox="1"/>
              <p:nvPr/>
            </p:nvSpPr>
            <p:spPr>
              <a:xfrm>
                <a:off x="0" y="1075687"/>
                <a:ext cx="1496751" cy="413484"/>
              </a:xfrm>
              <a:prstGeom prst="rect">
                <a:avLst/>
              </a:prstGeom>
            </p:spPr>
            <p:txBody>
              <a:bodyPr wrap="square" rtlCol="1">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التعلّم المستمر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Graphic 93" descr="Open book with solid fill">
              <a:extLst>
                <a:ext uri="{FF2B5EF4-FFF2-40B4-BE49-F238E27FC236}">
                  <a16:creationId xmlns:a16="http://schemas.microsoft.com/office/drawing/2014/main" id="{63148DD7-9A6B-8C15-7C64-B552A519CE9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249107" y="2662487"/>
              <a:ext cx="931034" cy="930913"/>
            </a:xfrm>
            <a:prstGeom prst="rect">
              <a:avLst/>
            </a:prstGeom>
          </p:spPr>
        </p:pic>
      </p:grpSp>
      <p:grpSp>
        <p:nvGrpSpPr>
          <p:cNvPr id="3" name="Group 2">
            <a:extLst>
              <a:ext uri="{FF2B5EF4-FFF2-40B4-BE49-F238E27FC236}">
                <a16:creationId xmlns:a16="http://schemas.microsoft.com/office/drawing/2014/main" id="{640BD66D-BA27-CDF8-9A88-CE9E69618136}"/>
              </a:ext>
            </a:extLst>
          </p:cNvPr>
          <p:cNvGrpSpPr/>
          <p:nvPr/>
        </p:nvGrpSpPr>
        <p:grpSpPr>
          <a:xfrm>
            <a:off x="250288" y="2762279"/>
            <a:ext cx="2275659" cy="2514602"/>
            <a:chOff x="0" y="0"/>
            <a:chExt cx="2120066" cy="1805054"/>
          </a:xfrm>
        </p:grpSpPr>
        <p:grpSp>
          <p:nvGrpSpPr>
            <p:cNvPr id="66" name="Group 65">
              <a:extLst>
                <a:ext uri="{FF2B5EF4-FFF2-40B4-BE49-F238E27FC236}">
                  <a16:creationId xmlns:a16="http://schemas.microsoft.com/office/drawing/2014/main" id="{475A00A1-C164-FC7C-E63B-C8A925DFD0BB}"/>
                </a:ext>
              </a:extLst>
            </p:cNvPr>
            <p:cNvGrpSpPr/>
            <p:nvPr/>
          </p:nvGrpSpPr>
          <p:grpSpPr>
            <a:xfrm>
              <a:off x="0" y="0"/>
              <a:ext cx="2120066" cy="1805054"/>
              <a:chOff x="0" y="0"/>
              <a:chExt cx="2809460" cy="2392014"/>
            </a:xfrm>
          </p:grpSpPr>
          <p:sp>
            <p:nvSpPr>
              <p:cNvPr id="68" name="Freeform: Shape 67">
                <a:extLst>
                  <a:ext uri="{FF2B5EF4-FFF2-40B4-BE49-F238E27FC236}">
                    <a16:creationId xmlns:a16="http://schemas.microsoft.com/office/drawing/2014/main" id="{CC8CCB64-B84B-109E-3C20-C1E4A0314E55}"/>
                  </a:ext>
                </a:extLst>
              </p:cNvPr>
              <p:cNvSpPr/>
              <p:nvPr/>
            </p:nvSpPr>
            <p:spPr>
              <a:xfrm flipH="1" flipV="1">
                <a:off x="0"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9" name="Freeform: Shape 68">
                <a:extLst>
                  <a:ext uri="{FF2B5EF4-FFF2-40B4-BE49-F238E27FC236}">
                    <a16:creationId xmlns:a16="http://schemas.microsoft.com/office/drawing/2014/main" id="{0F6D5C6C-80EC-90B7-CB3B-A1BD88347BDB}"/>
                  </a:ext>
                </a:extLst>
              </p:cNvPr>
              <p:cNvSpPr/>
              <p:nvPr/>
            </p:nvSpPr>
            <p:spPr>
              <a:xfrm>
                <a:off x="106016"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7" name="TextBox 126">
              <a:extLst>
                <a:ext uri="{FF2B5EF4-FFF2-40B4-BE49-F238E27FC236}">
                  <a16:creationId xmlns:a16="http://schemas.microsoft.com/office/drawing/2014/main" id="{695538D5-9C0A-569B-6081-8B1BFD46BED0}"/>
                </a:ext>
              </a:extLst>
            </p:cNvPr>
            <p:cNvSpPr txBox="1">
              <a:spLocks noChangeArrowheads="1"/>
            </p:cNvSpPr>
            <p:nvPr/>
          </p:nvSpPr>
          <p:spPr bwMode="auto">
            <a:xfrm flipV="1">
              <a:off x="250414" y="207738"/>
              <a:ext cx="1540614" cy="963764"/>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خطط الاستجابة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9497A8E1-2CAF-D994-4756-16105FADC07A}"/>
              </a:ext>
            </a:extLst>
          </p:cNvPr>
          <p:cNvGrpSpPr/>
          <p:nvPr/>
        </p:nvGrpSpPr>
        <p:grpSpPr>
          <a:xfrm>
            <a:off x="2602025" y="2762279"/>
            <a:ext cx="2275659" cy="2514602"/>
            <a:chOff x="1170601" y="0"/>
            <a:chExt cx="2120066" cy="1805054"/>
          </a:xfrm>
        </p:grpSpPr>
        <p:grpSp>
          <p:nvGrpSpPr>
            <p:cNvPr id="62" name="Group 61">
              <a:extLst>
                <a:ext uri="{FF2B5EF4-FFF2-40B4-BE49-F238E27FC236}">
                  <a16:creationId xmlns:a16="http://schemas.microsoft.com/office/drawing/2014/main" id="{5C799DF3-BB1A-73F4-484B-59A44805619B}"/>
                </a:ext>
              </a:extLst>
            </p:cNvPr>
            <p:cNvGrpSpPr/>
            <p:nvPr/>
          </p:nvGrpSpPr>
          <p:grpSpPr>
            <a:xfrm>
              <a:off x="1170601" y="0"/>
              <a:ext cx="2120066" cy="1805054"/>
              <a:chOff x="1170601" y="0"/>
              <a:chExt cx="2809460" cy="2392014"/>
            </a:xfrm>
          </p:grpSpPr>
          <p:sp>
            <p:nvSpPr>
              <p:cNvPr id="64" name="Freeform: Shape 63">
                <a:extLst>
                  <a:ext uri="{FF2B5EF4-FFF2-40B4-BE49-F238E27FC236}">
                    <a16:creationId xmlns:a16="http://schemas.microsoft.com/office/drawing/2014/main" id="{5B8C407C-2F97-21BF-8316-F99186DB4F00}"/>
                  </a:ext>
                </a:extLst>
              </p:cNvPr>
              <p:cNvSpPr/>
              <p:nvPr/>
            </p:nvSpPr>
            <p:spPr>
              <a:xfrm flipH="1" flipV="1">
                <a:off x="1170601"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5" name="Freeform: Shape 64">
                <a:extLst>
                  <a:ext uri="{FF2B5EF4-FFF2-40B4-BE49-F238E27FC236}">
                    <a16:creationId xmlns:a16="http://schemas.microsoft.com/office/drawing/2014/main" id="{FB1C81AA-51A3-C63A-ED34-76FF4879F886}"/>
                  </a:ext>
                </a:extLst>
              </p:cNvPr>
              <p:cNvSpPr/>
              <p:nvPr/>
            </p:nvSpPr>
            <p:spPr>
              <a:xfrm>
                <a:off x="1276617"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63" name="TextBox 153">
              <a:extLst>
                <a:ext uri="{FF2B5EF4-FFF2-40B4-BE49-F238E27FC236}">
                  <a16:creationId xmlns:a16="http://schemas.microsoft.com/office/drawing/2014/main" id="{88F8E02A-DDFC-C035-9282-05B220196034}"/>
                </a:ext>
              </a:extLst>
            </p:cNvPr>
            <p:cNvSpPr txBox="1">
              <a:spLocks noChangeArrowheads="1"/>
            </p:cNvSpPr>
            <p:nvPr/>
          </p:nvSpPr>
          <p:spPr bwMode="auto">
            <a:xfrm flipV="1">
              <a:off x="1362934" y="168334"/>
              <a:ext cx="1656487" cy="1042606"/>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التواصل المفتوح</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7" name="Group 46">
            <a:extLst>
              <a:ext uri="{FF2B5EF4-FFF2-40B4-BE49-F238E27FC236}">
                <a16:creationId xmlns:a16="http://schemas.microsoft.com/office/drawing/2014/main" id="{42480E3C-86C0-FB75-9C95-63D83C6EABD0}"/>
              </a:ext>
            </a:extLst>
          </p:cNvPr>
          <p:cNvGrpSpPr/>
          <p:nvPr/>
        </p:nvGrpSpPr>
        <p:grpSpPr>
          <a:xfrm>
            <a:off x="7304220" y="2762279"/>
            <a:ext cx="2275659" cy="2514602"/>
            <a:chOff x="3511166" y="0"/>
            <a:chExt cx="2120066" cy="1805054"/>
          </a:xfrm>
        </p:grpSpPr>
        <p:grpSp>
          <p:nvGrpSpPr>
            <p:cNvPr id="58" name="Group 57">
              <a:extLst>
                <a:ext uri="{FF2B5EF4-FFF2-40B4-BE49-F238E27FC236}">
                  <a16:creationId xmlns:a16="http://schemas.microsoft.com/office/drawing/2014/main" id="{9A8755FB-D1C8-759C-38B2-E948B5F982A7}"/>
                </a:ext>
              </a:extLst>
            </p:cNvPr>
            <p:cNvGrpSpPr/>
            <p:nvPr/>
          </p:nvGrpSpPr>
          <p:grpSpPr>
            <a:xfrm>
              <a:off x="3511166" y="0"/>
              <a:ext cx="2120066" cy="1805054"/>
              <a:chOff x="3511166" y="0"/>
              <a:chExt cx="2809460" cy="2392014"/>
            </a:xfrm>
          </p:grpSpPr>
          <p:sp>
            <p:nvSpPr>
              <p:cNvPr id="60" name="Freeform: Shape 59">
                <a:extLst>
                  <a:ext uri="{FF2B5EF4-FFF2-40B4-BE49-F238E27FC236}">
                    <a16:creationId xmlns:a16="http://schemas.microsoft.com/office/drawing/2014/main" id="{6CE1DA83-1317-DC0F-FFDD-01F976E996DB}"/>
                  </a:ext>
                </a:extLst>
              </p:cNvPr>
              <p:cNvSpPr/>
              <p:nvPr/>
            </p:nvSpPr>
            <p:spPr>
              <a:xfrm flipH="1" flipV="1">
                <a:off x="3511166"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1" name="Freeform: Shape 60">
                <a:extLst>
                  <a:ext uri="{FF2B5EF4-FFF2-40B4-BE49-F238E27FC236}">
                    <a16:creationId xmlns:a16="http://schemas.microsoft.com/office/drawing/2014/main" id="{0AC2C128-0F0E-54D8-F41E-421D5A67202C}"/>
                  </a:ext>
                </a:extLst>
              </p:cNvPr>
              <p:cNvSpPr/>
              <p:nvPr/>
            </p:nvSpPr>
            <p:spPr>
              <a:xfrm>
                <a:off x="3617182"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9" name="TextBox 144">
              <a:extLst>
                <a:ext uri="{FF2B5EF4-FFF2-40B4-BE49-F238E27FC236}">
                  <a16:creationId xmlns:a16="http://schemas.microsoft.com/office/drawing/2014/main" id="{FB3580DC-8E0D-EC5C-801F-76D48B564921}"/>
                </a:ext>
              </a:extLst>
            </p:cNvPr>
            <p:cNvSpPr txBox="1">
              <a:spLocks noChangeArrowheads="1"/>
            </p:cNvSpPr>
            <p:nvPr/>
          </p:nvSpPr>
          <p:spPr bwMode="auto">
            <a:xfrm flipV="1">
              <a:off x="3616036" y="399521"/>
              <a:ext cx="1831839" cy="992685"/>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الأثر الأخلاقي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8" name="Group 47">
            <a:extLst>
              <a:ext uri="{FF2B5EF4-FFF2-40B4-BE49-F238E27FC236}">
                <a16:creationId xmlns:a16="http://schemas.microsoft.com/office/drawing/2014/main" id="{7A109CAA-D99E-EAC8-218B-94E42172B059}"/>
              </a:ext>
            </a:extLst>
          </p:cNvPr>
          <p:cNvGrpSpPr/>
          <p:nvPr/>
        </p:nvGrpSpPr>
        <p:grpSpPr>
          <a:xfrm>
            <a:off x="4963860" y="2762279"/>
            <a:ext cx="2275659" cy="2514602"/>
            <a:chOff x="2346228" y="0"/>
            <a:chExt cx="2120066" cy="1805054"/>
          </a:xfrm>
        </p:grpSpPr>
        <p:grpSp>
          <p:nvGrpSpPr>
            <p:cNvPr id="54" name="Group 53">
              <a:extLst>
                <a:ext uri="{FF2B5EF4-FFF2-40B4-BE49-F238E27FC236}">
                  <a16:creationId xmlns:a16="http://schemas.microsoft.com/office/drawing/2014/main" id="{82C70CD8-7306-700F-F31A-921002A8DA2C}"/>
                </a:ext>
              </a:extLst>
            </p:cNvPr>
            <p:cNvGrpSpPr/>
            <p:nvPr/>
          </p:nvGrpSpPr>
          <p:grpSpPr>
            <a:xfrm>
              <a:off x="2346228" y="0"/>
              <a:ext cx="2120066" cy="1805054"/>
              <a:chOff x="2346228" y="0"/>
              <a:chExt cx="2809460" cy="2392014"/>
            </a:xfrm>
          </p:grpSpPr>
          <p:sp>
            <p:nvSpPr>
              <p:cNvPr id="56" name="Freeform: Shape 55">
                <a:extLst>
                  <a:ext uri="{FF2B5EF4-FFF2-40B4-BE49-F238E27FC236}">
                    <a16:creationId xmlns:a16="http://schemas.microsoft.com/office/drawing/2014/main" id="{EB46B4C3-1B00-B26A-1CAE-C58FD6615436}"/>
                  </a:ext>
                </a:extLst>
              </p:cNvPr>
              <p:cNvSpPr/>
              <p:nvPr/>
            </p:nvSpPr>
            <p:spPr>
              <a:xfrm flipH="1" flipV="1">
                <a:off x="2346228"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7" name="Freeform: Shape 56">
                <a:extLst>
                  <a:ext uri="{FF2B5EF4-FFF2-40B4-BE49-F238E27FC236}">
                    <a16:creationId xmlns:a16="http://schemas.microsoft.com/office/drawing/2014/main" id="{7ED65CB2-8C1A-89C9-7498-CED1506C5D49}"/>
                  </a:ext>
                </a:extLst>
              </p:cNvPr>
              <p:cNvSpPr/>
              <p:nvPr/>
            </p:nvSpPr>
            <p:spPr>
              <a:xfrm>
                <a:off x="2452244"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5" name="TextBox 148">
              <a:extLst>
                <a:ext uri="{FF2B5EF4-FFF2-40B4-BE49-F238E27FC236}">
                  <a16:creationId xmlns:a16="http://schemas.microsoft.com/office/drawing/2014/main" id="{F0C339F9-D240-C1B9-8940-7EAE42636CB5}"/>
                </a:ext>
              </a:extLst>
            </p:cNvPr>
            <p:cNvSpPr txBox="1">
              <a:spLocks noChangeArrowheads="1"/>
            </p:cNvSpPr>
            <p:nvPr/>
          </p:nvSpPr>
          <p:spPr bwMode="auto">
            <a:xfrm flipV="1">
              <a:off x="2619560" y="425462"/>
              <a:ext cx="1494197" cy="940459"/>
            </a:xfrm>
            <a:prstGeom prst="rect">
              <a:avLst/>
            </a:prstGeom>
          </p:spPr>
          <p:txBody>
            <a:bodyPr rot="0" vert="horz" wrap="square" lIns="0" tIns="45720" rIns="0" bIns="45720" anchor="b" anchorCtr="0" upright="1">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التدقيق المستقلّ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BCEB149C-B364-93CE-17DA-A19DA13C66A5}"/>
              </a:ext>
            </a:extLst>
          </p:cNvPr>
          <p:cNvGrpSpPr/>
          <p:nvPr/>
        </p:nvGrpSpPr>
        <p:grpSpPr>
          <a:xfrm>
            <a:off x="9666055" y="2744441"/>
            <a:ext cx="2275659" cy="2532440"/>
            <a:chOff x="4686793" y="-12804"/>
            <a:chExt cx="2120066" cy="1817858"/>
          </a:xfrm>
        </p:grpSpPr>
        <p:grpSp>
          <p:nvGrpSpPr>
            <p:cNvPr id="50" name="Group 49">
              <a:extLst>
                <a:ext uri="{FF2B5EF4-FFF2-40B4-BE49-F238E27FC236}">
                  <a16:creationId xmlns:a16="http://schemas.microsoft.com/office/drawing/2014/main" id="{864CC70F-B455-370E-E43A-9199551B79D9}"/>
                </a:ext>
              </a:extLst>
            </p:cNvPr>
            <p:cNvGrpSpPr/>
            <p:nvPr/>
          </p:nvGrpSpPr>
          <p:grpSpPr>
            <a:xfrm>
              <a:off x="4686793" y="0"/>
              <a:ext cx="2120066" cy="1805054"/>
              <a:chOff x="4686793" y="0"/>
              <a:chExt cx="2809460" cy="2392014"/>
            </a:xfrm>
          </p:grpSpPr>
          <p:sp>
            <p:nvSpPr>
              <p:cNvPr id="52" name="Freeform: Shape 51">
                <a:extLst>
                  <a:ext uri="{FF2B5EF4-FFF2-40B4-BE49-F238E27FC236}">
                    <a16:creationId xmlns:a16="http://schemas.microsoft.com/office/drawing/2014/main" id="{5623F6E3-FE90-8727-DE45-AB97CCB27FA3}"/>
                  </a:ext>
                </a:extLst>
              </p:cNvPr>
              <p:cNvSpPr/>
              <p:nvPr/>
            </p:nvSpPr>
            <p:spPr>
              <a:xfrm flipH="1" flipV="1">
                <a:off x="4686793" y="781036"/>
                <a:ext cx="2809460" cy="1610978"/>
              </a:xfrm>
              <a:custGeom>
                <a:avLst/>
                <a:gdLst>
                  <a:gd name="connsiteX0" fmla="*/ 2809460 w 2809460"/>
                  <a:gd name="connsiteY0" fmla="*/ 1610978 h 1610978"/>
                  <a:gd name="connsiteX1" fmla="*/ 1404730 w 2809460"/>
                  <a:gd name="connsiteY1" fmla="*/ 238539 h 1610978"/>
                  <a:gd name="connsiteX2" fmla="*/ 0 w 2809460"/>
                  <a:gd name="connsiteY2" fmla="*/ 1610978 h 1610978"/>
                  <a:gd name="connsiteX3" fmla="*/ 0 w 2809460"/>
                  <a:gd name="connsiteY3" fmla="*/ 468253 h 1610978"/>
                  <a:gd name="connsiteX4" fmla="*/ 468253 w 2809460"/>
                  <a:gd name="connsiteY4" fmla="*/ 0 h 1610978"/>
                  <a:gd name="connsiteX5" fmla="*/ 2341207 w 2809460"/>
                  <a:gd name="connsiteY5" fmla="*/ 0 h 1610978"/>
                  <a:gd name="connsiteX6" fmla="*/ 2809460 w 2809460"/>
                  <a:gd name="connsiteY6" fmla="*/ 468253 h 1610978"/>
                  <a:gd name="connsiteX7" fmla="*/ 2809460 w 2809460"/>
                  <a:gd name="connsiteY7" fmla="*/ 1610978 h 161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9460" h="1610978">
                    <a:moveTo>
                      <a:pt x="2809460" y="1610978"/>
                    </a:moveTo>
                    <a:lnTo>
                      <a:pt x="1404730" y="238539"/>
                    </a:lnTo>
                    <a:lnTo>
                      <a:pt x="0" y="1610978"/>
                    </a:lnTo>
                    <a:lnTo>
                      <a:pt x="0" y="468253"/>
                    </a:lnTo>
                    <a:cubicBezTo>
                      <a:pt x="0" y="209644"/>
                      <a:pt x="209644" y="0"/>
                      <a:pt x="468253" y="0"/>
                    </a:cubicBezTo>
                    <a:lnTo>
                      <a:pt x="2341207" y="0"/>
                    </a:lnTo>
                    <a:cubicBezTo>
                      <a:pt x="2599816" y="0"/>
                      <a:pt x="2809460" y="209644"/>
                      <a:pt x="2809460" y="468253"/>
                    </a:cubicBezTo>
                    <a:lnTo>
                      <a:pt x="2809460" y="1610978"/>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3" name="Freeform: Shape 52">
                <a:extLst>
                  <a:ext uri="{FF2B5EF4-FFF2-40B4-BE49-F238E27FC236}">
                    <a16:creationId xmlns:a16="http://schemas.microsoft.com/office/drawing/2014/main" id="{CE7B89C8-BF1D-92D9-0A96-6F1FA116FF05}"/>
                  </a:ext>
                </a:extLst>
              </p:cNvPr>
              <p:cNvSpPr/>
              <p:nvPr/>
            </p:nvSpPr>
            <p:spPr>
              <a:xfrm>
                <a:off x="4792809" y="0"/>
                <a:ext cx="2570922" cy="2259495"/>
              </a:xfrm>
              <a:custGeom>
                <a:avLst/>
                <a:gdLst>
                  <a:gd name="connsiteX0" fmla="*/ 18239 w 2570922"/>
                  <a:gd name="connsiteY0" fmla="*/ 0 h 2259495"/>
                  <a:gd name="connsiteX1" fmla="*/ 2552683 w 2570922"/>
                  <a:gd name="connsiteY1" fmla="*/ 0 h 2259495"/>
                  <a:gd name="connsiteX2" fmla="*/ 2562216 w 2570922"/>
                  <a:gd name="connsiteY2" fmla="*/ 30712 h 2259495"/>
                  <a:gd name="connsiteX3" fmla="*/ 2570922 w 2570922"/>
                  <a:gd name="connsiteY3" fmla="*/ 117069 h 2259495"/>
                  <a:gd name="connsiteX4" fmla="*/ 2570922 w 2570922"/>
                  <a:gd name="connsiteY4" fmla="*/ 1830999 h 2259495"/>
                  <a:gd name="connsiteX5" fmla="*/ 2142426 w 2570922"/>
                  <a:gd name="connsiteY5" fmla="*/ 2259495 h 2259495"/>
                  <a:gd name="connsiteX6" fmla="*/ 428496 w 2570922"/>
                  <a:gd name="connsiteY6" fmla="*/ 2259495 h 2259495"/>
                  <a:gd name="connsiteX7" fmla="*/ 0 w 2570922"/>
                  <a:gd name="connsiteY7" fmla="*/ 1830999 h 2259495"/>
                  <a:gd name="connsiteX8" fmla="*/ 0 w 2570922"/>
                  <a:gd name="connsiteY8" fmla="*/ 117069 h 2259495"/>
                  <a:gd name="connsiteX9" fmla="*/ 8706 w 2570922"/>
                  <a:gd name="connsiteY9" fmla="*/ 30712 h 2259495"/>
                  <a:gd name="connsiteX10" fmla="*/ 18239 w 2570922"/>
                  <a:gd name="connsiteY10" fmla="*/ 0 h 225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0922" h="2259495">
                    <a:moveTo>
                      <a:pt x="18239" y="0"/>
                    </a:moveTo>
                    <a:lnTo>
                      <a:pt x="2552683" y="0"/>
                    </a:lnTo>
                    <a:lnTo>
                      <a:pt x="2562216" y="30712"/>
                    </a:lnTo>
                    <a:cubicBezTo>
                      <a:pt x="2567925" y="58606"/>
                      <a:pt x="2570922" y="87488"/>
                      <a:pt x="2570922" y="117069"/>
                    </a:cubicBezTo>
                    <a:lnTo>
                      <a:pt x="2570922" y="1830999"/>
                    </a:lnTo>
                    <a:cubicBezTo>
                      <a:pt x="2570922" y="2067651"/>
                      <a:pt x="2379078" y="2259495"/>
                      <a:pt x="2142426" y="2259495"/>
                    </a:cubicBezTo>
                    <a:lnTo>
                      <a:pt x="428496" y="2259495"/>
                    </a:lnTo>
                    <a:cubicBezTo>
                      <a:pt x="191844" y="2259495"/>
                      <a:pt x="0" y="2067651"/>
                      <a:pt x="0" y="1830999"/>
                    </a:cubicBezTo>
                    <a:lnTo>
                      <a:pt x="0" y="117069"/>
                    </a:lnTo>
                    <a:cubicBezTo>
                      <a:pt x="0" y="87488"/>
                      <a:pt x="2998" y="58606"/>
                      <a:pt x="8706" y="30712"/>
                    </a:cubicBezTo>
                    <a:lnTo>
                      <a:pt x="18239" y="0"/>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1" name="TextBox 140">
              <a:extLst>
                <a:ext uri="{FF2B5EF4-FFF2-40B4-BE49-F238E27FC236}">
                  <a16:creationId xmlns:a16="http://schemas.microsoft.com/office/drawing/2014/main" id="{F2FBDA7E-BD1E-D5DB-E3DB-C2C00E28DB3C}"/>
                </a:ext>
              </a:extLst>
            </p:cNvPr>
            <p:cNvSpPr txBox="1">
              <a:spLocks noChangeArrowheads="1"/>
            </p:cNvSpPr>
            <p:nvPr/>
          </p:nvSpPr>
          <p:spPr bwMode="auto">
            <a:xfrm flipV="1">
              <a:off x="4856182" y="-12804"/>
              <a:ext cx="1701620" cy="1403370"/>
            </a:xfrm>
            <a:prstGeom prst="rect">
              <a:avLst/>
            </a:prstGeom>
          </p:spPr>
          <p:txBody>
            <a:bodyPr rot="0" vert="horz" wrap="square" lIns="0" tIns="45720" rIns="0" bIns="45720" anchor="b" anchorCtr="0" upright="1">
              <a:no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لجنة أخلاقيّات الذكاء الاصطناعي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26646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500" fill="hold"/>
                                        <p:tgtEl>
                                          <p:spTgt spid="48"/>
                                        </p:tgtEl>
                                        <p:attrNameLst>
                                          <p:attrName>ppt_x</p:attrName>
                                        </p:attrNameLst>
                                      </p:cBhvr>
                                      <p:tavLst>
                                        <p:tav tm="0">
                                          <p:val>
                                            <p:strVal val="#ppt_x"/>
                                          </p:val>
                                        </p:tav>
                                        <p:tav tm="100000">
                                          <p:val>
                                            <p:strVal val="#ppt_x"/>
                                          </p:val>
                                        </p:tav>
                                      </p:tavLst>
                                    </p:anim>
                                    <p:anim calcmode="lin" valueType="num">
                                      <p:cBhvr additive="base">
                                        <p:cTn id="2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80C42-10DA-80E8-FA11-729B95FE5F2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E5BC244-B344-9606-2083-1403390853A7}"/>
              </a:ext>
            </a:extLst>
          </p:cNvPr>
          <p:cNvSpPr txBox="1"/>
          <p:nvPr/>
        </p:nvSpPr>
        <p:spPr>
          <a:xfrm>
            <a:off x="2190750" y="-189827"/>
            <a:ext cx="7810500" cy="729430"/>
          </a:xfrm>
          <a:prstGeom prst="rect">
            <a:avLst/>
          </a:prstGeom>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أطر 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F870060-361E-F61E-5E7E-7B7C9BE4E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BA333687-C573-449D-D58F-80144962AAA4}"/>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أهمية الأطر الأخلاقية </a:t>
            </a:r>
            <a:endParaRPr lang="en-US"/>
          </a:p>
        </p:txBody>
      </p:sp>
      <p:sp>
        <p:nvSpPr>
          <p:cNvPr id="4" name="Rectangle: Rounded Corners 3">
            <a:extLst>
              <a:ext uri="{FF2B5EF4-FFF2-40B4-BE49-F238E27FC236}">
                <a16:creationId xmlns:a16="http://schemas.microsoft.com/office/drawing/2014/main" id="{375D6547-8CDC-17D1-F6DF-F7D2CF4B602B}"/>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2D21712-BB22-6882-E05B-40C3E5157A32}"/>
              </a:ext>
            </a:extLst>
          </p:cNvPr>
          <p:cNvSpPr txBox="1"/>
          <p:nvPr/>
        </p:nvSpPr>
        <p:spPr>
          <a:xfrm>
            <a:off x="53724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الأطر الأخلاقية توفّر مبادئ توجيهية واضحة لتطوير واستخدام الذكاء الاصطناعي بطريقة مسؤولة. وفقاً لدراسة أجرتها شركة ديلويت، فإنّ 76% من الشركات التي تستخدم الذكاء الاصطناعي بشكل مكثّف لديها أطر أخلاقية رسمية، مقارنة بـ 21% فقط من الشركات التي تستخدمه بشكل محدود</a:t>
            </a:r>
            <a:endParaRPr lang="en-US" dirty="0"/>
          </a:p>
        </p:txBody>
      </p:sp>
      <p:pic>
        <p:nvPicPr>
          <p:cNvPr id="3" name="Picture 2" descr="Responsible ai practices ">
            <a:extLst>
              <a:ext uri="{FF2B5EF4-FFF2-40B4-BE49-F238E27FC236}">
                <a16:creationId xmlns:a16="http://schemas.microsoft.com/office/drawing/2014/main" id="{07990EBD-61EA-46C4-D997-CCF3A29D6EB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323" y="1582455"/>
            <a:ext cx="4686145" cy="4686145"/>
          </a:xfrm>
          <a:prstGeom prst="rect">
            <a:avLst/>
          </a:prstGeom>
          <a:noFill/>
          <a:ln>
            <a:noFill/>
          </a:ln>
        </p:spPr>
      </p:pic>
    </p:spTree>
    <p:extLst>
      <p:ext uri="{BB962C8B-B14F-4D97-AF65-F5344CB8AC3E}">
        <p14:creationId xmlns:p14="http://schemas.microsoft.com/office/powerpoint/2010/main" val="685841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1C1AF-6F22-51D3-580B-B2E593D1781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E211DB-2FDA-F9FC-22CF-E56E2AD48E4D}"/>
              </a:ext>
            </a:extLst>
          </p:cNvPr>
          <p:cNvSpPr txBox="1"/>
          <p:nvPr/>
        </p:nvSpPr>
        <p:spPr>
          <a:xfrm>
            <a:off x="2190750" y="-189827"/>
            <a:ext cx="7810500" cy="729430"/>
          </a:xfrm>
          <a:prstGeom prst="rect">
            <a:avLst/>
          </a:prstGeom>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أطر 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E690B97-D654-DA1C-98AA-AEB8DEFF55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AEF578F0-51AF-EB5F-1C6D-6CFAEE506EE9}"/>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مكوّنات الإطار الأخلاقي:</a:t>
            </a:r>
            <a:endParaRPr lang="en-US"/>
          </a:p>
        </p:txBody>
      </p:sp>
      <p:sp>
        <p:nvSpPr>
          <p:cNvPr id="4" name="Rectangle: Rounded Corners 3">
            <a:extLst>
              <a:ext uri="{FF2B5EF4-FFF2-40B4-BE49-F238E27FC236}">
                <a16:creationId xmlns:a16="http://schemas.microsoft.com/office/drawing/2014/main" id="{676B502E-5311-1BA8-144C-6E358F1117CD}"/>
              </a:ext>
            </a:extLst>
          </p:cNvPr>
          <p:cNvSpPr/>
          <p:nvPr/>
        </p:nvSpPr>
        <p:spPr>
          <a:xfrm rot="1800000">
            <a:off x="-9623808"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9BC4537-BBD9-9812-CD05-3026B07B12DC}"/>
              </a:ext>
            </a:extLst>
          </p:cNvPr>
          <p:cNvSpPr txBox="1"/>
          <p:nvPr/>
        </p:nvSpPr>
        <p:spPr>
          <a:xfrm>
            <a:off x="148593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الأطر الأخلاقية توفّر مبادئ توجيهية واضحة لتطوير واستخدام الذكاء الاصطناعي بطريقة مسؤولة. وفقاً لدراسة أجرتها شركة </a:t>
            </a:r>
            <a:r>
              <a:rPr lang="ar-SA" dirty="0" err="1"/>
              <a:t>ديلويت</a:t>
            </a:r>
            <a:r>
              <a:rPr lang="ar-SA" dirty="0"/>
              <a:t>، فإنّ 76% من الشركات التي تستخدم الذكاء الاصطناعي بشكل مكثّف لديها أطر أخلاقية رسمية، مقارنة بـ 21% فقط من الشركات التي تستخدمه بشكل محدود</a:t>
            </a:r>
            <a:endParaRPr lang="en-US" dirty="0"/>
          </a:p>
        </p:txBody>
      </p:sp>
      <p:pic>
        <p:nvPicPr>
          <p:cNvPr id="3" name="Picture 2" descr="Responsible ai practices ">
            <a:extLst>
              <a:ext uri="{FF2B5EF4-FFF2-40B4-BE49-F238E27FC236}">
                <a16:creationId xmlns:a16="http://schemas.microsoft.com/office/drawing/2014/main" id="{95A9205C-2C7C-F840-DADE-BEE05F1EE57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14260" y="1582455"/>
            <a:ext cx="4686145" cy="4686145"/>
          </a:xfrm>
          <a:prstGeom prst="rect">
            <a:avLst/>
          </a:prstGeom>
          <a:noFill/>
          <a:ln>
            <a:noFill/>
          </a:ln>
        </p:spPr>
      </p:pic>
      <p:grpSp>
        <p:nvGrpSpPr>
          <p:cNvPr id="44" name="Group 43">
            <a:extLst>
              <a:ext uri="{FF2B5EF4-FFF2-40B4-BE49-F238E27FC236}">
                <a16:creationId xmlns:a16="http://schemas.microsoft.com/office/drawing/2014/main" id="{28AD9262-4B6A-7539-4042-ABE48EE6E233}"/>
              </a:ext>
            </a:extLst>
          </p:cNvPr>
          <p:cNvGrpSpPr/>
          <p:nvPr/>
        </p:nvGrpSpPr>
        <p:grpSpPr>
          <a:xfrm>
            <a:off x="522512" y="2245170"/>
            <a:ext cx="3496088" cy="2498685"/>
            <a:chOff x="522512" y="2245170"/>
            <a:chExt cx="3496088" cy="2498685"/>
          </a:xfrm>
        </p:grpSpPr>
        <p:grpSp>
          <p:nvGrpSpPr>
            <p:cNvPr id="7" name="Group 6">
              <a:extLst>
                <a:ext uri="{FF2B5EF4-FFF2-40B4-BE49-F238E27FC236}">
                  <a16:creationId xmlns:a16="http://schemas.microsoft.com/office/drawing/2014/main" id="{225D5190-3D36-B097-3C12-B02598D216ED}"/>
                </a:ext>
              </a:extLst>
            </p:cNvPr>
            <p:cNvGrpSpPr/>
            <p:nvPr/>
          </p:nvGrpSpPr>
          <p:grpSpPr>
            <a:xfrm>
              <a:off x="522512" y="2245170"/>
              <a:ext cx="3496088" cy="2498685"/>
              <a:chOff x="0" y="0"/>
              <a:chExt cx="3299791" cy="2358889"/>
            </a:xfrm>
          </p:grpSpPr>
          <p:sp>
            <p:nvSpPr>
              <p:cNvPr id="36" name="Oval 35">
                <a:extLst>
                  <a:ext uri="{FF2B5EF4-FFF2-40B4-BE49-F238E27FC236}">
                    <a16:creationId xmlns:a16="http://schemas.microsoft.com/office/drawing/2014/main" id="{65A73116-CEF4-DDF7-214F-0FB46D02C684}"/>
                  </a:ext>
                </a:extLst>
              </p:cNvPr>
              <p:cNvSpPr/>
              <p:nvPr/>
            </p:nvSpPr>
            <p:spPr>
              <a:xfrm>
                <a:off x="664444" y="556593"/>
                <a:ext cx="1802296" cy="1802296"/>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Rectangle 36">
                <a:extLst>
                  <a:ext uri="{FF2B5EF4-FFF2-40B4-BE49-F238E27FC236}">
                    <a16:creationId xmlns:a16="http://schemas.microsoft.com/office/drawing/2014/main" id="{171FD7A0-AC1C-9520-3C1E-36867C949C2D}"/>
                  </a:ext>
                </a:extLst>
              </p:cNvPr>
              <p:cNvSpPr/>
              <p:nvPr/>
            </p:nvSpPr>
            <p:spPr>
              <a:xfrm>
                <a:off x="0"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8" name="Oval 37">
                <a:extLst>
                  <a:ext uri="{FF2B5EF4-FFF2-40B4-BE49-F238E27FC236}">
                    <a16:creationId xmlns:a16="http://schemas.microsoft.com/office/drawing/2014/main" id="{8DD13575-9646-08DA-6418-84CBB81A49E7}"/>
                  </a:ext>
                </a:extLst>
              </p:cNvPr>
              <p:cNvSpPr/>
              <p:nvPr/>
            </p:nvSpPr>
            <p:spPr>
              <a:xfrm>
                <a:off x="836723"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TextBox 208">
                <a:extLst>
                  <a:ext uri="{FF2B5EF4-FFF2-40B4-BE49-F238E27FC236}">
                    <a16:creationId xmlns:a16="http://schemas.microsoft.com/office/drawing/2014/main" id="{66F973A2-192E-33C9-4526-CD54D7ED8CB7}"/>
                  </a:ext>
                </a:extLst>
              </p:cNvPr>
              <p:cNvSpPr txBox="1">
                <a:spLocks noChangeArrowheads="1"/>
              </p:cNvSpPr>
              <p:nvPr/>
            </p:nvSpPr>
            <p:spPr bwMode="auto">
              <a:xfrm>
                <a:off x="353568" y="156390"/>
                <a:ext cx="2592634" cy="742073"/>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عمليات المراجعة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id="{4CEF2162-4BB7-4628-DE8B-76286448ED6C}"/>
                </a:ext>
              </a:extLst>
            </p:cNvPr>
            <p:cNvSpPr txBox="1"/>
            <p:nvPr/>
          </p:nvSpPr>
          <p:spPr>
            <a:xfrm>
              <a:off x="1709802" y="3283716"/>
              <a:ext cx="1043877" cy="1186414"/>
            </a:xfrm>
            <a:prstGeom prst="rect">
              <a:avLst/>
            </a:prstGeom>
            <a:noFill/>
          </p:spPr>
          <p:txBody>
            <a:bodyPr wrap="none" rtlCol="0">
              <a:spAutoFit/>
            </a:bodyPr>
            <a:lstStyle/>
            <a:p>
              <a:pPr algn="just"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05</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312B89B1-FCE7-CB2A-B55B-CC19F4FE897E}"/>
              </a:ext>
            </a:extLst>
          </p:cNvPr>
          <p:cNvGrpSpPr/>
          <p:nvPr/>
        </p:nvGrpSpPr>
        <p:grpSpPr>
          <a:xfrm>
            <a:off x="2436511" y="3497629"/>
            <a:ext cx="3496088" cy="2498685"/>
            <a:chOff x="2436511" y="3497629"/>
            <a:chExt cx="3496088" cy="2498685"/>
          </a:xfrm>
        </p:grpSpPr>
        <p:grpSp>
          <p:nvGrpSpPr>
            <p:cNvPr id="10" name="Group 9">
              <a:extLst>
                <a:ext uri="{FF2B5EF4-FFF2-40B4-BE49-F238E27FC236}">
                  <a16:creationId xmlns:a16="http://schemas.microsoft.com/office/drawing/2014/main" id="{16A06FCE-938B-5AC0-6006-3BA0F1511C7E}"/>
                </a:ext>
              </a:extLst>
            </p:cNvPr>
            <p:cNvGrpSpPr/>
            <p:nvPr/>
          </p:nvGrpSpPr>
          <p:grpSpPr>
            <a:xfrm flipV="1">
              <a:off x="2436511" y="3497629"/>
              <a:ext cx="3496088" cy="2498685"/>
              <a:chOff x="1085716" y="763242"/>
              <a:chExt cx="3299791" cy="2358889"/>
            </a:xfrm>
          </p:grpSpPr>
          <p:sp>
            <p:nvSpPr>
              <p:cNvPr id="32" name="Oval 31">
                <a:extLst>
                  <a:ext uri="{FF2B5EF4-FFF2-40B4-BE49-F238E27FC236}">
                    <a16:creationId xmlns:a16="http://schemas.microsoft.com/office/drawing/2014/main" id="{CB17F0AE-7916-BF37-093B-34DD0D05F826}"/>
                  </a:ext>
                </a:extLst>
              </p:cNvPr>
              <p:cNvSpPr/>
              <p:nvPr/>
            </p:nvSpPr>
            <p:spPr>
              <a:xfrm>
                <a:off x="1750160" y="1319835"/>
                <a:ext cx="1802296" cy="1802296"/>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Rectangle 32">
                <a:extLst>
                  <a:ext uri="{FF2B5EF4-FFF2-40B4-BE49-F238E27FC236}">
                    <a16:creationId xmlns:a16="http://schemas.microsoft.com/office/drawing/2014/main" id="{35F49AB7-61CF-DBD3-913F-536E2172B5D4}"/>
                  </a:ext>
                </a:extLst>
              </p:cNvPr>
              <p:cNvSpPr/>
              <p:nvPr/>
            </p:nvSpPr>
            <p:spPr>
              <a:xfrm>
                <a:off x="1085716" y="763242"/>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D6D05989-490F-F62A-48D2-CD0471463764}"/>
                  </a:ext>
                </a:extLst>
              </p:cNvPr>
              <p:cNvSpPr/>
              <p:nvPr/>
            </p:nvSpPr>
            <p:spPr>
              <a:xfrm>
                <a:off x="1922439" y="1492114"/>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213">
                <a:extLst>
                  <a:ext uri="{FF2B5EF4-FFF2-40B4-BE49-F238E27FC236}">
                    <a16:creationId xmlns:a16="http://schemas.microsoft.com/office/drawing/2014/main" id="{6717F321-CCA1-03ED-4458-E8BBBC05231C}"/>
                  </a:ext>
                </a:extLst>
              </p:cNvPr>
              <p:cNvSpPr txBox="1">
                <a:spLocks noChangeArrowheads="1"/>
              </p:cNvSpPr>
              <p:nvPr/>
            </p:nvSpPr>
            <p:spPr bwMode="auto">
              <a:xfrm>
                <a:off x="1439237" y="939937"/>
                <a:ext cx="2592634" cy="772469"/>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إجراءات المساءلة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2" name="TextBox 6">
              <a:extLst>
                <a:ext uri="{FF2B5EF4-FFF2-40B4-BE49-F238E27FC236}">
                  <a16:creationId xmlns:a16="http://schemas.microsoft.com/office/drawing/2014/main" id="{E3980158-E433-612B-0254-882AED77C6CD}"/>
                </a:ext>
              </a:extLst>
            </p:cNvPr>
            <p:cNvSpPr txBox="1"/>
            <p:nvPr/>
          </p:nvSpPr>
          <p:spPr>
            <a:xfrm>
              <a:off x="3613638" y="3763257"/>
              <a:ext cx="1043877" cy="1186414"/>
            </a:xfrm>
            <a:prstGeom prst="rect">
              <a:avLst/>
            </a:prstGeom>
            <a:noFill/>
          </p:spPr>
          <p:txBody>
            <a:bodyPr wrap="none" rtlCol="0">
              <a:spAutoFit/>
            </a:bodyPr>
            <a:lstStyle/>
            <a:p>
              <a:pPr algn="just"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04</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C202AF2A-E30C-3E4D-815F-18557D4E6C17}"/>
              </a:ext>
            </a:extLst>
          </p:cNvPr>
          <p:cNvGrpSpPr/>
          <p:nvPr/>
        </p:nvGrpSpPr>
        <p:grpSpPr>
          <a:xfrm>
            <a:off x="4347956" y="2245170"/>
            <a:ext cx="3496088" cy="2498685"/>
            <a:chOff x="4347956" y="2245170"/>
            <a:chExt cx="3496088" cy="2498685"/>
          </a:xfrm>
        </p:grpSpPr>
        <p:grpSp>
          <p:nvGrpSpPr>
            <p:cNvPr id="14" name="Group 13">
              <a:extLst>
                <a:ext uri="{FF2B5EF4-FFF2-40B4-BE49-F238E27FC236}">
                  <a16:creationId xmlns:a16="http://schemas.microsoft.com/office/drawing/2014/main" id="{9262913F-ECBB-EAC4-C0AE-AC0DE84D8EE4}"/>
                </a:ext>
              </a:extLst>
            </p:cNvPr>
            <p:cNvGrpSpPr/>
            <p:nvPr/>
          </p:nvGrpSpPr>
          <p:grpSpPr>
            <a:xfrm>
              <a:off x="4347956" y="2245170"/>
              <a:ext cx="3496088" cy="2498685"/>
              <a:chOff x="2169983" y="0"/>
              <a:chExt cx="3299791" cy="2358889"/>
            </a:xfrm>
          </p:grpSpPr>
          <p:sp>
            <p:nvSpPr>
              <p:cNvPr id="28" name="Oval 27">
                <a:extLst>
                  <a:ext uri="{FF2B5EF4-FFF2-40B4-BE49-F238E27FC236}">
                    <a16:creationId xmlns:a16="http://schemas.microsoft.com/office/drawing/2014/main" id="{4D816E22-15B0-15B1-3E89-0A16EF915FD5}"/>
                  </a:ext>
                </a:extLst>
              </p:cNvPr>
              <p:cNvSpPr/>
              <p:nvPr/>
            </p:nvSpPr>
            <p:spPr>
              <a:xfrm>
                <a:off x="2834427" y="556593"/>
                <a:ext cx="1802296" cy="1802296"/>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Rectangle 28">
                <a:extLst>
                  <a:ext uri="{FF2B5EF4-FFF2-40B4-BE49-F238E27FC236}">
                    <a16:creationId xmlns:a16="http://schemas.microsoft.com/office/drawing/2014/main" id="{D736B6A0-5EA8-FDBA-4609-A5A1D2CE4434}"/>
                  </a:ext>
                </a:extLst>
              </p:cNvPr>
              <p:cNvSpPr/>
              <p:nvPr/>
            </p:nvSpPr>
            <p:spPr>
              <a:xfrm>
                <a:off x="2169983"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B00BC919-925B-A646-C527-585EF06EE5F7}"/>
                  </a:ext>
                </a:extLst>
              </p:cNvPr>
              <p:cNvSpPr/>
              <p:nvPr/>
            </p:nvSpPr>
            <p:spPr>
              <a:xfrm>
                <a:off x="3006706"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218">
                <a:extLst>
                  <a:ext uri="{FF2B5EF4-FFF2-40B4-BE49-F238E27FC236}">
                    <a16:creationId xmlns:a16="http://schemas.microsoft.com/office/drawing/2014/main" id="{7FC96661-DA16-330A-C66D-9F44A653936C}"/>
                  </a:ext>
                </a:extLst>
              </p:cNvPr>
              <p:cNvSpPr txBox="1">
                <a:spLocks noChangeArrowheads="1"/>
              </p:cNvSpPr>
              <p:nvPr/>
            </p:nvSpPr>
            <p:spPr bwMode="auto">
              <a:xfrm>
                <a:off x="2523457" y="22604"/>
                <a:ext cx="2592634" cy="895008"/>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آليّات الرقابة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977FE1EC-8BF2-C237-6F8C-10130229856E}"/>
                </a:ext>
              </a:extLst>
            </p:cNvPr>
            <p:cNvSpPr txBox="1"/>
            <p:nvPr/>
          </p:nvSpPr>
          <p:spPr>
            <a:xfrm>
              <a:off x="5539922" y="3283716"/>
              <a:ext cx="1043877" cy="1186414"/>
            </a:xfrm>
            <a:prstGeom prst="rect">
              <a:avLst/>
            </a:prstGeom>
            <a:noFill/>
          </p:spPr>
          <p:txBody>
            <a:bodyPr wrap="none" rtlCol="0">
              <a:spAutoFit/>
            </a:bodyPr>
            <a:lstStyle/>
            <a:p>
              <a:pPr algn="just"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03</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0" name="Group 39">
            <a:extLst>
              <a:ext uri="{FF2B5EF4-FFF2-40B4-BE49-F238E27FC236}">
                <a16:creationId xmlns:a16="http://schemas.microsoft.com/office/drawing/2014/main" id="{3028A2F1-FC06-20AE-3361-DC8F9E9794ED}"/>
              </a:ext>
            </a:extLst>
          </p:cNvPr>
          <p:cNvGrpSpPr/>
          <p:nvPr/>
        </p:nvGrpSpPr>
        <p:grpSpPr>
          <a:xfrm>
            <a:off x="8173398" y="2245170"/>
            <a:ext cx="3496088" cy="2498685"/>
            <a:chOff x="8173398" y="2245170"/>
            <a:chExt cx="3496088" cy="2498685"/>
          </a:xfrm>
        </p:grpSpPr>
        <p:grpSp>
          <p:nvGrpSpPr>
            <p:cNvPr id="16" name="Group 15">
              <a:extLst>
                <a:ext uri="{FF2B5EF4-FFF2-40B4-BE49-F238E27FC236}">
                  <a16:creationId xmlns:a16="http://schemas.microsoft.com/office/drawing/2014/main" id="{39FED281-AB0A-FEB5-32BC-7B564DB1F7D5}"/>
                </a:ext>
              </a:extLst>
            </p:cNvPr>
            <p:cNvGrpSpPr/>
            <p:nvPr/>
          </p:nvGrpSpPr>
          <p:grpSpPr>
            <a:xfrm>
              <a:off x="8173398" y="2245170"/>
              <a:ext cx="3496088" cy="2498685"/>
              <a:chOff x="4339965" y="0"/>
              <a:chExt cx="3299791" cy="2358889"/>
            </a:xfrm>
          </p:grpSpPr>
          <p:sp>
            <p:nvSpPr>
              <p:cNvPr id="20" name="Oval 19">
                <a:extLst>
                  <a:ext uri="{FF2B5EF4-FFF2-40B4-BE49-F238E27FC236}">
                    <a16:creationId xmlns:a16="http://schemas.microsoft.com/office/drawing/2014/main" id="{27831E6A-3E67-0DAD-29DC-A8530E2C589A}"/>
                  </a:ext>
                </a:extLst>
              </p:cNvPr>
              <p:cNvSpPr/>
              <p:nvPr/>
            </p:nvSpPr>
            <p:spPr>
              <a:xfrm>
                <a:off x="5004409" y="556593"/>
                <a:ext cx="1802296" cy="1802296"/>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Rectangle 20">
                <a:extLst>
                  <a:ext uri="{FF2B5EF4-FFF2-40B4-BE49-F238E27FC236}">
                    <a16:creationId xmlns:a16="http://schemas.microsoft.com/office/drawing/2014/main" id="{907C72F0-07AA-2C22-DE82-66C8022B856D}"/>
                  </a:ext>
                </a:extLst>
              </p:cNvPr>
              <p:cNvSpPr/>
              <p:nvPr/>
            </p:nvSpPr>
            <p:spPr>
              <a:xfrm>
                <a:off x="4339965" y="0"/>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F7C1B1B9-5384-0EBE-922F-026BDF76525F}"/>
                  </a:ext>
                </a:extLst>
              </p:cNvPr>
              <p:cNvSpPr/>
              <p:nvPr/>
            </p:nvSpPr>
            <p:spPr>
              <a:xfrm>
                <a:off x="5176688" y="728872"/>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TextBox 228">
                <a:extLst>
                  <a:ext uri="{FF2B5EF4-FFF2-40B4-BE49-F238E27FC236}">
                    <a16:creationId xmlns:a16="http://schemas.microsoft.com/office/drawing/2014/main" id="{85EEFAC1-D1D8-625C-A0A8-2FA06711F93D}"/>
                  </a:ext>
                </a:extLst>
              </p:cNvPr>
              <p:cNvSpPr txBox="1">
                <a:spLocks noChangeArrowheads="1"/>
              </p:cNvSpPr>
              <p:nvPr/>
            </p:nvSpPr>
            <p:spPr bwMode="auto">
              <a:xfrm>
                <a:off x="4693346" y="22604"/>
                <a:ext cx="2592634" cy="875892"/>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المبادئ الأساسية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FA80999A-6630-31B0-6F91-2315762264DC}"/>
                </a:ext>
              </a:extLst>
            </p:cNvPr>
            <p:cNvSpPr txBox="1"/>
            <p:nvPr/>
          </p:nvSpPr>
          <p:spPr>
            <a:xfrm>
              <a:off x="9350301" y="3283716"/>
              <a:ext cx="1043877" cy="1186414"/>
            </a:xfrm>
            <a:prstGeom prst="rect">
              <a:avLst/>
            </a:prstGeom>
            <a:noFill/>
          </p:spPr>
          <p:txBody>
            <a:bodyPr wrap="none" rtlCol="0">
              <a:spAutoFit/>
            </a:bodyPr>
            <a:lstStyle/>
            <a:p>
              <a:pPr algn="just" rtl="0">
                <a:lnSpc>
                  <a:spcPct val="115000"/>
                </a:lnSpc>
              </a:pPr>
              <a:r>
                <a:rPr lang="en-GB" sz="6600" b="1" kern="1200">
                  <a:solidFill>
                    <a:srgbClr val="168489"/>
                  </a:solidFill>
                  <a:effectLst/>
                  <a:latin typeface="Calibri" panose="020F0502020204030204" pitchFamily="34" charset="0"/>
                  <a:ea typeface="Calibri" panose="020F0502020204030204" pitchFamily="34" charset="0"/>
                  <a:cs typeface="Activist Light"/>
                </a:rPr>
                <a:t>01</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9F5E0023-7F9D-99F1-A009-59ED6C2417AA}"/>
              </a:ext>
            </a:extLst>
          </p:cNvPr>
          <p:cNvGrpSpPr/>
          <p:nvPr/>
        </p:nvGrpSpPr>
        <p:grpSpPr>
          <a:xfrm>
            <a:off x="6261953" y="3497629"/>
            <a:ext cx="3496088" cy="2498685"/>
            <a:chOff x="6261953" y="3497629"/>
            <a:chExt cx="3496088" cy="2498685"/>
          </a:xfrm>
        </p:grpSpPr>
        <p:grpSp>
          <p:nvGrpSpPr>
            <p:cNvPr id="15" name="Group 14">
              <a:extLst>
                <a:ext uri="{FF2B5EF4-FFF2-40B4-BE49-F238E27FC236}">
                  <a16:creationId xmlns:a16="http://schemas.microsoft.com/office/drawing/2014/main" id="{A1EAA606-74C2-2282-0DDD-B4550CCDFC17}"/>
                </a:ext>
              </a:extLst>
            </p:cNvPr>
            <p:cNvGrpSpPr/>
            <p:nvPr/>
          </p:nvGrpSpPr>
          <p:grpSpPr>
            <a:xfrm flipV="1">
              <a:off x="6261953" y="3497629"/>
              <a:ext cx="3496088" cy="2498685"/>
              <a:chOff x="3255698" y="763242"/>
              <a:chExt cx="3299791" cy="2358889"/>
            </a:xfrm>
          </p:grpSpPr>
          <p:sp>
            <p:nvSpPr>
              <p:cNvPr id="24" name="Oval 23">
                <a:extLst>
                  <a:ext uri="{FF2B5EF4-FFF2-40B4-BE49-F238E27FC236}">
                    <a16:creationId xmlns:a16="http://schemas.microsoft.com/office/drawing/2014/main" id="{7CC5A452-4934-CDEA-E9C7-AF029332515A}"/>
                  </a:ext>
                </a:extLst>
              </p:cNvPr>
              <p:cNvSpPr/>
              <p:nvPr/>
            </p:nvSpPr>
            <p:spPr>
              <a:xfrm>
                <a:off x="3920142" y="1319835"/>
                <a:ext cx="1802296" cy="1802296"/>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Rectangle 24">
                <a:extLst>
                  <a:ext uri="{FF2B5EF4-FFF2-40B4-BE49-F238E27FC236}">
                    <a16:creationId xmlns:a16="http://schemas.microsoft.com/office/drawing/2014/main" id="{AEC8AA2F-DD2B-0E0D-777A-4C9EBDDE5C42}"/>
                  </a:ext>
                </a:extLst>
              </p:cNvPr>
              <p:cNvSpPr/>
              <p:nvPr/>
            </p:nvSpPr>
            <p:spPr>
              <a:xfrm>
                <a:off x="3255698" y="763242"/>
                <a:ext cx="3299791" cy="1060177"/>
              </a:xfrm>
              <a:prstGeom prst="rect">
                <a:avLst/>
              </a:prstGeom>
              <a:solidFill>
                <a:schemeClr val="bg1"/>
              </a:solidFill>
              <a:ln>
                <a:solidFill>
                  <a:srgbClr val="1684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8A0A1B31-1CD0-AAFE-6FD8-8FCC278F850B}"/>
                  </a:ext>
                </a:extLst>
              </p:cNvPr>
              <p:cNvSpPr/>
              <p:nvPr/>
            </p:nvSpPr>
            <p:spPr>
              <a:xfrm>
                <a:off x="4092421" y="1492114"/>
                <a:ext cx="1457738" cy="14577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TextBox 223">
                <a:extLst>
                  <a:ext uri="{FF2B5EF4-FFF2-40B4-BE49-F238E27FC236}">
                    <a16:creationId xmlns:a16="http://schemas.microsoft.com/office/drawing/2014/main" id="{89FF76E8-8E4A-C9C7-0769-C02CC176C967}"/>
                  </a:ext>
                </a:extLst>
              </p:cNvPr>
              <p:cNvSpPr txBox="1">
                <a:spLocks noChangeArrowheads="1"/>
              </p:cNvSpPr>
              <p:nvPr/>
            </p:nvSpPr>
            <p:spPr bwMode="auto">
              <a:xfrm>
                <a:off x="3609125" y="901705"/>
                <a:ext cx="2592634" cy="810703"/>
              </a:xfrm>
              <a:prstGeom prst="rect">
                <a:avLst/>
              </a:prstGeom>
            </p:spPr>
            <p:txBody>
              <a:bodyPr rot="0" vert="horz" wrap="square" lIns="0" tIns="45720" rIns="0" bIns="45720" anchor="b" anchorCtr="0" upright="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إرشادات التنفيذ</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2306C8DD-0E1F-BF4F-3630-4B254DEB67A9}"/>
                </a:ext>
              </a:extLst>
            </p:cNvPr>
            <p:cNvSpPr txBox="1"/>
            <p:nvPr/>
          </p:nvSpPr>
          <p:spPr>
            <a:xfrm>
              <a:off x="7424025" y="3763257"/>
              <a:ext cx="1043877" cy="1186414"/>
            </a:xfrm>
            <a:prstGeom prst="rect">
              <a:avLst/>
            </a:prstGeom>
            <a:noFill/>
          </p:spPr>
          <p:txBody>
            <a:bodyPr wrap="none" rtlCol="0">
              <a:spAutoFit/>
            </a:bodyPr>
            <a:lstStyle/>
            <a:p>
              <a:pPr algn="just" rtl="0">
                <a:lnSpc>
                  <a:spcPct val="115000"/>
                </a:lnSpc>
              </a:pPr>
              <a:r>
                <a:rPr lang="en-GB" sz="6600" b="1" kern="1200" dirty="0">
                  <a:solidFill>
                    <a:srgbClr val="168489"/>
                  </a:solidFill>
                  <a:effectLst/>
                  <a:latin typeface="Calibri" panose="020F0502020204030204" pitchFamily="34" charset="0"/>
                  <a:ea typeface="Calibri" panose="020F0502020204030204" pitchFamily="34" charset="0"/>
                  <a:cs typeface="Activist Light"/>
                </a:rPr>
                <a:t>02</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316799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DFE63-D873-48B4-7D55-B3B3DA282F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82E7DCF-F5AA-E6E8-1E3C-5ECF80EDAF47}"/>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826E145-8F39-2D52-2A44-355F53C81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0A7EDCAC-B42C-BAC0-7388-EE9AB6199AF2}"/>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المصمّم (</a:t>
            </a:r>
            <a:r>
              <a:rPr lang="en-US"/>
              <a:t>The Architect</a:t>
            </a:r>
            <a:r>
              <a:rPr lang="ar-EG"/>
              <a:t>)</a:t>
            </a:r>
            <a:endParaRPr lang="en-US"/>
          </a:p>
        </p:txBody>
      </p:sp>
      <p:pic>
        <p:nvPicPr>
          <p:cNvPr id="3" name="Picture 2" descr="Architect ">
            <a:extLst>
              <a:ext uri="{FF2B5EF4-FFF2-40B4-BE49-F238E27FC236}">
                <a16:creationId xmlns:a16="http://schemas.microsoft.com/office/drawing/2014/main" id="{C274862D-7306-7B60-3151-2DD078571A6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090" y="1766284"/>
            <a:ext cx="4032250" cy="4032250"/>
          </a:xfrm>
          <a:prstGeom prst="rect">
            <a:avLst/>
          </a:prstGeom>
          <a:noFill/>
          <a:ln>
            <a:noFill/>
          </a:ln>
        </p:spPr>
      </p:pic>
      <p:grpSp>
        <p:nvGrpSpPr>
          <p:cNvPr id="18" name="Group 17">
            <a:extLst>
              <a:ext uri="{FF2B5EF4-FFF2-40B4-BE49-F238E27FC236}">
                <a16:creationId xmlns:a16="http://schemas.microsoft.com/office/drawing/2014/main" id="{0209107B-C1D4-7B34-4806-7C30A2802C8F}"/>
              </a:ext>
            </a:extLst>
          </p:cNvPr>
          <p:cNvGrpSpPr/>
          <p:nvPr/>
        </p:nvGrpSpPr>
        <p:grpSpPr>
          <a:xfrm>
            <a:off x="4289645" y="2439312"/>
            <a:ext cx="7089468" cy="553357"/>
            <a:chOff x="0" y="3299222"/>
            <a:chExt cx="7089468" cy="553357"/>
          </a:xfrm>
        </p:grpSpPr>
        <p:sp>
          <p:nvSpPr>
            <p:cNvPr id="19" name="TextBox 18">
              <a:extLst>
                <a:ext uri="{FF2B5EF4-FFF2-40B4-BE49-F238E27FC236}">
                  <a16:creationId xmlns:a16="http://schemas.microsoft.com/office/drawing/2014/main" id="{A3A5047B-D423-65F7-FCAB-FEAF4E3E5A20}"/>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تصميم الهياكل والنظم المرنة</a:t>
              </a:r>
              <a:endParaRPr lang="en-US" dirty="0"/>
            </a:p>
          </p:txBody>
        </p:sp>
        <p:sp>
          <p:nvSpPr>
            <p:cNvPr id="20" name="TextBox 19">
              <a:extLst>
                <a:ext uri="{FF2B5EF4-FFF2-40B4-BE49-F238E27FC236}">
                  <a16:creationId xmlns:a16="http://schemas.microsoft.com/office/drawing/2014/main" id="{5649B480-F6A5-EEEE-EBBB-8CA9135EB9C8}"/>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 name="Group 5">
            <a:extLst>
              <a:ext uri="{FF2B5EF4-FFF2-40B4-BE49-F238E27FC236}">
                <a16:creationId xmlns:a16="http://schemas.microsoft.com/office/drawing/2014/main" id="{33AEAE63-1AB8-DD3A-ED21-902013E8FA63}"/>
              </a:ext>
            </a:extLst>
          </p:cNvPr>
          <p:cNvGrpSpPr/>
          <p:nvPr/>
        </p:nvGrpSpPr>
        <p:grpSpPr>
          <a:xfrm>
            <a:off x="4346442" y="3715573"/>
            <a:ext cx="7089468" cy="553357"/>
            <a:chOff x="0" y="3299222"/>
            <a:chExt cx="7089468" cy="553357"/>
          </a:xfrm>
        </p:grpSpPr>
        <p:sp>
          <p:nvSpPr>
            <p:cNvPr id="7" name="TextBox 6">
              <a:extLst>
                <a:ext uri="{FF2B5EF4-FFF2-40B4-BE49-F238E27FC236}">
                  <a16:creationId xmlns:a16="http://schemas.microsoft.com/office/drawing/2014/main" id="{ED92E38F-CA52-4759-53AC-04E890A54997}"/>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القدرات التنظيمية اللازمة للمستقبل</a:t>
              </a:r>
              <a:endParaRPr lang="en-US" dirty="0"/>
            </a:p>
          </p:txBody>
        </p:sp>
        <p:sp>
          <p:nvSpPr>
            <p:cNvPr id="10" name="TextBox 9">
              <a:extLst>
                <a:ext uri="{FF2B5EF4-FFF2-40B4-BE49-F238E27FC236}">
                  <a16:creationId xmlns:a16="http://schemas.microsoft.com/office/drawing/2014/main" id="{627994B9-8E10-27E8-9261-6B02527883F2}"/>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11" name="Oval 10">
            <a:extLst>
              <a:ext uri="{FF2B5EF4-FFF2-40B4-BE49-F238E27FC236}">
                <a16:creationId xmlns:a16="http://schemas.microsoft.com/office/drawing/2014/main" id="{038943CE-FE5C-735D-DE44-7A6115AE3F6E}"/>
              </a:ext>
            </a:extLst>
          </p:cNvPr>
          <p:cNvSpPr/>
          <p:nvPr/>
        </p:nvSpPr>
        <p:spPr>
          <a:xfrm>
            <a:off x="10828298" y="5007789"/>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2" name="Group 11">
            <a:extLst>
              <a:ext uri="{FF2B5EF4-FFF2-40B4-BE49-F238E27FC236}">
                <a16:creationId xmlns:a16="http://schemas.microsoft.com/office/drawing/2014/main" id="{985DB30E-2F2B-C1C2-E71B-EE501C886BE8}"/>
              </a:ext>
            </a:extLst>
          </p:cNvPr>
          <p:cNvGrpSpPr/>
          <p:nvPr/>
        </p:nvGrpSpPr>
        <p:grpSpPr>
          <a:xfrm>
            <a:off x="4346442" y="5034917"/>
            <a:ext cx="7089468" cy="553357"/>
            <a:chOff x="0" y="3299222"/>
            <a:chExt cx="7089468" cy="553357"/>
          </a:xfrm>
        </p:grpSpPr>
        <p:sp>
          <p:nvSpPr>
            <p:cNvPr id="13" name="TextBox 12">
              <a:extLst>
                <a:ext uri="{FF2B5EF4-FFF2-40B4-BE49-F238E27FC236}">
                  <a16:creationId xmlns:a16="http://schemas.microsoft.com/office/drawing/2014/main" id="{BC8B42E4-50AF-473C-9EC3-91450CE0CE31}"/>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تطوير نماذج أعمال مبتكرة</a:t>
              </a:r>
              <a:endParaRPr lang="en-US" dirty="0"/>
            </a:p>
          </p:txBody>
        </p:sp>
        <p:sp>
          <p:nvSpPr>
            <p:cNvPr id="14" name="TextBox 13">
              <a:extLst>
                <a:ext uri="{FF2B5EF4-FFF2-40B4-BE49-F238E27FC236}">
                  <a16:creationId xmlns:a16="http://schemas.microsoft.com/office/drawing/2014/main" id="{1D4401FD-A40B-FEE8-7DA9-F08093CA8090}"/>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5" name="Picture 14" descr="Catalyst ">
            <a:extLst>
              <a:ext uri="{FF2B5EF4-FFF2-40B4-BE49-F238E27FC236}">
                <a16:creationId xmlns:a16="http://schemas.microsoft.com/office/drawing/2014/main" id="{264932FB-7881-1AAC-5FDE-7D8525C4D9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94795" y="2370772"/>
            <a:ext cx="3610927" cy="3610927"/>
          </a:xfrm>
          <a:prstGeom prst="rect">
            <a:avLst/>
          </a:prstGeom>
          <a:noFill/>
          <a:ln>
            <a:noFill/>
          </a:ln>
        </p:spPr>
      </p:pic>
    </p:spTree>
    <p:extLst>
      <p:ext uri="{BB962C8B-B14F-4D97-AF65-F5344CB8AC3E}">
        <p14:creationId xmlns:p14="http://schemas.microsoft.com/office/powerpoint/2010/main" val="2411794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3F46F-E783-650D-12A7-05763004BB4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D264FC9-9DC2-1D48-BCC7-6EF6933FE504}"/>
              </a:ext>
            </a:extLst>
          </p:cNvPr>
          <p:cNvSpPr txBox="1"/>
          <p:nvPr/>
        </p:nvSpPr>
        <p:spPr>
          <a:xfrm>
            <a:off x="2190750" y="-189827"/>
            <a:ext cx="7810500" cy="729430"/>
          </a:xfrm>
          <a:prstGeom prst="rect">
            <a:avLst/>
          </a:prstGeom>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أطر أخلاقية لاستخدام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05A9B4C-4E63-8560-D91A-DC020ED28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D6F337C5-FFAC-2CDA-9DE4-0F4BEC2C1EE5}"/>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خطوات بناء إطار أخلاقي:</a:t>
            </a:r>
            <a:endParaRPr lang="en-US"/>
          </a:p>
        </p:txBody>
      </p:sp>
      <p:sp>
        <p:nvSpPr>
          <p:cNvPr id="4" name="Rectangle: Rounded Corners 3">
            <a:extLst>
              <a:ext uri="{FF2B5EF4-FFF2-40B4-BE49-F238E27FC236}">
                <a16:creationId xmlns:a16="http://schemas.microsoft.com/office/drawing/2014/main" id="{01833148-E24F-840A-8DFA-4A29D6845CFF}"/>
              </a:ext>
            </a:extLst>
          </p:cNvPr>
          <p:cNvSpPr/>
          <p:nvPr/>
        </p:nvSpPr>
        <p:spPr>
          <a:xfrm rot="1800000">
            <a:off x="-9623808"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F8016C8-AD84-B721-1CD0-41ED5BF06A17}"/>
              </a:ext>
            </a:extLst>
          </p:cNvPr>
          <p:cNvSpPr txBox="1"/>
          <p:nvPr/>
        </p:nvSpPr>
        <p:spPr>
          <a:xfrm>
            <a:off x="14859358" y="278191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الأطر الأخلاقية توفّر مبادئ توجيهية واضحة لتطوير واستخدام الذكاء الاصطناعي بطريقة مسؤولة. وفقاً لدراسة أجرتها شركة </a:t>
            </a:r>
            <a:r>
              <a:rPr lang="ar-SA" dirty="0" err="1"/>
              <a:t>ديلويت</a:t>
            </a:r>
            <a:r>
              <a:rPr lang="ar-SA" dirty="0"/>
              <a:t>، فإنّ 76% من الشركات التي تستخدم الذكاء الاصطناعي بشكل مكثّف لديها أطر أخلاقية رسمية، مقارنة بـ 21% فقط من الشركات التي تستخدمه بشكل محدود</a:t>
            </a:r>
            <a:endParaRPr lang="en-US" dirty="0"/>
          </a:p>
        </p:txBody>
      </p:sp>
      <p:pic>
        <p:nvPicPr>
          <p:cNvPr id="3" name="Picture 2" descr="Responsible ai practices ">
            <a:extLst>
              <a:ext uri="{FF2B5EF4-FFF2-40B4-BE49-F238E27FC236}">
                <a16:creationId xmlns:a16="http://schemas.microsoft.com/office/drawing/2014/main" id="{66D099DB-A4FA-27DF-21C2-46C8A0981D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14260" y="1582455"/>
            <a:ext cx="4686145" cy="4686145"/>
          </a:xfrm>
          <a:prstGeom prst="rect">
            <a:avLst/>
          </a:prstGeom>
          <a:noFill/>
          <a:ln>
            <a:noFill/>
          </a:ln>
        </p:spPr>
      </p:pic>
      <p:grpSp>
        <p:nvGrpSpPr>
          <p:cNvPr id="73" name="Group 72">
            <a:extLst>
              <a:ext uri="{FF2B5EF4-FFF2-40B4-BE49-F238E27FC236}">
                <a16:creationId xmlns:a16="http://schemas.microsoft.com/office/drawing/2014/main" id="{E7A34040-AAC3-BD3D-D72D-61BCBEC3B7DB}"/>
              </a:ext>
            </a:extLst>
          </p:cNvPr>
          <p:cNvGrpSpPr/>
          <p:nvPr/>
        </p:nvGrpSpPr>
        <p:grpSpPr>
          <a:xfrm>
            <a:off x="2685506" y="2875656"/>
            <a:ext cx="2244375" cy="2315015"/>
            <a:chOff x="2685506" y="2875656"/>
            <a:chExt cx="2244375" cy="2315015"/>
          </a:xfrm>
        </p:grpSpPr>
        <p:grpSp>
          <p:nvGrpSpPr>
            <p:cNvPr id="54" name="Group 53">
              <a:extLst>
                <a:ext uri="{FF2B5EF4-FFF2-40B4-BE49-F238E27FC236}">
                  <a16:creationId xmlns:a16="http://schemas.microsoft.com/office/drawing/2014/main" id="{44D69227-A9E7-CBF1-8D5C-8B032888A066}"/>
                </a:ext>
              </a:extLst>
            </p:cNvPr>
            <p:cNvGrpSpPr/>
            <p:nvPr/>
          </p:nvGrpSpPr>
          <p:grpSpPr>
            <a:xfrm>
              <a:off x="2685506" y="2875656"/>
              <a:ext cx="2244375" cy="2315015"/>
              <a:chOff x="1196775" y="7"/>
              <a:chExt cx="1338152" cy="1380694"/>
            </a:xfrm>
          </p:grpSpPr>
          <p:sp>
            <p:nvSpPr>
              <p:cNvPr id="55" name="Rectangle: Diagonal Corners Rounded 54">
                <a:extLst>
                  <a:ext uri="{FF2B5EF4-FFF2-40B4-BE49-F238E27FC236}">
                    <a16:creationId xmlns:a16="http://schemas.microsoft.com/office/drawing/2014/main" id="{B2EDF4E7-79E5-DB05-92A8-21C482A90E01}"/>
                  </a:ext>
                </a:extLst>
              </p:cNvPr>
              <p:cNvSpPr/>
              <p:nvPr/>
            </p:nvSpPr>
            <p:spPr>
              <a:xfrm flipV="1">
                <a:off x="1196775" y="67115"/>
                <a:ext cx="1278364" cy="1313586"/>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6" name="Rectangle: Diagonal Corners Rounded 55">
                <a:extLst>
                  <a:ext uri="{FF2B5EF4-FFF2-40B4-BE49-F238E27FC236}">
                    <a16:creationId xmlns:a16="http://schemas.microsoft.com/office/drawing/2014/main" id="{6AFB28D8-686D-9515-2EA0-8455805E0166}"/>
                  </a:ext>
                </a:extLst>
              </p:cNvPr>
              <p:cNvSpPr/>
              <p:nvPr/>
            </p:nvSpPr>
            <p:spPr>
              <a:xfrm flipV="1">
                <a:off x="1256564" y="7"/>
                <a:ext cx="1278363" cy="1313586"/>
              </a:xfrm>
              <a:prstGeom prst="round2DiagRect">
                <a:avLst>
                  <a:gd name="adj1" fmla="val 7948"/>
                  <a:gd name="adj2" fmla="val 45033"/>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7" name="TextBox 144">
                <a:extLst>
                  <a:ext uri="{FF2B5EF4-FFF2-40B4-BE49-F238E27FC236}">
                    <a16:creationId xmlns:a16="http://schemas.microsoft.com/office/drawing/2014/main" id="{CD901A26-24E9-DE17-D21C-9CD6EBB4465E}"/>
                  </a:ext>
                </a:extLst>
              </p:cNvPr>
              <p:cNvSpPr txBox="1"/>
              <p:nvPr/>
            </p:nvSpPr>
            <p:spPr>
              <a:xfrm>
                <a:off x="1302984" y="601744"/>
                <a:ext cx="1080835" cy="719557"/>
              </a:xfrm>
              <a:prstGeom prst="rect">
                <a:avLst/>
              </a:prstGeom>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آليات التنفيذ</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5" name="Graphic 19" descr="List with solid fill">
              <a:extLst>
                <a:ext uri="{FF2B5EF4-FFF2-40B4-BE49-F238E27FC236}">
                  <a16:creationId xmlns:a16="http://schemas.microsoft.com/office/drawing/2014/main" id="{CD58B3D3-43E6-0CAD-B059-FFEEF634DADF}"/>
                </a:ext>
              </a:extLst>
            </p:cNvPr>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31908" y="3014353"/>
              <a:ext cx="961932" cy="976145"/>
            </a:xfrm>
            <a:prstGeom prst="rect">
              <a:avLst/>
            </a:prstGeom>
          </p:spPr>
        </p:pic>
      </p:grpSp>
      <p:grpSp>
        <p:nvGrpSpPr>
          <p:cNvPr id="74" name="Group 73">
            <a:extLst>
              <a:ext uri="{FF2B5EF4-FFF2-40B4-BE49-F238E27FC236}">
                <a16:creationId xmlns:a16="http://schemas.microsoft.com/office/drawing/2014/main" id="{C41A0E5B-7309-F705-BD1E-045350A47C9C}"/>
              </a:ext>
            </a:extLst>
          </p:cNvPr>
          <p:cNvGrpSpPr/>
          <p:nvPr/>
        </p:nvGrpSpPr>
        <p:grpSpPr>
          <a:xfrm>
            <a:off x="377024" y="2875647"/>
            <a:ext cx="2244373" cy="2315011"/>
            <a:chOff x="377024" y="2875647"/>
            <a:chExt cx="2244373" cy="2315011"/>
          </a:xfrm>
        </p:grpSpPr>
        <p:grpSp>
          <p:nvGrpSpPr>
            <p:cNvPr id="50" name="Group 49">
              <a:extLst>
                <a:ext uri="{FF2B5EF4-FFF2-40B4-BE49-F238E27FC236}">
                  <a16:creationId xmlns:a16="http://schemas.microsoft.com/office/drawing/2014/main" id="{E870A4FB-E857-80BF-DE73-B260276C3D6A}"/>
                </a:ext>
              </a:extLst>
            </p:cNvPr>
            <p:cNvGrpSpPr/>
            <p:nvPr/>
          </p:nvGrpSpPr>
          <p:grpSpPr>
            <a:xfrm>
              <a:off x="377024" y="2875647"/>
              <a:ext cx="2244373" cy="2315011"/>
              <a:chOff x="0" y="2"/>
              <a:chExt cx="1338154" cy="1380694"/>
            </a:xfrm>
          </p:grpSpPr>
          <p:sp>
            <p:nvSpPr>
              <p:cNvPr id="67" name="Rectangle: Diagonal Corners Rounded 66">
                <a:extLst>
                  <a:ext uri="{FF2B5EF4-FFF2-40B4-BE49-F238E27FC236}">
                    <a16:creationId xmlns:a16="http://schemas.microsoft.com/office/drawing/2014/main" id="{D0D83367-9695-2514-5018-64C55329EB9E}"/>
                  </a:ext>
                </a:extLst>
              </p:cNvPr>
              <p:cNvSpPr/>
              <p:nvPr/>
            </p:nvSpPr>
            <p:spPr>
              <a:xfrm flipV="1">
                <a:off x="0" y="67110"/>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8" name="Rectangle: Diagonal Corners Rounded 67">
                <a:extLst>
                  <a:ext uri="{FF2B5EF4-FFF2-40B4-BE49-F238E27FC236}">
                    <a16:creationId xmlns:a16="http://schemas.microsoft.com/office/drawing/2014/main" id="{43F0B0BB-F384-20D4-0D4D-31747E5F4404}"/>
                  </a:ext>
                </a:extLst>
              </p:cNvPr>
              <p:cNvSpPr/>
              <p:nvPr/>
            </p:nvSpPr>
            <p:spPr>
              <a:xfrm flipV="1">
                <a:off x="59790" y="2"/>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9" name="TextBox 159">
                <a:extLst>
                  <a:ext uri="{FF2B5EF4-FFF2-40B4-BE49-F238E27FC236}">
                    <a16:creationId xmlns:a16="http://schemas.microsoft.com/office/drawing/2014/main" id="{CFB8BDD6-687C-506B-E431-67C826AB5D96}"/>
                  </a:ext>
                </a:extLst>
              </p:cNvPr>
              <p:cNvSpPr txBox="1"/>
              <p:nvPr/>
            </p:nvSpPr>
            <p:spPr>
              <a:xfrm>
                <a:off x="53655" y="764518"/>
                <a:ext cx="1220323" cy="381806"/>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والتحسين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6" name="رسم 15" descr="قائمة اختيار">
              <a:extLst>
                <a:ext uri="{FF2B5EF4-FFF2-40B4-BE49-F238E27FC236}">
                  <a16:creationId xmlns:a16="http://schemas.microsoft.com/office/drawing/2014/main" id="{0BCE6731-8C50-9CC1-C0B0-B37A8A4960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6056" y="3037992"/>
              <a:ext cx="962646" cy="962349"/>
            </a:xfrm>
            <a:prstGeom prst="rect">
              <a:avLst/>
            </a:prstGeom>
          </p:spPr>
        </p:pic>
      </p:grpSp>
      <p:grpSp>
        <p:nvGrpSpPr>
          <p:cNvPr id="70" name="Group 69">
            <a:extLst>
              <a:ext uri="{FF2B5EF4-FFF2-40B4-BE49-F238E27FC236}">
                <a16:creationId xmlns:a16="http://schemas.microsoft.com/office/drawing/2014/main" id="{CE8C117D-129E-AC55-E46B-A84C6A4AE16E}"/>
              </a:ext>
            </a:extLst>
          </p:cNvPr>
          <p:cNvGrpSpPr/>
          <p:nvPr/>
        </p:nvGrpSpPr>
        <p:grpSpPr>
          <a:xfrm>
            <a:off x="9534556" y="2875651"/>
            <a:ext cx="2280422" cy="2315011"/>
            <a:chOff x="9534556" y="2875651"/>
            <a:chExt cx="2280422" cy="2315011"/>
          </a:xfrm>
        </p:grpSpPr>
        <p:grpSp>
          <p:nvGrpSpPr>
            <p:cNvPr id="51" name="Group 50">
              <a:extLst>
                <a:ext uri="{FF2B5EF4-FFF2-40B4-BE49-F238E27FC236}">
                  <a16:creationId xmlns:a16="http://schemas.microsoft.com/office/drawing/2014/main" id="{B62C1BC7-BFEE-8D24-E1A7-D3A939C27C08}"/>
                </a:ext>
              </a:extLst>
            </p:cNvPr>
            <p:cNvGrpSpPr/>
            <p:nvPr/>
          </p:nvGrpSpPr>
          <p:grpSpPr>
            <a:xfrm>
              <a:off x="9534556" y="2875651"/>
              <a:ext cx="2280422" cy="2315011"/>
              <a:chOff x="4747496" y="4"/>
              <a:chExt cx="1359649" cy="1380695"/>
            </a:xfrm>
          </p:grpSpPr>
          <p:sp>
            <p:nvSpPr>
              <p:cNvPr id="64" name="Rectangle: Diagonal Corners Rounded 63">
                <a:extLst>
                  <a:ext uri="{FF2B5EF4-FFF2-40B4-BE49-F238E27FC236}">
                    <a16:creationId xmlns:a16="http://schemas.microsoft.com/office/drawing/2014/main" id="{515FE653-80B3-B979-A6B6-BEA9D207EF9B}"/>
                  </a:ext>
                </a:extLst>
              </p:cNvPr>
              <p:cNvSpPr/>
              <p:nvPr/>
            </p:nvSpPr>
            <p:spPr>
              <a:xfrm flipV="1">
                <a:off x="4747496" y="67113"/>
                <a:ext cx="1278364" cy="1313586"/>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5" name="Rectangle: Diagonal Corners Rounded 64">
                <a:extLst>
                  <a:ext uri="{FF2B5EF4-FFF2-40B4-BE49-F238E27FC236}">
                    <a16:creationId xmlns:a16="http://schemas.microsoft.com/office/drawing/2014/main" id="{D8192A9F-02FF-B9FC-5967-B9C70541C871}"/>
                  </a:ext>
                </a:extLst>
              </p:cNvPr>
              <p:cNvSpPr/>
              <p:nvPr/>
            </p:nvSpPr>
            <p:spPr>
              <a:xfrm flipV="1">
                <a:off x="4807286" y="4"/>
                <a:ext cx="1278364" cy="1313586"/>
              </a:xfrm>
              <a:prstGeom prst="round2DiagRect">
                <a:avLst>
                  <a:gd name="adj1" fmla="val 7948"/>
                  <a:gd name="adj2" fmla="val 45033"/>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6" name="TextBox 156">
                <a:extLst>
                  <a:ext uri="{FF2B5EF4-FFF2-40B4-BE49-F238E27FC236}">
                    <a16:creationId xmlns:a16="http://schemas.microsoft.com/office/drawing/2014/main" id="{B5C43DC9-51CF-020C-DC2D-92D11C598067}"/>
                  </a:ext>
                </a:extLst>
              </p:cNvPr>
              <p:cNvSpPr txBox="1"/>
              <p:nvPr/>
            </p:nvSpPr>
            <p:spPr>
              <a:xfrm>
                <a:off x="4752446" y="601742"/>
                <a:ext cx="1354699" cy="719559"/>
              </a:xfrm>
              <a:prstGeom prst="rect">
                <a:avLst/>
              </a:prstGeom>
              <a:noFill/>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أصحاب المصلحة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7" name="Graphic 3" descr="Connections with solid fill">
              <a:extLst>
                <a:ext uri="{FF2B5EF4-FFF2-40B4-BE49-F238E27FC236}">
                  <a16:creationId xmlns:a16="http://schemas.microsoft.com/office/drawing/2014/main" id="{75F7A845-E605-4526-FC8A-76940BE4E63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310959" y="2943117"/>
              <a:ext cx="979653" cy="979351"/>
            </a:xfrm>
            <a:prstGeom prst="rect">
              <a:avLst/>
            </a:prstGeom>
          </p:spPr>
        </p:pic>
      </p:grpSp>
      <p:grpSp>
        <p:nvGrpSpPr>
          <p:cNvPr id="71" name="Group 70">
            <a:extLst>
              <a:ext uri="{FF2B5EF4-FFF2-40B4-BE49-F238E27FC236}">
                <a16:creationId xmlns:a16="http://schemas.microsoft.com/office/drawing/2014/main" id="{8ADB8E5C-4BED-8E74-6BAC-E71A56B24AC5}"/>
              </a:ext>
            </a:extLst>
          </p:cNvPr>
          <p:cNvGrpSpPr/>
          <p:nvPr/>
        </p:nvGrpSpPr>
        <p:grpSpPr>
          <a:xfrm>
            <a:off x="7262283" y="2875651"/>
            <a:ext cx="2244375" cy="2315015"/>
            <a:chOff x="7262283" y="2875651"/>
            <a:chExt cx="2244375" cy="2315015"/>
          </a:xfrm>
        </p:grpSpPr>
        <p:grpSp>
          <p:nvGrpSpPr>
            <p:cNvPr id="52" name="Group 51">
              <a:extLst>
                <a:ext uri="{FF2B5EF4-FFF2-40B4-BE49-F238E27FC236}">
                  <a16:creationId xmlns:a16="http://schemas.microsoft.com/office/drawing/2014/main" id="{57765F1E-9AEE-9CBF-E229-681D52764070}"/>
                </a:ext>
              </a:extLst>
            </p:cNvPr>
            <p:cNvGrpSpPr/>
            <p:nvPr/>
          </p:nvGrpSpPr>
          <p:grpSpPr>
            <a:xfrm>
              <a:off x="7262283" y="2875651"/>
              <a:ext cx="2244375" cy="2315015"/>
              <a:chOff x="3569494" y="4"/>
              <a:chExt cx="1338154" cy="1380694"/>
            </a:xfrm>
          </p:grpSpPr>
          <p:sp>
            <p:nvSpPr>
              <p:cNvPr id="61" name="Rectangle: Diagonal Corners Rounded 60">
                <a:extLst>
                  <a:ext uri="{FF2B5EF4-FFF2-40B4-BE49-F238E27FC236}">
                    <a16:creationId xmlns:a16="http://schemas.microsoft.com/office/drawing/2014/main" id="{6AA067A4-5397-FECB-6D5E-C4CEB516FCD6}"/>
                  </a:ext>
                </a:extLst>
              </p:cNvPr>
              <p:cNvSpPr/>
              <p:nvPr/>
            </p:nvSpPr>
            <p:spPr>
              <a:xfrm flipV="1">
                <a:off x="3569494" y="67112"/>
                <a:ext cx="1278364" cy="1313586"/>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2" name="Rectangle: Diagonal Corners Rounded 61">
                <a:extLst>
                  <a:ext uri="{FF2B5EF4-FFF2-40B4-BE49-F238E27FC236}">
                    <a16:creationId xmlns:a16="http://schemas.microsoft.com/office/drawing/2014/main" id="{BEB11A3D-3869-FBC5-E4E5-89EE7C5F58EE}"/>
                  </a:ext>
                </a:extLst>
              </p:cNvPr>
              <p:cNvSpPr/>
              <p:nvPr/>
            </p:nvSpPr>
            <p:spPr>
              <a:xfrm flipV="1">
                <a:off x="3629284" y="4"/>
                <a:ext cx="1278364" cy="1313586"/>
              </a:xfrm>
              <a:prstGeom prst="round2DiagRect">
                <a:avLst>
                  <a:gd name="adj1" fmla="val 7948"/>
                  <a:gd name="adj2" fmla="val 45033"/>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3" name="TextBox 153">
                <a:extLst>
                  <a:ext uri="{FF2B5EF4-FFF2-40B4-BE49-F238E27FC236}">
                    <a16:creationId xmlns:a16="http://schemas.microsoft.com/office/drawing/2014/main" id="{A5FEB4E8-E2A2-1750-8F2F-7460A9E3D0D8}"/>
                  </a:ext>
                </a:extLst>
              </p:cNvPr>
              <p:cNvSpPr txBox="1"/>
              <p:nvPr/>
            </p:nvSpPr>
            <p:spPr>
              <a:xfrm>
                <a:off x="3627062" y="764517"/>
                <a:ext cx="1203526" cy="381806"/>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تحليل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8" name="Graphic 29" descr="Downward trend graph with solid fill">
              <a:extLst>
                <a:ext uri="{FF2B5EF4-FFF2-40B4-BE49-F238E27FC236}">
                  <a16:creationId xmlns:a16="http://schemas.microsoft.com/office/drawing/2014/main" id="{88315C64-4373-BA0B-161A-28CDE535713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966213" y="2914061"/>
              <a:ext cx="1003162" cy="1002854"/>
            </a:xfrm>
            <a:prstGeom prst="rect">
              <a:avLst/>
            </a:prstGeom>
          </p:spPr>
        </p:pic>
      </p:grpSp>
      <p:grpSp>
        <p:nvGrpSpPr>
          <p:cNvPr id="72" name="Group 71">
            <a:extLst>
              <a:ext uri="{FF2B5EF4-FFF2-40B4-BE49-F238E27FC236}">
                <a16:creationId xmlns:a16="http://schemas.microsoft.com/office/drawing/2014/main" id="{5BAAE8CB-3C9A-A562-D190-9F6A57D47BFC}"/>
              </a:ext>
            </a:extLst>
          </p:cNvPr>
          <p:cNvGrpSpPr/>
          <p:nvPr/>
        </p:nvGrpSpPr>
        <p:grpSpPr>
          <a:xfrm>
            <a:off x="4980023" y="2875643"/>
            <a:ext cx="2308845" cy="2315013"/>
            <a:chOff x="4980023" y="2875643"/>
            <a:chExt cx="2308845" cy="2315013"/>
          </a:xfrm>
        </p:grpSpPr>
        <p:grpSp>
          <p:nvGrpSpPr>
            <p:cNvPr id="53" name="Group 52">
              <a:extLst>
                <a:ext uri="{FF2B5EF4-FFF2-40B4-BE49-F238E27FC236}">
                  <a16:creationId xmlns:a16="http://schemas.microsoft.com/office/drawing/2014/main" id="{CF3F8B76-E602-3214-F3E4-4BFAA403E332}"/>
                </a:ext>
              </a:extLst>
            </p:cNvPr>
            <p:cNvGrpSpPr/>
            <p:nvPr/>
          </p:nvGrpSpPr>
          <p:grpSpPr>
            <a:xfrm>
              <a:off x="4980023" y="2875643"/>
              <a:ext cx="2308845" cy="2315013"/>
              <a:chOff x="2386311" y="0"/>
              <a:chExt cx="1376590" cy="1380695"/>
            </a:xfrm>
          </p:grpSpPr>
          <p:sp>
            <p:nvSpPr>
              <p:cNvPr id="58" name="Rectangle: Diagonal Corners Rounded 57">
                <a:extLst>
                  <a:ext uri="{FF2B5EF4-FFF2-40B4-BE49-F238E27FC236}">
                    <a16:creationId xmlns:a16="http://schemas.microsoft.com/office/drawing/2014/main" id="{D166E3DD-36EA-34E4-8A31-25D411F31B70}"/>
                  </a:ext>
                </a:extLst>
              </p:cNvPr>
              <p:cNvSpPr/>
              <p:nvPr/>
            </p:nvSpPr>
            <p:spPr>
              <a:xfrm flipV="1">
                <a:off x="2386311" y="67109"/>
                <a:ext cx="1278364" cy="1313586"/>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9" name="Rectangle: Diagonal Corners Rounded 58">
                <a:extLst>
                  <a:ext uri="{FF2B5EF4-FFF2-40B4-BE49-F238E27FC236}">
                    <a16:creationId xmlns:a16="http://schemas.microsoft.com/office/drawing/2014/main" id="{A434C2C5-120D-6BBE-9785-81E3FA6A5EC8}"/>
                  </a:ext>
                </a:extLst>
              </p:cNvPr>
              <p:cNvSpPr/>
              <p:nvPr/>
            </p:nvSpPr>
            <p:spPr>
              <a:xfrm flipV="1">
                <a:off x="2446102" y="0"/>
                <a:ext cx="1278365" cy="1313586"/>
              </a:xfrm>
              <a:prstGeom prst="round2DiagRect">
                <a:avLst>
                  <a:gd name="adj1" fmla="val 7948"/>
                  <a:gd name="adj2" fmla="val 45033"/>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0" name="TextBox 149">
                <a:extLst>
                  <a:ext uri="{FF2B5EF4-FFF2-40B4-BE49-F238E27FC236}">
                    <a16:creationId xmlns:a16="http://schemas.microsoft.com/office/drawing/2014/main" id="{8D9B45A3-F3FC-3AB5-DF88-9ADE26B41BCC}"/>
                  </a:ext>
                </a:extLst>
              </p:cNvPr>
              <p:cNvSpPr txBox="1"/>
              <p:nvPr/>
            </p:nvSpPr>
            <p:spPr>
              <a:xfrm>
                <a:off x="2403095" y="764518"/>
                <a:ext cx="1359806" cy="381806"/>
              </a:xfrm>
              <a:prstGeom prst="rect">
                <a:avLst/>
              </a:prstGeom>
              <a:noFill/>
            </p:spPr>
            <p:txBody>
              <a:bodyPr wrap="square" rtlCol="0">
                <a:sp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صياغة المبادئ</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9" name="Graphic 66" descr="Document with solid fill">
              <a:extLst>
                <a:ext uri="{FF2B5EF4-FFF2-40B4-BE49-F238E27FC236}">
                  <a16:creationId xmlns:a16="http://schemas.microsoft.com/office/drawing/2014/main" id="{CBC68626-62A0-8972-68BC-F189D9C8D40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708405" y="2981807"/>
              <a:ext cx="922806" cy="922522"/>
            </a:xfrm>
            <a:prstGeom prst="rect">
              <a:avLst/>
            </a:prstGeom>
          </p:spPr>
        </p:pic>
      </p:grpSp>
    </p:spTree>
    <p:extLst>
      <p:ext uri="{BB962C8B-B14F-4D97-AF65-F5344CB8AC3E}">
        <p14:creationId xmlns:p14="http://schemas.microsoft.com/office/powerpoint/2010/main" val="2511859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ppt_x"/>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ppt_x"/>
                                          </p:val>
                                        </p:tav>
                                        <p:tav tm="100000">
                                          <p:val>
                                            <p:strVal val="#ppt_x"/>
                                          </p:val>
                                        </p:tav>
                                      </p:tavLst>
                                    </p:anim>
                                    <p:anim calcmode="lin" valueType="num">
                                      <p:cBhvr additive="base">
                                        <p:cTn id="14"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anim calcmode="lin" valueType="num">
                                      <p:cBhvr additive="base">
                                        <p:cTn id="19" dur="500" fill="hold"/>
                                        <p:tgtEl>
                                          <p:spTgt spid="72"/>
                                        </p:tgtEl>
                                        <p:attrNameLst>
                                          <p:attrName>ppt_x</p:attrName>
                                        </p:attrNameLst>
                                      </p:cBhvr>
                                      <p:tavLst>
                                        <p:tav tm="0">
                                          <p:val>
                                            <p:strVal val="#ppt_x"/>
                                          </p:val>
                                        </p:tav>
                                        <p:tav tm="100000">
                                          <p:val>
                                            <p:strVal val="#ppt_x"/>
                                          </p:val>
                                        </p:tav>
                                      </p:tavLst>
                                    </p:anim>
                                    <p:anim calcmode="lin" valueType="num">
                                      <p:cBhvr additive="base">
                                        <p:cTn id="20"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additive="base">
                                        <p:cTn id="25" dur="500" fill="hold"/>
                                        <p:tgtEl>
                                          <p:spTgt spid="73"/>
                                        </p:tgtEl>
                                        <p:attrNameLst>
                                          <p:attrName>ppt_x</p:attrName>
                                        </p:attrNameLst>
                                      </p:cBhvr>
                                      <p:tavLst>
                                        <p:tav tm="0">
                                          <p:val>
                                            <p:strVal val="#ppt_x"/>
                                          </p:val>
                                        </p:tav>
                                        <p:tav tm="100000">
                                          <p:val>
                                            <p:strVal val="#ppt_x"/>
                                          </p:val>
                                        </p:tav>
                                      </p:tavLst>
                                    </p:anim>
                                    <p:anim calcmode="lin" valueType="num">
                                      <p:cBhvr additive="base">
                                        <p:cTn id="26"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fill="hold"/>
                                        <p:tgtEl>
                                          <p:spTgt spid="74"/>
                                        </p:tgtEl>
                                        <p:attrNameLst>
                                          <p:attrName>ppt_x</p:attrName>
                                        </p:attrNameLst>
                                      </p:cBhvr>
                                      <p:tavLst>
                                        <p:tav tm="0">
                                          <p:val>
                                            <p:strVal val="#ppt_x"/>
                                          </p:val>
                                        </p:tav>
                                        <p:tav tm="100000">
                                          <p:val>
                                            <p:strVal val="#ppt_x"/>
                                          </p:val>
                                        </p:tav>
                                      </p:tavLst>
                                    </p:anim>
                                    <p:anim calcmode="lin" valueType="num">
                                      <p:cBhvr additive="base">
                                        <p:cTn id="32"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86CFA-650B-1D32-0AB9-DDF090FF70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CB82EDF-807E-494B-1DCB-1A8B7B640EF4}"/>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188963C-408D-B747-6C41-576F3D1A9F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D1064B15-3858-32BD-C6C1-A2F2267E4025}"/>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مبادئ </a:t>
            </a:r>
            <a:r>
              <a:rPr lang="en-US"/>
              <a:t>Google</a:t>
            </a:r>
            <a:r>
              <a:rPr lang="ar-SA"/>
              <a:t> الأخلاقية للذكاء الاصطناعي</a:t>
            </a:r>
            <a:endParaRPr lang="en-US"/>
          </a:p>
        </p:txBody>
      </p:sp>
      <p:sp>
        <p:nvSpPr>
          <p:cNvPr id="10" name="TextBox 9">
            <a:extLst>
              <a:ext uri="{FF2B5EF4-FFF2-40B4-BE49-F238E27FC236}">
                <a16:creationId xmlns:a16="http://schemas.microsoft.com/office/drawing/2014/main" id="{0E5A8283-1FF2-CBDF-F6CE-08932873FB66}"/>
              </a:ext>
            </a:extLst>
          </p:cNvPr>
          <p:cNvSpPr txBox="1"/>
          <p:nvPr/>
        </p:nvSpPr>
        <p:spPr>
          <a:xfrm>
            <a:off x="5372458" y="1912582"/>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عام 2018، أعلنت </a:t>
            </a:r>
            <a:r>
              <a:rPr lang="en-US"/>
              <a:t>Google</a:t>
            </a:r>
            <a:r>
              <a:rPr lang="ar-SA"/>
              <a:t> عن مجموعة من المبادئ الأخلاقية للذكاء الاصطناعي، تشمل: أن يكون مفيداً اجتماعياً، وتجنّب خلق تحيّزات غير عادلة، وأن يتمّ بناؤه وفق أعلى معايير السلامة، وأن يكون خاضعاً للمساءلة البشرية</a:t>
            </a:r>
            <a:endParaRPr lang="en-US" dirty="0"/>
          </a:p>
        </p:txBody>
      </p:sp>
      <p:sp>
        <p:nvSpPr>
          <p:cNvPr id="2" name="Rectangle: Rounded Corners 1">
            <a:extLst>
              <a:ext uri="{FF2B5EF4-FFF2-40B4-BE49-F238E27FC236}">
                <a16:creationId xmlns:a16="http://schemas.microsoft.com/office/drawing/2014/main" id="{1CA46AD6-45C7-A035-80B4-3F06D3EC6083}"/>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oogle ">
            <a:extLst>
              <a:ext uri="{FF2B5EF4-FFF2-40B4-BE49-F238E27FC236}">
                <a16:creationId xmlns:a16="http://schemas.microsoft.com/office/drawing/2014/main" id="{F622E0D7-5158-18A7-B387-86F139A4CE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8757" y="956000"/>
            <a:ext cx="3091091" cy="3091091"/>
          </a:xfrm>
          <a:prstGeom prst="rect">
            <a:avLst/>
          </a:prstGeom>
          <a:noFill/>
          <a:ln>
            <a:noFill/>
          </a:ln>
        </p:spPr>
      </p:pic>
      <p:sp>
        <p:nvSpPr>
          <p:cNvPr id="4" name="TextBox 3">
            <a:extLst>
              <a:ext uri="{FF2B5EF4-FFF2-40B4-BE49-F238E27FC236}">
                <a16:creationId xmlns:a16="http://schemas.microsoft.com/office/drawing/2014/main" id="{09A6AAA0-A54A-C29F-BFA3-1DAC6838C357}"/>
              </a:ext>
            </a:extLst>
          </p:cNvPr>
          <p:cNvSpPr txBox="1"/>
          <p:nvPr/>
        </p:nvSpPr>
        <p:spPr>
          <a:xfrm>
            <a:off x="5372458" y="4577427"/>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التزمت الشركة بعدم تطوير تطبيقات الذكاء الاصطناعي لأغراض معيّنة مثل الأسلحة أو المراقبة المخالفة للمعايير الدولية</a:t>
            </a:r>
            <a:endParaRPr lang="en-US" dirty="0"/>
          </a:p>
        </p:txBody>
      </p:sp>
    </p:spTree>
    <p:extLst>
      <p:ext uri="{BB962C8B-B14F-4D97-AF65-F5344CB8AC3E}">
        <p14:creationId xmlns:p14="http://schemas.microsoft.com/office/powerpoint/2010/main" val="2540284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D75CB-B91F-3BBC-8D48-A12411A15FB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765FDD0-BF9A-BDA6-9556-ACA4EA397A05}"/>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7DF9CB9-3C42-EFE6-EDA3-8A96EDE18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1140970-1F24-E921-0F6E-DB84810525FD}"/>
              </a:ext>
            </a:extLst>
          </p:cNvPr>
          <p:cNvSpPr txBox="1"/>
          <p:nvPr/>
        </p:nvSpPr>
        <p:spPr>
          <a:xfrm>
            <a:off x="1002401" y="3951514"/>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بناء ميثاق أخلاقي للذكاء الاصطناعي </a:t>
            </a:r>
            <a:endParaRPr lang="en-US" dirty="0"/>
          </a:p>
        </p:txBody>
      </p:sp>
      <p:pic>
        <p:nvPicPr>
          <p:cNvPr id="3" name="Picture 2">
            <a:extLst>
              <a:ext uri="{FF2B5EF4-FFF2-40B4-BE49-F238E27FC236}">
                <a16:creationId xmlns:a16="http://schemas.microsoft.com/office/drawing/2014/main" id="{C471605D-1BEC-D1B0-7F84-33FE86F109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9478907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F5344-5847-369C-5C7B-E149D349DB9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010B2A8-BDA9-1011-4BB7-A75BAABE8F4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60A9FAF-1C73-DDE5-A870-E0FE64B6E2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C0E0697E-1E98-AE16-4974-B5CE229C67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9D79044F-9ED9-2F7C-2A66-60A755D57510}"/>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أمثلة لحالات أخلاقية للمناقشة:</a:t>
            </a:r>
            <a:endParaRPr lang="en-US"/>
          </a:p>
        </p:txBody>
      </p:sp>
      <p:sp>
        <p:nvSpPr>
          <p:cNvPr id="2" name="TextBox 1">
            <a:extLst>
              <a:ext uri="{FF2B5EF4-FFF2-40B4-BE49-F238E27FC236}">
                <a16:creationId xmlns:a16="http://schemas.microsoft.com/office/drawing/2014/main" id="{E072BCFF-10F7-09EA-6E78-306D170D6A32}"/>
              </a:ext>
            </a:extLst>
          </p:cNvPr>
          <p:cNvSpPr txBox="1"/>
          <p:nvPr/>
        </p:nvSpPr>
        <p:spPr>
          <a:xfrm>
            <a:off x="369646" y="2447850"/>
            <a:ext cx="5726353" cy="2640723"/>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الحالة 1: نظام توصية للترقيات</a:t>
            </a:r>
            <a:endParaRPr lang="en-US" b="1" dirty="0">
              <a:solidFill>
                <a:srgbClr val="168489"/>
              </a:solidFill>
            </a:endParaRPr>
          </a:p>
          <a:p>
            <a:r>
              <a:rPr lang="ar-SA" dirty="0"/>
              <a:t>شركتكم تفكّر في استخدام نظام ذكاء اصطناعي لتحليل بيانات الموظّفين وتقديم توصيات للترقيات. النظام يعتمد على مجموعة من المعايير بما فيها سجلّ الأداء، والتقييمات السابقة، ومستوى التعليم، وسنوات الخبرة. ماذا لو أظهر تحليل أولي أنّ النظام يميل إلى تفضيل فئة معيّنة من الموظّفين؟</a:t>
            </a:r>
            <a:endParaRPr lang="en-US" dirty="0"/>
          </a:p>
        </p:txBody>
      </p:sp>
    </p:spTree>
    <p:extLst>
      <p:ext uri="{BB962C8B-B14F-4D97-AF65-F5344CB8AC3E}">
        <p14:creationId xmlns:p14="http://schemas.microsoft.com/office/powerpoint/2010/main" val="7263170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BE270-7265-514A-146E-5C81D0914D7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13F0132-ACD5-5F2B-C08F-BE9A9E33624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61C1C450-0225-30E2-3B15-B30DB65CC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E875995-4A69-2131-0E4B-3AED536620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5B1C012E-8C2C-C0DA-B29F-AD1AD59ADCC9}"/>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أمثلة لحالات أخلاقية للمناقشة:</a:t>
            </a:r>
            <a:endParaRPr lang="en-US"/>
          </a:p>
        </p:txBody>
      </p:sp>
      <p:sp>
        <p:nvSpPr>
          <p:cNvPr id="2" name="TextBox 1">
            <a:extLst>
              <a:ext uri="{FF2B5EF4-FFF2-40B4-BE49-F238E27FC236}">
                <a16:creationId xmlns:a16="http://schemas.microsoft.com/office/drawing/2014/main" id="{C9FEAF96-B9A0-2DF5-B8CA-DB577A8E4559}"/>
              </a:ext>
            </a:extLst>
          </p:cNvPr>
          <p:cNvSpPr txBox="1"/>
          <p:nvPr/>
        </p:nvSpPr>
        <p:spPr>
          <a:xfrm>
            <a:off x="369646" y="2447850"/>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الحالة 2: مراقبة إنتاجية الموظّفين</a:t>
            </a:r>
            <a:endParaRPr lang="en-US" dirty="0">
              <a:solidFill>
                <a:srgbClr val="168489"/>
              </a:solidFill>
            </a:endParaRPr>
          </a:p>
          <a:p>
            <a:r>
              <a:rPr lang="ar-SA" dirty="0"/>
              <a:t>تنوي المؤسّسة استخدام نظام ذكي لمراقبة إنتاجية الموظّفين، يقوم بتحليل وقت استخدام الحاسوب، والنشاط على الشبكة، ومعدّل إنجاز المهام. كيف يمكن تنفيذ ذلك مع احترام خصوصية الموظّفين وكرامتهم؟</a:t>
            </a:r>
            <a:endParaRPr lang="en-US" dirty="0"/>
          </a:p>
        </p:txBody>
      </p:sp>
    </p:spTree>
    <p:extLst>
      <p:ext uri="{BB962C8B-B14F-4D97-AF65-F5344CB8AC3E}">
        <p14:creationId xmlns:p14="http://schemas.microsoft.com/office/powerpoint/2010/main" val="563525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FCAD03-83CD-50C1-1CEF-23FB78B4B1B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3CE5318-7409-205C-613D-70FD1428393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9936B86-C182-2C8E-D8C0-BBC6D0187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881185D2-3B10-9AD8-1222-61336754A2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E35E8C2E-3B36-3176-B5F2-2E08743E4108}"/>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أمثلة لحالات أخلاقية للمناقشة:</a:t>
            </a:r>
            <a:endParaRPr lang="en-US"/>
          </a:p>
        </p:txBody>
      </p:sp>
      <p:sp>
        <p:nvSpPr>
          <p:cNvPr id="2" name="TextBox 1">
            <a:extLst>
              <a:ext uri="{FF2B5EF4-FFF2-40B4-BE49-F238E27FC236}">
                <a16:creationId xmlns:a16="http://schemas.microsoft.com/office/drawing/2014/main" id="{7E03C386-9017-F77A-3073-A849B01B9C81}"/>
              </a:ext>
            </a:extLst>
          </p:cNvPr>
          <p:cNvSpPr txBox="1"/>
          <p:nvPr/>
        </p:nvSpPr>
        <p:spPr>
          <a:xfrm>
            <a:off x="369646" y="2872582"/>
            <a:ext cx="5726353" cy="1791260"/>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solidFill>
                  <a:srgbClr val="168489"/>
                </a:solidFill>
              </a:rPr>
              <a:t>الحالة 3: التوظيف المدعوم بالذكاء الاصطناعي</a:t>
            </a:r>
            <a:endParaRPr lang="en-US" dirty="0">
              <a:solidFill>
                <a:srgbClr val="168489"/>
              </a:solidFill>
            </a:endParaRPr>
          </a:p>
          <a:p>
            <a:r>
              <a:rPr lang="ar-SA" dirty="0"/>
              <a:t>تستخدم شركتكم نظاماً للذكاء الاصطناعي لفرز طلبات التوظيف وإجراء مقابلات أولية افتراضية. ما هي الضمانات التي يمكن وضعها لضمان عدالة وشفافية عملية التوظيف؟</a:t>
            </a:r>
            <a:endParaRPr lang="en-US" dirty="0"/>
          </a:p>
        </p:txBody>
      </p:sp>
    </p:spTree>
    <p:extLst>
      <p:ext uri="{BB962C8B-B14F-4D97-AF65-F5344CB8AC3E}">
        <p14:creationId xmlns:p14="http://schemas.microsoft.com/office/powerpoint/2010/main" val="3409215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3119D-4AF1-892B-F858-93B5B12C090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1BD0427-F3C8-B530-6005-26872FC9C83B}"/>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 تدريبي</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C6942FC-4282-DD82-21B0-1296084C7B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48224CAE-73F7-1535-CC85-3BA2641928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7099" y="1386962"/>
            <a:ext cx="4762500" cy="4762500"/>
          </a:xfrm>
          <a:prstGeom prst="rect">
            <a:avLst/>
          </a:prstGeom>
        </p:spPr>
      </p:pic>
      <p:sp>
        <p:nvSpPr>
          <p:cNvPr id="6" name="TextBox 5">
            <a:extLst>
              <a:ext uri="{FF2B5EF4-FFF2-40B4-BE49-F238E27FC236}">
                <a16:creationId xmlns:a16="http://schemas.microsoft.com/office/drawing/2014/main" id="{4F78C049-6DDF-6C9C-FDC9-4F9E59F77F26}"/>
              </a:ext>
            </a:extLst>
          </p:cNvPr>
          <p:cNvSpPr txBox="1"/>
          <p:nvPr/>
        </p:nvSpPr>
        <p:spPr>
          <a:xfrm>
            <a:off x="369647" y="976124"/>
            <a:ext cx="5726353" cy="587853"/>
          </a:xfrm>
          <a:prstGeom prst="rect">
            <a:avLst/>
          </a:prstGeom>
          <a:noFill/>
        </p:spPr>
        <p:txBody>
          <a:bodyPr wrap="square">
            <a:spAutoFit/>
          </a:bodyPr>
          <a:lstStyle>
            <a:defPPr>
              <a:defRPr lang="en-US"/>
            </a:defPPr>
            <a:lvl1pPr marR="0" algn="just" rtl="1">
              <a:lnSpc>
                <a:spcPct val="115000"/>
              </a:lnSpc>
              <a:spcBef>
                <a:spcPts val="0"/>
              </a:spcBef>
              <a:spcAft>
                <a:spcPts val="0"/>
              </a:spcAft>
              <a:defRPr sz="2800" b="1">
                <a:solidFill>
                  <a:srgbClr val="168489"/>
                </a:solidFill>
                <a:latin typeface="Adobe Arabic" panose="02040503050201020203" pitchFamily="18" charset="-78"/>
                <a:cs typeface="Adobe Arabic" panose="02040503050201020203" pitchFamily="18" charset="-78"/>
              </a:defRPr>
            </a:lvl1pPr>
          </a:lstStyle>
          <a:p>
            <a:r>
              <a:rPr lang="ar-SA"/>
              <a:t>نموذج لهيكل الميثاق الأخلاقي:</a:t>
            </a:r>
            <a:endParaRPr lang="en-US"/>
          </a:p>
        </p:txBody>
      </p:sp>
      <p:sp>
        <p:nvSpPr>
          <p:cNvPr id="2" name="TextBox 1">
            <a:extLst>
              <a:ext uri="{FF2B5EF4-FFF2-40B4-BE49-F238E27FC236}">
                <a16:creationId xmlns:a16="http://schemas.microsoft.com/office/drawing/2014/main" id="{57D9C890-AFF8-3B6D-9263-D2468369EC06}"/>
              </a:ext>
            </a:extLst>
          </p:cNvPr>
          <p:cNvSpPr txBox="1"/>
          <p:nvPr/>
        </p:nvSpPr>
        <p:spPr>
          <a:xfrm>
            <a:off x="369646" y="1689021"/>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1. المقدّمة: نظرة عامة عن أهمية الذكاء الاصطناعي الأخلاقي.</a:t>
            </a:r>
            <a:endParaRPr lang="en-US"/>
          </a:p>
        </p:txBody>
      </p:sp>
      <p:sp>
        <p:nvSpPr>
          <p:cNvPr id="3" name="TextBox 2">
            <a:extLst>
              <a:ext uri="{FF2B5EF4-FFF2-40B4-BE49-F238E27FC236}">
                <a16:creationId xmlns:a16="http://schemas.microsoft.com/office/drawing/2014/main" id="{3734FD9C-19C6-CC5B-5557-8D17CDB5067F}"/>
              </a:ext>
            </a:extLst>
          </p:cNvPr>
          <p:cNvSpPr txBox="1"/>
          <p:nvPr/>
        </p:nvSpPr>
        <p:spPr>
          <a:xfrm>
            <a:off x="369646" y="2331130"/>
            <a:ext cx="5726353" cy="941796"/>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dirty="0"/>
              <a:t>2. النطاق: ما هي أنظمة وتطبيقات الذكاء الاصطناعي التي يشملها الميثاق؟</a:t>
            </a:r>
            <a:endParaRPr lang="en-US" dirty="0"/>
          </a:p>
        </p:txBody>
      </p:sp>
      <p:sp>
        <p:nvSpPr>
          <p:cNvPr id="5" name="TextBox 4">
            <a:extLst>
              <a:ext uri="{FF2B5EF4-FFF2-40B4-BE49-F238E27FC236}">
                <a16:creationId xmlns:a16="http://schemas.microsoft.com/office/drawing/2014/main" id="{855D308B-4255-8904-EDB6-3EA3515E23CB}"/>
              </a:ext>
            </a:extLst>
          </p:cNvPr>
          <p:cNvSpPr txBox="1"/>
          <p:nvPr/>
        </p:nvSpPr>
        <p:spPr>
          <a:xfrm>
            <a:off x="369646" y="3397970"/>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3. المبادئ الأساسية: قائمة بالمبادئ الأخلاقية الأساسية (7-10 مبادئ).</a:t>
            </a:r>
            <a:endParaRPr lang="en-US"/>
          </a:p>
        </p:txBody>
      </p:sp>
      <p:sp>
        <p:nvSpPr>
          <p:cNvPr id="7" name="TextBox 6">
            <a:extLst>
              <a:ext uri="{FF2B5EF4-FFF2-40B4-BE49-F238E27FC236}">
                <a16:creationId xmlns:a16="http://schemas.microsoft.com/office/drawing/2014/main" id="{09918680-6B7B-73D9-F1E6-5592315614E4}"/>
              </a:ext>
            </a:extLst>
          </p:cNvPr>
          <p:cNvSpPr txBox="1"/>
          <p:nvPr/>
        </p:nvSpPr>
        <p:spPr>
          <a:xfrm>
            <a:off x="369646" y="4040079"/>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4. التوجيهات العملية: كيفية تطبيق كلّ مبدأ في سياقات مختلفة.</a:t>
            </a:r>
            <a:endParaRPr lang="en-US"/>
          </a:p>
        </p:txBody>
      </p:sp>
      <p:sp>
        <p:nvSpPr>
          <p:cNvPr id="10" name="TextBox 9">
            <a:extLst>
              <a:ext uri="{FF2B5EF4-FFF2-40B4-BE49-F238E27FC236}">
                <a16:creationId xmlns:a16="http://schemas.microsoft.com/office/drawing/2014/main" id="{BB0F315B-1516-E971-4331-33ADCA1F82D6}"/>
              </a:ext>
            </a:extLst>
          </p:cNvPr>
          <p:cNvSpPr txBox="1"/>
          <p:nvPr/>
        </p:nvSpPr>
        <p:spPr>
          <a:xfrm>
            <a:off x="369646" y="4682188"/>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5. آليات الرقابة والمساءلة: كيفية ضمان الالتزام بالميثاق.</a:t>
            </a:r>
            <a:endParaRPr lang="en-US"/>
          </a:p>
        </p:txBody>
      </p:sp>
      <p:sp>
        <p:nvSpPr>
          <p:cNvPr id="11" name="TextBox 10">
            <a:extLst>
              <a:ext uri="{FF2B5EF4-FFF2-40B4-BE49-F238E27FC236}">
                <a16:creationId xmlns:a16="http://schemas.microsoft.com/office/drawing/2014/main" id="{339E50FA-0A38-CD6B-F181-13519D6A584F}"/>
              </a:ext>
            </a:extLst>
          </p:cNvPr>
          <p:cNvSpPr txBox="1"/>
          <p:nvPr/>
        </p:nvSpPr>
        <p:spPr>
          <a:xfrm>
            <a:off x="369646" y="5324297"/>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6. إجراءات الإبلاغ عن المخاوف: كيفية الإبلاغ عن المخاوف الأخلاقية.</a:t>
            </a:r>
            <a:endParaRPr lang="en-US"/>
          </a:p>
        </p:txBody>
      </p:sp>
      <p:sp>
        <p:nvSpPr>
          <p:cNvPr id="12" name="TextBox 11">
            <a:extLst>
              <a:ext uri="{FF2B5EF4-FFF2-40B4-BE49-F238E27FC236}">
                <a16:creationId xmlns:a16="http://schemas.microsoft.com/office/drawing/2014/main" id="{D9862582-9BD1-6391-498B-8674B7942DA4}"/>
              </a:ext>
            </a:extLst>
          </p:cNvPr>
          <p:cNvSpPr txBox="1"/>
          <p:nvPr/>
        </p:nvSpPr>
        <p:spPr>
          <a:xfrm>
            <a:off x="369646" y="5966404"/>
            <a:ext cx="5726353" cy="517065"/>
          </a:xfrm>
          <a:prstGeom prst="rect">
            <a:avLst/>
          </a:prstGeom>
          <a:noFill/>
        </p:spPr>
        <p:txBody>
          <a:bodyPr wrap="square">
            <a:spAutoFit/>
          </a:bodyPr>
          <a:lstStyle>
            <a:defPPr>
              <a:defRPr lang="en-US"/>
            </a:defPPr>
            <a:lvl1pPr marR="0" algn="just" rtl="1">
              <a:lnSpc>
                <a:spcPct val="115000"/>
              </a:lnSpc>
              <a:spcBef>
                <a:spcPts val="0"/>
              </a:spcBef>
              <a:spcAft>
                <a:spcPts val="0"/>
              </a:spcAft>
              <a:defRPr sz="2400" b="0">
                <a:latin typeface="Adobe Arabic" panose="02040503050201020203" pitchFamily="18" charset="-78"/>
                <a:cs typeface="Adobe Arabic" panose="02040503050201020203" pitchFamily="18" charset="-78"/>
              </a:defRPr>
            </a:lvl1pPr>
          </a:lstStyle>
          <a:p>
            <a:r>
              <a:rPr lang="ar-SA"/>
              <a:t>7. المراجعة والتحديث: كيفية مراجعة وتحديث الميثاق بانتظام.</a:t>
            </a:r>
            <a:endParaRPr lang="en-US"/>
          </a:p>
        </p:txBody>
      </p:sp>
    </p:spTree>
    <p:extLst>
      <p:ext uri="{BB962C8B-B14F-4D97-AF65-F5344CB8AC3E}">
        <p14:creationId xmlns:p14="http://schemas.microsoft.com/office/powerpoint/2010/main" val="33207309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5" grpId="0"/>
      <p:bldP spid="7" grpId="0"/>
      <p:bldP spid="10" grpId="0"/>
      <p:bldP spid="11" grpId="0"/>
      <p:bldP spid="12" grpId="0"/>
    </p:bldLst>
  </p:timing>
</p:sld>
</file>

<file path=ppt/slides/slide237.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274A62B8-1AD7-F136-8416-8D2A71D4F042}"/>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7F15CB37-FDCC-3D52-ECBD-84A401B17BE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0FE68534-C9F5-62E9-33DF-30D831A53428}"/>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20F05E4F-A13D-1C4C-4A02-8F6EE5C97AB4}"/>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A09584D8-8213-A399-314F-54040D9DED4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539E2E07-FC23-3A21-978F-A2E141CDB4D6}"/>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6EEE7EDD-5F4C-7C4C-282F-DD8A7CC18970}"/>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1F8BE2A0-929F-5BC2-D9EA-43963DB6CCD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7E1FAA53-16CE-0B08-28DB-467D133D42A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89D2B4A5-6E42-C31A-CF2A-DBA99885429E}"/>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20AC2EEC-E099-C550-56BD-4EB5886AAF62}"/>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D36419A3-5437-2A15-AEA1-4C84B57B3D7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861EEC7-2786-BAED-E0CD-783B89283A01}"/>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القائد المستقبلي واستشراف الاتجاهات</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02B817F0-C04D-BA53-C0DC-4C1C6BAABAB6}"/>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0F39D234-1024-8303-CA6F-BE13809C64B9}"/>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21423195-A8FD-2FCE-8143-85607CC05160}"/>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2FD376C3-5288-BD20-981D-3FC1FAF7DE07}"/>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24A89BC8-DA82-14B7-618C-5CA489C44AA6}"/>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67BACCB7-A618-97D7-26DC-B4056058C6E6}"/>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2BABA32A-2600-D429-D00F-24659C6FB431}"/>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3E082215-15E3-E5E9-7ACA-9D3BE2306253}"/>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D1DD2505-3CCE-00EC-6E1E-ECEAC488BE0A}"/>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5E8E8D6-11CC-FCBD-70A7-3F6A7A8EAD08}"/>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8831BC55-2C11-9EEF-E6CB-7CF7869A808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EDB81444-4D8A-F8D7-A882-F481AEEF63A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E62BCC29-6C73-483B-B615-EACBFE1C6534}"/>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4D523F86-DEDB-1935-7F8F-6B71D0FB7BE2}"/>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461325F3-0648-F7DE-B29E-9A7BF35990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9C2FC7F0-D090-68DA-1571-99DFDEDFC33E}"/>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637E7E6F-7FA0-0804-386D-36D515873390}"/>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6C76DBBE-82B5-E370-9E43-8F43A2ED116B}"/>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90DAEBA0-22BF-7917-1F65-55696C6A0CB2}"/>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6D6C8D9-0847-8C8E-397D-F6CCC0B8D815}"/>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922E21A8-5095-C2FC-0D12-BDC5DCA4BBA2}"/>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0F609AAD-EA85-4C41-CA2D-F7171C83DAAD}"/>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59419113-C812-C5FC-E2CA-0405ED8AD8FE}"/>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EEE5A146-8B87-9E33-0870-99D44E00E50C}"/>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C6C7986B-57DE-AC3A-C78D-988EF99D48B3}"/>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268D616D-C654-7555-ECCF-CD798D4C2EEC}"/>
              </a:ext>
            </a:extLst>
          </p:cNvPr>
          <p:cNvGrpSpPr/>
          <p:nvPr/>
        </p:nvGrpSpPr>
        <p:grpSpPr>
          <a:xfrm>
            <a:off x="717622" y="375517"/>
            <a:ext cx="4719172" cy="584775"/>
            <a:chOff x="862835" y="1288847"/>
            <a:chExt cx="4719172" cy="584775"/>
          </a:xfrm>
        </p:grpSpPr>
        <p:sp>
          <p:nvSpPr>
            <p:cNvPr id="18" name="TextBox 17">
              <a:extLst>
                <a:ext uri="{FF2B5EF4-FFF2-40B4-BE49-F238E27FC236}">
                  <a16:creationId xmlns:a16="http://schemas.microsoft.com/office/drawing/2014/main" id="{EAED3650-0F4C-2F1B-133E-99EBDADFCB85}"/>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مهارات استشراف المستقبل للقادة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AEC3C119-B6E0-0797-D8AB-FDCC03428D6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7CB0BB59-577E-4460-EC49-E79C9D23DDE4}"/>
              </a:ext>
            </a:extLst>
          </p:cNvPr>
          <p:cNvGrpSpPr/>
          <p:nvPr/>
        </p:nvGrpSpPr>
        <p:grpSpPr>
          <a:xfrm>
            <a:off x="717622" y="1204251"/>
            <a:ext cx="4719172" cy="1077218"/>
            <a:chOff x="862835" y="1053289"/>
            <a:chExt cx="4719172" cy="1077218"/>
          </a:xfrm>
        </p:grpSpPr>
        <p:sp>
          <p:nvSpPr>
            <p:cNvPr id="58" name="TextBox 57">
              <a:extLst>
                <a:ext uri="{FF2B5EF4-FFF2-40B4-BE49-F238E27FC236}">
                  <a16:creationId xmlns:a16="http://schemas.microsoft.com/office/drawing/2014/main" id="{5A24639D-F4E6-0E8E-9801-926E1F2EA755}"/>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قراءة الاتجاهات العالمية في الذكاء الاصطناعي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3A87DA76-A090-CFCA-CF2B-5BF485D67FA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3FCD2022-A0CB-C07F-0CC4-FADB117A3BDA}"/>
              </a:ext>
            </a:extLst>
          </p:cNvPr>
          <p:cNvGrpSpPr/>
          <p:nvPr/>
        </p:nvGrpSpPr>
        <p:grpSpPr>
          <a:xfrm>
            <a:off x="717622" y="2525428"/>
            <a:ext cx="4719172" cy="584775"/>
            <a:chOff x="862835" y="1414267"/>
            <a:chExt cx="4719172" cy="584775"/>
          </a:xfrm>
        </p:grpSpPr>
        <p:sp>
          <p:nvSpPr>
            <p:cNvPr id="61" name="TextBox 60">
              <a:extLst>
                <a:ext uri="{FF2B5EF4-FFF2-40B4-BE49-F238E27FC236}">
                  <a16:creationId xmlns:a16="http://schemas.microsoft.com/office/drawing/2014/main" id="{F4F700DF-77AC-39E7-86E8-FEC2705A5895}"/>
                </a:ext>
              </a:extLst>
            </p:cNvPr>
            <p:cNvSpPr txBox="1"/>
            <p:nvPr/>
          </p:nvSpPr>
          <p:spPr>
            <a:xfrm>
              <a:off x="862835" y="1414267"/>
              <a:ext cx="3985898"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القيادة بالسيناريوهات المستقبلية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EC67B2D2-A25E-B809-8DE1-6EBF07B2E9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CEA4427B-61E5-792C-E411-E37F17D62536}"/>
              </a:ext>
            </a:extLst>
          </p:cNvPr>
          <p:cNvGrpSpPr/>
          <p:nvPr/>
        </p:nvGrpSpPr>
        <p:grpSpPr>
          <a:xfrm>
            <a:off x="436098" y="3354161"/>
            <a:ext cx="5000696" cy="584775"/>
            <a:chOff x="581311" y="1419277"/>
            <a:chExt cx="5000696" cy="584775"/>
          </a:xfrm>
        </p:grpSpPr>
        <p:sp>
          <p:nvSpPr>
            <p:cNvPr id="20" name="TextBox 19">
              <a:extLst>
                <a:ext uri="{FF2B5EF4-FFF2-40B4-BE49-F238E27FC236}">
                  <a16:creationId xmlns:a16="http://schemas.microsoft.com/office/drawing/2014/main" id="{3BD44F6F-42BF-3E69-07EE-E15E67F21AFB}"/>
                </a:ext>
              </a:extLst>
            </p:cNvPr>
            <p:cNvSpPr txBox="1"/>
            <p:nvPr/>
          </p:nvSpPr>
          <p:spPr>
            <a:xfrm>
              <a:off x="581311" y="141927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بناء رؤية استراتيجية طويلة المدى</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A494C1DD-9204-7FFB-6E79-3A6A7AA0AF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spTree>
    <p:extLst>
      <p:ext uri="{BB962C8B-B14F-4D97-AF65-F5344CB8AC3E}">
        <p14:creationId xmlns:p14="http://schemas.microsoft.com/office/powerpoint/2010/main" val="14240811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1EF93-67B8-6334-FEC3-6A4646BD17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E38671D-4923-9916-0569-9F7F8E45D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9CEC30A-932B-9E51-8BDB-B9C5A8FDC73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7D132DD3-6778-672C-B4D1-70C8F19117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6D6BCF43-A898-6391-9298-C11B684A8CE2}"/>
              </a:ext>
            </a:extLst>
          </p:cNvPr>
          <p:cNvSpPr txBox="1"/>
          <p:nvPr/>
        </p:nvSpPr>
        <p:spPr>
          <a:xfrm>
            <a:off x="5351490" y="1110830"/>
            <a:ext cx="6027624" cy="3108543"/>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اليوم الخامس من دورتنا التدريبية، واليوم سنتناول موضوعاً حيوياً وهو "القائد المستقبلي واستشراف الاتجاهات". في عالم يتّسم بالتغيير المتسارع والتحوّلات الجذرية، لم تعد القيادة التقليدية كافية للتعامل مع تحدّيات المستقبل. أصبح من الضروري أن يمتلك القادة قدرات استثنائية على استشراف المستقبل وقراءة الاتجاهات العالمية وبناء استراتيجيات مرنة تستجيب للتغيّرات المحتملة</a:t>
            </a:r>
            <a:endParaRPr lang="en-US" dirty="0"/>
          </a:p>
        </p:txBody>
      </p:sp>
      <p:sp>
        <p:nvSpPr>
          <p:cNvPr id="4" name="TextBox 3">
            <a:extLst>
              <a:ext uri="{FF2B5EF4-FFF2-40B4-BE49-F238E27FC236}">
                <a16:creationId xmlns:a16="http://schemas.microsoft.com/office/drawing/2014/main" id="{B256E9E8-73CF-2C8F-BD37-45DAF954B041}"/>
              </a:ext>
            </a:extLst>
          </p:cNvPr>
          <p:cNvSpPr txBox="1"/>
          <p:nvPr/>
        </p:nvSpPr>
        <p:spPr>
          <a:xfrm>
            <a:off x="5351489" y="4619244"/>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خلال هذه الجلسة، سنتعرّف على مهارات القيادة المستقبلية، وكيفية استشراف التوجّهات العالمية، وبناء السيناريوهات المستقبلية، وتطوير رؤى استراتيجية طويلة المدى تضمن استدامة المؤسّسات في ظلّ التحدّيات المتنامية</a:t>
            </a:r>
            <a:endParaRPr lang="en-US"/>
          </a:p>
        </p:txBody>
      </p:sp>
    </p:spTree>
    <p:extLst>
      <p:ext uri="{BB962C8B-B14F-4D97-AF65-F5344CB8AC3E}">
        <p14:creationId xmlns:p14="http://schemas.microsoft.com/office/powerpoint/2010/main" val="6848048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1C61F-F7D6-A7C4-7337-3DF9B7EBE031}"/>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1995DFD2-ACBB-C36B-A58C-B51ACB3A5499}"/>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BA3481C0-9F0F-C08E-60C5-595AA4A4723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FE296EB3-0C97-5BFA-2978-B13FB5EDF5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98EEC18-4714-BE31-55FA-C2E32E8641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3188007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E3123-60E1-903F-585A-9E003B80D8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C83B6E5-2DAF-F889-909F-C89ADE967829}"/>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E3A4FA-49F1-EB7C-81C4-08E381761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F98D3418-1BC7-1330-FF89-D8B638983ED8}"/>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المحفّز (</a:t>
            </a:r>
            <a:r>
              <a:rPr lang="en-US"/>
              <a:t>The Catalyst</a:t>
            </a:r>
            <a:r>
              <a:rPr lang="ar-EG"/>
              <a:t>)</a:t>
            </a:r>
            <a:endParaRPr lang="en-US"/>
          </a:p>
        </p:txBody>
      </p:sp>
      <p:pic>
        <p:nvPicPr>
          <p:cNvPr id="3" name="Picture 2" descr="Architect ">
            <a:extLst>
              <a:ext uri="{FF2B5EF4-FFF2-40B4-BE49-F238E27FC236}">
                <a16:creationId xmlns:a16="http://schemas.microsoft.com/office/drawing/2014/main" id="{DC7E5E96-4D5D-7E0E-5174-6A8786CBB95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09480" y="1766284"/>
            <a:ext cx="4032250" cy="4032250"/>
          </a:xfrm>
          <a:prstGeom prst="rect">
            <a:avLst/>
          </a:prstGeom>
          <a:noFill/>
          <a:ln>
            <a:noFill/>
          </a:ln>
        </p:spPr>
      </p:pic>
      <p:pic>
        <p:nvPicPr>
          <p:cNvPr id="5" name="Picture 4" descr="Catalyst ">
            <a:extLst>
              <a:ext uri="{FF2B5EF4-FFF2-40B4-BE49-F238E27FC236}">
                <a16:creationId xmlns:a16="http://schemas.microsoft.com/office/drawing/2014/main" id="{A11C3EFE-8A73-709F-C371-BA5E95B688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5350" y="2370772"/>
            <a:ext cx="3610927" cy="3610927"/>
          </a:xfrm>
          <a:prstGeom prst="rect">
            <a:avLst/>
          </a:prstGeom>
          <a:noFill/>
          <a:ln>
            <a:noFill/>
          </a:ln>
        </p:spPr>
      </p:pic>
      <p:sp>
        <p:nvSpPr>
          <p:cNvPr id="15" name="Oval 14">
            <a:extLst>
              <a:ext uri="{FF2B5EF4-FFF2-40B4-BE49-F238E27FC236}">
                <a16:creationId xmlns:a16="http://schemas.microsoft.com/office/drawing/2014/main" id="{B0C407CD-6428-9681-1895-A56117DBAD78}"/>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6" name="Group 15">
            <a:extLst>
              <a:ext uri="{FF2B5EF4-FFF2-40B4-BE49-F238E27FC236}">
                <a16:creationId xmlns:a16="http://schemas.microsoft.com/office/drawing/2014/main" id="{CD60CA19-009B-9970-246E-16DD519ABE6F}"/>
              </a:ext>
            </a:extLst>
          </p:cNvPr>
          <p:cNvGrpSpPr/>
          <p:nvPr/>
        </p:nvGrpSpPr>
        <p:grpSpPr>
          <a:xfrm>
            <a:off x="4289645" y="2439312"/>
            <a:ext cx="7089468" cy="553357"/>
            <a:chOff x="0" y="3299222"/>
            <a:chExt cx="7089468" cy="553357"/>
          </a:xfrm>
        </p:grpSpPr>
        <p:sp>
          <p:nvSpPr>
            <p:cNvPr id="17" name="TextBox 16">
              <a:extLst>
                <a:ext uri="{FF2B5EF4-FFF2-40B4-BE49-F238E27FC236}">
                  <a16:creationId xmlns:a16="http://schemas.microsoft.com/office/drawing/2014/main" id="{F3D9AF4E-015D-93C4-9BCE-02795DB14454}"/>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تحفيز التغيير والابتكار داخل المنظّمة</a:t>
              </a:r>
              <a:endParaRPr lang="en-US" dirty="0"/>
            </a:p>
          </p:txBody>
        </p:sp>
        <p:sp>
          <p:nvSpPr>
            <p:cNvPr id="21" name="TextBox 20">
              <a:extLst>
                <a:ext uri="{FF2B5EF4-FFF2-40B4-BE49-F238E27FC236}">
                  <a16:creationId xmlns:a16="http://schemas.microsoft.com/office/drawing/2014/main" id="{0E964EED-D3E4-048E-6058-1EBF327FC0BC}"/>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7171861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77033-0341-0AFA-A32A-5CA908ADB15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765F1AF-5E96-BFB4-887A-3DCA8972FEC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12F0FF25-985A-DCAB-B222-06E5D9F1DE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6408684-2638-5356-1AB3-19F39E63F6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946EC682-255A-4CAC-F13B-723A1FFAB283}"/>
              </a:ext>
            </a:extLst>
          </p:cNvPr>
          <p:cNvSpPr txBox="1"/>
          <p:nvPr/>
        </p:nvSpPr>
        <p:spPr>
          <a:xfrm>
            <a:off x="785156" y="3429000"/>
            <a:ext cx="5444194" cy="41088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تتوقّعون أن يكون شكل القيادة والعمل في مؤسّساتكم بعد 5 سنوات؟</a:t>
            </a:r>
            <a:endParaRPr lang="en-US" dirty="0"/>
          </a:p>
        </p:txBody>
      </p:sp>
    </p:spTree>
    <p:extLst>
      <p:ext uri="{BB962C8B-B14F-4D97-AF65-F5344CB8AC3E}">
        <p14:creationId xmlns:p14="http://schemas.microsoft.com/office/powerpoint/2010/main" val="1049990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BC773-06E4-C022-7B03-6CDD67B4A5B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6E11C2D-36BE-1EEC-0407-95299A51E84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A6BCBBE-8A5A-4BE2-29BF-9F6CB64B8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9FF54BDF-9F4C-4A1B-B18C-81E82CA553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4D3448A9-DED9-6497-2206-BB4CA0FE51BE}"/>
              </a:ext>
            </a:extLst>
          </p:cNvPr>
          <p:cNvSpPr txBox="1"/>
          <p:nvPr/>
        </p:nvSpPr>
        <p:spPr>
          <a:xfrm>
            <a:off x="5167103" y="91814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القيادة ستكون أكثر تشاركية واعتماداً على فرق عمل متعدّدة التخصّصات</a:t>
            </a:r>
            <a:endParaRPr lang="en-US"/>
          </a:p>
        </p:txBody>
      </p:sp>
      <p:sp>
        <p:nvSpPr>
          <p:cNvPr id="3" name="TextBox 2">
            <a:extLst>
              <a:ext uri="{FF2B5EF4-FFF2-40B4-BE49-F238E27FC236}">
                <a16:creationId xmlns:a16="http://schemas.microsoft.com/office/drawing/2014/main" id="{7495ED7E-839A-C4EE-23D6-3CF6D7CA248E}"/>
              </a:ext>
            </a:extLst>
          </p:cNvPr>
          <p:cNvSpPr txBox="1"/>
          <p:nvPr/>
        </p:nvSpPr>
        <p:spPr>
          <a:xfrm>
            <a:off x="5167103" y="2422984"/>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توظيف الذكاء الاصطناعي سيصبح أساسياً في اتّخاذ القرارات الاستراتيجية والتشغيلية</a:t>
            </a:r>
            <a:endParaRPr lang="en-US" dirty="0"/>
          </a:p>
        </p:txBody>
      </p:sp>
      <p:sp>
        <p:nvSpPr>
          <p:cNvPr id="10" name="TextBox 9">
            <a:extLst>
              <a:ext uri="{FF2B5EF4-FFF2-40B4-BE49-F238E27FC236}">
                <a16:creationId xmlns:a16="http://schemas.microsoft.com/office/drawing/2014/main" id="{6140A87D-676E-62BA-0DDC-AD8427D45309}"/>
              </a:ext>
            </a:extLst>
          </p:cNvPr>
          <p:cNvSpPr txBox="1"/>
          <p:nvPr/>
        </p:nvSpPr>
        <p:spPr>
          <a:xfrm>
            <a:off x="5167103" y="3927827"/>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العمل سيتّجه نحو النموذج الهجين بشكل أكبر (مزيج من العمل عن بُعد والحضوري).</a:t>
            </a:r>
            <a:endParaRPr lang="en-US" dirty="0"/>
          </a:p>
        </p:txBody>
      </p:sp>
      <p:sp>
        <p:nvSpPr>
          <p:cNvPr id="5" name="TextBox 4">
            <a:extLst>
              <a:ext uri="{FF2B5EF4-FFF2-40B4-BE49-F238E27FC236}">
                <a16:creationId xmlns:a16="http://schemas.microsoft.com/office/drawing/2014/main" id="{97C14212-F179-9FFE-125C-6DD7A212F4B2}"/>
              </a:ext>
            </a:extLst>
          </p:cNvPr>
          <p:cNvSpPr txBox="1"/>
          <p:nvPr/>
        </p:nvSpPr>
        <p:spPr>
          <a:xfrm>
            <a:off x="5167103" y="5432669"/>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المهارات المطلوبة ستتغيّر جذرياً، مع تركيز أكبر على الذكاء العاطفي والإبداع</a:t>
            </a:r>
            <a:endParaRPr lang="en-US" dirty="0"/>
          </a:p>
        </p:txBody>
      </p:sp>
    </p:spTree>
    <p:extLst>
      <p:ext uri="{BB962C8B-B14F-4D97-AF65-F5344CB8AC3E}">
        <p14:creationId xmlns:p14="http://schemas.microsoft.com/office/powerpoint/2010/main" val="19037502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86ADB-12EF-BF0D-265E-560359C927D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0E16C0E-D3FA-D574-4B7F-0B34DFD3327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C96C25A-733F-4C2B-2EB5-47053E71D0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0828B7D9-310F-725C-AFD3-6EE2DD292A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D1D6A655-E270-DC11-6109-A105715FE735}"/>
              </a:ext>
            </a:extLst>
          </p:cNvPr>
          <p:cNvSpPr txBox="1"/>
          <p:nvPr/>
        </p:nvSpPr>
        <p:spPr>
          <a:xfrm>
            <a:off x="5167103" y="918141"/>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ستظهر هياكل تنظيمية أكثر مرونة وأقلّ هرمية</a:t>
            </a:r>
            <a:endParaRPr lang="en-US"/>
          </a:p>
        </p:txBody>
      </p:sp>
      <p:sp>
        <p:nvSpPr>
          <p:cNvPr id="3" name="TextBox 2">
            <a:extLst>
              <a:ext uri="{FF2B5EF4-FFF2-40B4-BE49-F238E27FC236}">
                <a16:creationId xmlns:a16="http://schemas.microsoft.com/office/drawing/2014/main" id="{AEE013DD-C8A3-8876-85EB-659DF69C1F82}"/>
              </a:ext>
            </a:extLst>
          </p:cNvPr>
          <p:cNvSpPr txBox="1"/>
          <p:nvPr/>
        </p:nvSpPr>
        <p:spPr>
          <a:xfrm>
            <a:off x="5167103" y="2269309"/>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القيادة ستركّز على الاستدامة والمسؤولية المجتمعية بشكل أكبر</a:t>
            </a:r>
            <a:endParaRPr lang="en-US" dirty="0"/>
          </a:p>
        </p:txBody>
      </p:sp>
      <p:sp>
        <p:nvSpPr>
          <p:cNvPr id="10" name="TextBox 9">
            <a:extLst>
              <a:ext uri="{FF2B5EF4-FFF2-40B4-BE49-F238E27FC236}">
                <a16:creationId xmlns:a16="http://schemas.microsoft.com/office/drawing/2014/main" id="{484A3F49-125F-E4EC-0061-6A0D36746B84}"/>
              </a:ext>
            </a:extLst>
          </p:cNvPr>
          <p:cNvSpPr txBox="1"/>
          <p:nvPr/>
        </p:nvSpPr>
        <p:spPr>
          <a:xfrm>
            <a:off x="5167103" y="3620477"/>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الاعتماد على البيانات الضخمة في التخطيط الاستراتيجي سيصبح ممارسة أساسية</a:t>
            </a:r>
            <a:endParaRPr lang="en-US" dirty="0"/>
          </a:p>
        </p:txBody>
      </p:sp>
      <p:sp>
        <p:nvSpPr>
          <p:cNvPr id="5" name="TextBox 4">
            <a:extLst>
              <a:ext uri="{FF2B5EF4-FFF2-40B4-BE49-F238E27FC236}">
                <a16:creationId xmlns:a16="http://schemas.microsoft.com/office/drawing/2014/main" id="{9ECE765A-6C27-AA61-A0AE-32B279387BF5}"/>
              </a:ext>
            </a:extLst>
          </p:cNvPr>
          <p:cNvSpPr txBox="1"/>
          <p:nvPr/>
        </p:nvSpPr>
        <p:spPr>
          <a:xfrm>
            <a:off x="5167103" y="5432669"/>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ظهور أدوار ومناصب قيادية جديدة مثل "مدير التحوّل الرقمي" و"مسؤول الاستدامة".</a:t>
            </a:r>
            <a:endParaRPr lang="en-US" dirty="0"/>
          </a:p>
        </p:txBody>
      </p:sp>
    </p:spTree>
    <p:extLst>
      <p:ext uri="{BB962C8B-B14F-4D97-AF65-F5344CB8AC3E}">
        <p14:creationId xmlns:p14="http://schemas.microsoft.com/office/powerpoint/2010/main" val="1670668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521A5-3089-0FF8-2E5A-70C8F01B100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0D00CF6-23AB-2E8E-373B-6A25C5D8D1F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استشراف المستقبل للقادة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E3F66A8-7942-4BEA-E0E2-54619B379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4FF170B5-CAC4-9CDE-A097-31C6938133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F26B85ED-6DA0-19D5-699B-0E67D6F7248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03B1FC3-C9D4-711E-B297-72CFF71AFC58}"/>
              </a:ext>
            </a:extLst>
          </p:cNvPr>
          <p:cNvSpPr txBox="1"/>
          <p:nvPr/>
        </p:nvSpPr>
        <p:spPr>
          <a:xfrm>
            <a:off x="5372458" y="1732058"/>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القيادة المستقبلية هي نموذج قيادي يتجاوز التركيز على التحدّيات الآنية ليشمل استشراف المستقبل والاستعداد للتغيّرات المحتملة. يتميّز القائد المستقبلي بقدرته على التفكير النظمي والاستراتيجي، ورؤية الصورة الشاملة مع إدراك التفاصيل الدقيقة</a:t>
            </a:r>
            <a:endParaRPr lang="en-US" dirty="0"/>
          </a:p>
        </p:txBody>
      </p:sp>
      <p:sp>
        <p:nvSpPr>
          <p:cNvPr id="5" name="TextBox 4">
            <a:extLst>
              <a:ext uri="{FF2B5EF4-FFF2-40B4-BE49-F238E27FC236}">
                <a16:creationId xmlns:a16="http://schemas.microsoft.com/office/drawing/2014/main" id="{F03565DE-C685-A1F4-A167-B5C374262085}"/>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ماهيّة القيادة المستقبلية </a:t>
            </a:r>
            <a:endParaRPr lang="en-US"/>
          </a:p>
        </p:txBody>
      </p:sp>
      <p:pic>
        <p:nvPicPr>
          <p:cNvPr id="3" name="Picture 2" descr="Business ">
            <a:extLst>
              <a:ext uri="{FF2B5EF4-FFF2-40B4-BE49-F238E27FC236}">
                <a16:creationId xmlns:a16="http://schemas.microsoft.com/office/drawing/2014/main" id="{10FB672A-3D2A-65F5-A04A-11FB0D15C2A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0249" y="2061240"/>
            <a:ext cx="3920762" cy="3920762"/>
          </a:xfrm>
          <a:prstGeom prst="rect">
            <a:avLst/>
          </a:prstGeom>
          <a:noFill/>
          <a:ln>
            <a:noFill/>
          </a:ln>
        </p:spPr>
      </p:pic>
      <p:sp>
        <p:nvSpPr>
          <p:cNvPr id="7" name="TextBox 6">
            <a:extLst>
              <a:ext uri="{FF2B5EF4-FFF2-40B4-BE49-F238E27FC236}">
                <a16:creationId xmlns:a16="http://schemas.microsoft.com/office/drawing/2014/main" id="{F0FD0449-3E05-5B8A-FFC8-445D6A528D81}"/>
              </a:ext>
            </a:extLst>
          </p:cNvPr>
          <p:cNvSpPr txBox="1"/>
          <p:nvPr/>
        </p:nvSpPr>
        <p:spPr>
          <a:xfrm>
            <a:off x="5372458" y="4208114"/>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قال بيتر دراكر، أحد روّاد علم الإدارة الحديثة: "أفضل طريقة للتنبّؤ بالمستقبل هي صناعته." وهذا يلخّص جوهر القيادة المستقبلية - ليس فقط توقّع التغييرات، بل المساهمة الفاعلة في تشكيلها</a:t>
            </a:r>
            <a:endParaRPr lang="en-US" dirty="0"/>
          </a:p>
        </p:txBody>
      </p:sp>
    </p:spTree>
    <p:extLst>
      <p:ext uri="{BB962C8B-B14F-4D97-AF65-F5344CB8AC3E}">
        <p14:creationId xmlns:p14="http://schemas.microsoft.com/office/powerpoint/2010/main" val="2506229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2E33D-356D-1484-2C73-540BA82E8EC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4EF1500-5A96-1938-E0E8-166725A83196}"/>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مهارات استشراف المستقبل للقادة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1CC950B-149C-2136-C03F-53E09D156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413C6FCC-F29B-F5E4-BBBC-7489C93A56B0}"/>
              </a:ext>
            </a:extLst>
          </p:cNvPr>
          <p:cNvSpPr/>
          <p:nvPr/>
        </p:nvSpPr>
        <p:spPr>
          <a:xfrm rot="1800000">
            <a:off x="-9700962" y="1271133"/>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8671C5B-970D-3CBB-2DD9-F37C04C2A857}"/>
              </a:ext>
            </a:extLst>
          </p:cNvPr>
          <p:cNvSpPr txBox="1"/>
          <p:nvPr/>
        </p:nvSpPr>
        <p:spPr>
          <a:xfrm>
            <a:off x="14486961" y="1732058"/>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القيادة المستقبلية هي نموذج قيادي يتجاوز التركيز على التحدّيات الآنية ليشمل استشراف المستقبل والاستعداد للتغيّرات المحتملة. يتميّز القائد المستقبلي بقدرته على التفكير النظمي والاستراتيجي، ورؤية الصورة الشاملة مع إدراك التفاصيل الدقيقة</a:t>
            </a:r>
            <a:endParaRPr lang="en-US" dirty="0"/>
          </a:p>
        </p:txBody>
      </p:sp>
      <p:sp>
        <p:nvSpPr>
          <p:cNvPr id="5" name="TextBox 4">
            <a:extLst>
              <a:ext uri="{FF2B5EF4-FFF2-40B4-BE49-F238E27FC236}">
                <a16:creationId xmlns:a16="http://schemas.microsoft.com/office/drawing/2014/main" id="{68D282F0-9F43-63CE-69E7-9B6BA3815E00}"/>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المهارات الأساسية للقائد المستقبلي:</a:t>
            </a:r>
            <a:endParaRPr lang="en-US"/>
          </a:p>
        </p:txBody>
      </p:sp>
      <p:pic>
        <p:nvPicPr>
          <p:cNvPr id="3" name="Picture 2" descr="Business ">
            <a:extLst>
              <a:ext uri="{FF2B5EF4-FFF2-40B4-BE49-F238E27FC236}">
                <a16:creationId xmlns:a16="http://schemas.microsoft.com/office/drawing/2014/main" id="{BB577826-2591-64D5-D0CA-7301DA7349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98842" y="2061241"/>
            <a:ext cx="3920762" cy="3920762"/>
          </a:xfrm>
          <a:prstGeom prst="rect">
            <a:avLst/>
          </a:prstGeom>
          <a:noFill/>
          <a:ln>
            <a:noFill/>
          </a:ln>
        </p:spPr>
      </p:pic>
      <p:sp>
        <p:nvSpPr>
          <p:cNvPr id="7" name="TextBox 6">
            <a:extLst>
              <a:ext uri="{FF2B5EF4-FFF2-40B4-BE49-F238E27FC236}">
                <a16:creationId xmlns:a16="http://schemas.microsoft.com/office/drawing/2014/main" id="{E0DBD078-3A6C-734C-7733-5FB0E91A2CCF}"/>
              </a:ext>
            </a:extLst>
          </p:cNvPr>
          <p:cNvSpPr txBox="1"/>
          <p:nvPr/>
        </p:nvSpPr>
        <p:spPr>
          <a:xfrm>
            <a:off x="14486961" y="4208114"/>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كما قال بيتر </a:t>
            </a:r>
            <a:r>
              <a:rPr lang="ar-SA" dirty="0" err="1"/>
              <a:t>دراكر</a:t>
            </a:r>
            <a:r>
              <a:rPr lang="ar-SA" dirty="0"/>
              <a:t>، أحد روّاد علم الإدارة الحديثة: "أفضل طريقة للتنبّؤ بالمستقبل هي صناعته." وهذا يلخّص جوهر القيادة المستقبلية - ليس فقط توقّع التغييرات، بل المساهمة الفاعلة في تشكيلها</a:t>
            </a:r>
            <a:endParaRPr lang="en-US" dirty="0"/>
          </a:p>
        </p:txBody>
      </p:sp>
      <p:grpSp>
        <p:nvGrpSpPr>
          <p:cNvPr id="46" name="Group 45">
            <a:extLst>
              <a:ext uri="{FF2B5EF4-FFF2-40B4-BE49-F238E27FC236}">
                <a16:creationId xmlns:a16="http://schemas.microsoft.com/office/drawing/2014/main" id="{CBCA4D08-6A4D-6777-B813-DE549E1175DD}"/>
              </a:ext>
            </a:extLst>
          </p:cNvPr>
          <p:cNvGrpSpPr/>
          <p:nvPr/>
        </p:nvGrpSpPr>
        <p:grpSpPr>
          <a:xfrm>
            <a:off x="499100" y="2467336"/>
            <a:ext cx="2170510" cy="3022982"/>
            <a:chOff x="499100" y="2467336"/>
            <a:chExt cx="2170510" cy="3022982"/>
          </a:xfrm>
        </p:grpSpPr>
        <p:grpSp>
          <p:nvGrpSpPr>
            <p:cNvPr id="10" name="مجموعة 88">
              <a:extLst>
                <a:ext uri="{FF2B5EF4-FFF2-40B4-BE49-F238E27FC236}">
                  <a16:creationId xmlns:a16="http://schemas.microsoft.com/office/drawing/2014/main" id="{9316AB11-3488-E794-5EB6-6928997D644F}"/>
                </a:ext>
              </a:extLst>
            </p:cNvPr>
            <p:cNvGrpSpPr/>
            <p:nvPr/>
          </p:nvGrpSpPr>
          <p:grpSpPr>
            <a:xfrm>
              <a:off x="499100" y="2558664"/>
              <a:ext cx="2170510" cy="2931654"/>
              <a:chOff x="0" y="46949"/>
              <a:chExt cx="1390650" cy="1878706"/>
            </a:xfrm>
          </p:grpSpPr>
          <p:grpSp>
            <p:nvGrpSpPr>
              <p:cNvPr id="38" name="مجموعة 89">
                <a:extLst>
                  <a:ext uri="{FF2B5EF4-FFF2-40B4-BE49-F238E27FC236}">
                    <a16:creationId xmlns:a16="http://schemas.microsoft.com/office/drawing/2014/main" id="{5AC05A2C-9EBF-AFB8-81AB-4B715A576925}"/>
                  </a:ext>
                </a:extLst>
              </p:cNvPr>
              <p:cNvGrpSpPr/>
              <p:nvPr/>
            </p:nvGrpSpPr>
            <p:grpSpPr>
              <a:xfrm>
                <a:off x="0" y="46949"/>
                <a:ext cx="1390650" cy="1878706"/>
                <a:chOff x="0" y="46949"/>
                <a:chExt cx="1390650" cy="1878706"/>
              </a:xfrm>
            </p:grpSpPr>
            <p:sp>
              <p:nvSpPr>
                <p:cNvPr id="40" name="شكل بيضاوي 91">
                  <a:extLst>
                    <a:ext uri="{FF2B5EF4-FFF2-40B4-BE49-F238E27FC236}">
                      <a16:creationId xmlns:a16="http://schemas.microsoft.com/office/drawing/2014/main" id="{7EB2B88B-9508-FA16-00B1-A79AF930A17B}"/>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1" name="شكل حر: شكل 92">
                  <a:extLst>
                    <a:ext uri="{FF2B5EF4-FFF2-40B4-BE49-F238E27FC236}">
                      <a16:creationId xmlns:a16="http://schemas.microsoft.com/office/drawing/2014/main" id="{F4167A88-E67B-54EE-7914-52A2FD378F16}"/>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9" name="مربع نص 29">
                <a:extLst>
                  <a:ext uri="{FF2B5EF4-FFF2-40B4-BE49-F238E27FC236}">
                    <a16:creationId xmlns:a16="http://schemas.microsoft.com/office/drawing/2014/main" id="{2156AA79-BB7D-605F-AC09-F6341480D8FA}"/>
                  </a:ext>
                </a:extLst>
              </p:cNvPr>
              <p:cNvSpPr txBox="1"/>
              <p:nvPr/>
            </p:nvSpPr>
            <p:spPr>
              <a:xfrm>
                <a:off x="94563" y="1032092"/>
                <a:ext cx="1177769" cy="762104"/>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التصميمي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1" name="TextBox 6">
              <a:extLst>
                <a:ext uri="{FF2B5EF4-FFF2-40B4-BE49-F238E27FC236}">
                  <a16:creationId xmlns:a16="http://schemas.microsoft.com/office/drawing/2014/main" id="{1460D5F9-2398-0846-85D5-B801D7E02DE5}"/>
                </a:ext>
              </a:extLst>
            </p:cNvPr>
            <p:cNvSpPr txBox="1"/>
            <p:nvPr/>
          </p:nvSpPr>
          <p:spPr>
            <a:xfrm>
              <a:off x="1061925" y="2467336"/>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5" name="Group 44">
            <a:extLst>
              <a:ext uri="{FF2B5EF4-FFF2-40B4-BE49-F238E27FC236}">
                <a16:creationId xmlns:a16="http://schemas.microsoft.com/office/drawing/2014/main" id="{62B6083D-2F53-FC98-F76D-AAAFD236003C}"/>
              </a:ext>
            </a:extLst>
          </p:cNvPr>
          <p:cNvGrpSpPr/>
          <p:nvPr/>
        </p:nvGrpSpPr>
        <p:grpSpPr>
          <a:xfrm>
            <a:off x="2747309" y="2467336"/>
            <a:ext cx="2170504" cy="3022972"/>
            <a:chOff x="2747309" y="2467336"/>
            <a:chExt cx="2170504" cy="3022972"/>
          </a:xfrm>
        </p:grpSpPr>
        <p:grpSp>
          <p:nvGrpSpPr>
            <p:cNvPr id="15" name="مجموعة 93">
              <a:extLst>
                <a:ext uri="{FF2B5EF4-FFF2-40B4-BE49-F238E27FC236}">
                  <a16:creationId xmlns:a16="http://schemas.microsoft.com/office/drawing/2014/main" id="{1E3CB38D-3FC6-AE27-EC3F-5672D791B197}"/>
                </a:ext>
              </a:extLst>
            </p:cNvPr>
            <p:cNvGrpSpPr/>
            <p:nvPr/>
          </p:nvGrpSpPr>
          <p:grpSpPr>
            <a:xfrm>
              <a:off x="2747309" y="2558664"/>
              <a:ext cx="2170504" cy="2931644"/>
              <a:chOff x="1159418" y="46949"/>
              <a:chExt cx="1390650" cy="1878704"/>
            </a:xfrm>
          </p:grpSpPr>
          <p:grpSp>
            <p:nvGrpSpPr>
              <p:cNvPr id="26" name="مجموعة 94">
                <a:extLst>
                  <a:ext uri="{FF2B5EF4-FFF2-40B4-BE49-F238E27FC236}">
                    <a16:creationId xmlns:a16="http://schemas.microsoft.com/office/drawing/2014/main" id="{E89F1B94-C7C2-30E7-C64C-C80F44B6614D}"/>
                  </a:ext>
                </a:extLst>
              </p:cNvPr>
              <p:cNvGrpSpPr/>
              <p:nvPr/>
            </p:nvGrpSpPr>
            <p:grpSpPr>
              <a:xfrm>
                <a:off x="1159418" y="46949"/>
                <a:ext cx="1390650" cy="1878704"/>
                <a:chOff x="1159418" y="46949"/>
                <a:chExt cx="1390650" cy="1878704"/>
              </a:xfrm>
            </p:grpSpPr>
            <p:sp>
              <p:nvSpPr>
                <p:cNvPr id="28" name="شكل بيضاوي 96">
                  <a:extLst>
                    <a:ext uri="{FF2B5EF4-FFF2-40B4-BE49-F238E27FC236}">
                      <a16:creationId xmlns:a16="http://schemas.microsoft.com/office/drawing/2014/main" id="{6F3E2BFC-A585-1119-ECA9-CD224C228103}"/>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9" name="شكل حر: شكل 97">
                  <a:extLst>
                    <a:ext uri="{FF2B5EF4-FFF2-40B4-BE49-F238E27FC236}">
                      <a16:creationId xmlns:a16="http://schemas.microsoft.com/office/drawing/2014/main" id="{DA0981C0-B7E7-8AE0-48F1-E4F0E475C90C}"/>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7" name="مربع نص 25">
                <a:extLst>
                  <a:ext uri="{FF2B5EF4-FFF2-40B4-BE49-F238E27FC236}">
                    <a16:creationId xmlns:a16="http://schemas.microsoft.com/office/drawing/2014/main" id="{2EACA2D2-0FFF-D1E4-4AAC-873A5A18EF93}"/>
                  </a:ext>
                </a:extLst>
              </p:cNvPr>
              <p:cNvSpPr txBox="1"/>
              <p:nvPr/>
            </p:nvSpPr>
            <p:spPr>
              <a:xfrm>
                <a:off x="1351763" y="1042234"/>
                <a:ext cx="955302" cy="762106"/>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الاستماع الاستشرافي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864AF184-3023-5BFD-3797-4CFBE67F7E58}"/>
                </a:ext>
              </a:extLst>
            </p:cNvPr>
            <p:cNvSpPr txBox="1"/>
            <p:nvPr/>
          </p:nvSpPr>
          <p:spPr>
            <a:xfrm>
              <a:off x="3292669" y="2467336"/>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id="{8E5D55B2-3C9C-A5BD-E1A4-BBE8092893BD}"/>
              </a:ext>
            </a:extLst>
          </p:cNvPr>
          <p:cNvGrpSpPr/>
          <p:nvPr/>
        </p:nvGrpSpPr>
        <p:grpSpPr>
          <a:xfrm>
            <a:off x="4975915" y="2467336"/>
            <a:ext cx="2170508" cy="3022970"/>
            <a:chOff x="4975915" y="2467336"/>
            <a:chExt cx="2170508" cy="3022970"/>
          </a:xfrm>
        </p:grpSpPr>
        <p:grpSp>
          <p:nvGrpSpPr>
            <p:cNvPr id="14" name="مجموعة 7">
              <a:extLst>
                <a:ext uri="{FF2B5EF4-FFF2-40B4-BE49-F238E27FC236}">
                  <a16:creationId xmlns:a16="http://schemas.microsoft.com/office/drawing/2014/main" id="{91CF6961-8D4C-204A-515A-AD222FA07EFF}"/>
                </a:ext>
              </a:extLst>
            </p:cNvPr>
            <p:cNvGrpSpPr/>
            <p:nvPr/>
          </p:nvGrpSpPr>
          <p:grpSpPr>
            <a:xfrm>
              <a:off x="4975915" y="2558664"/>
              <a:ext cx="2170508" cy="2931642"/>
              <a:chOff x="2301132" y="46949"/>
              <a:chExt cx="1390650" cy="1878704"/>
            </a:xfrm>
          </p:grpSpPr>
          <p:grpSp>
            <p:nvGrpSpPr>
              <p:cNvPr id="30" name="مجموعة 20">
                <a:extLst>
                  <a:ext uri="{FF2B5EF4-FFF2-40B4-BE49-F238E27FC236}">
                    <a16:creationId xmlns:a16="http://schemas.microsoft.com/office/drawing/2014/main" id="{35867F2C-1046-51ED-56A3-E343F0E3EA40}"/>
                  </a:ext>
                </a:extLst>
              </p:cNvPr>
              <p:cNvGrpSpPr/>
              <p:nvPr/>
            </p:nvGrpSpPr>
            <p:grpSpPr>
              <a:xfrm>
                <a:off x="2301132" y="46949"/>
                <a:ext cx="1390650" cy="1878704"/>
                <a:chOff x="2301132" y="46949"/>
                <a:chExt cx="1390650" cy="1878704"/>
              </a:xfrm>
            </p:grpSpPr>
            <p:sp>
              <p:nvSpPr>
                <p:cNvPr id="32" name="شكل بيضاوي 22">
                  <a:extLst>
                    <a:ext uri="{FF2B5EF4-FFF2-40B4-BE49-F238E27FC236}">
                      <a16:creationId xmlns:a16="http://schemas.microsoft.com/office/drawing/2014/main" id="{A17066A3-9C3F-E921-7988-B4403653B7EC}"/>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3" name="شكل حر: شكل 23">
                  <a:extLst>
                    <a:ext uri="{FF2B5EF4-FFF2-40B4-BE49-F238E27FC236}">
                      <a16:creationId xmlns:a16="http://schemas.microsoft.com/office/drawing/2014/main" id="{B5E65A7F-77F4-73B3-7CBC-C5731E5FFBC7}"/>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1" name="مربع نص 29">
                <a:extLst>
                  <a:ext uri="{FF2B5EF4-FFF2-40B4-BE49-F238E27FC236}">
                    <a16:creationId xmlns:a16="http://schemas.microsoft.com/office/drawing/2014/main" id="{BDE8EFDA-58F9-C0F8-6594-E588C130B1BA}"/>
                  </a:ext>
                </a:extLst>
              </p:cNvPr>
              <p:cNvSpPr txBox="1"/>
              <p:nvPr/>
            </p:nvSpPr>
            <p:spPr>
              <a:xfrm>
                <a:off x="2309729" y="1170046"/>
                <a:ext cx="1351903" cy="405523"/>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المستقبلي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713FC04B-22A7-5321-BADC-F8695D004ECE}"/>
                </a:ext>
              </a:extLst>
            </p:cNvPr>
            <p:cNvSpPr txBox="1"/>
            <p:nvPr/>
          </p:nvSpPr>
          <p:spPr>
            <a:xfrm>
              <a:off x="5529392" y="2467336"/>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DDA98B36-3723-2A32-24D6-E4D5C8D4628E}"/>
              </a:ext>
            </a:extLst>
          </p:cNvPr>
          <p:cNvGrpSpPr/>
          <p:nvPr/>
        </p:nvGrpSpPr>
        <p:grpSpPr>
          <a:xfrm>
            <a:off x="7224134" y="2467336"/>
            <a:ext cx="2170510" cy="3022970"/>
            <a:chOff x="7224134" y="2467336"/>
            <a:chExt cx="2170510" cy="3022970"/>
          </a:xfrm>
        </p:grpSpPr>
        <p:grpSp>
          <p:nvGrpSpPr>
            <p:cNvPr id="16" name="مجموعة 24">
              <a:extLst>
                <a:ext uri="{FF2B5EF4-FFF2-40B4-BE49-F238E27FC236}">
                  <a16:creationId xmlns:a16="http://schemas.microsoft.com/office/drawing/2014/main" id="{AD6FD1AB-866F-8FF4-0524-1A666B0BE2A9}"/>
                </a:ext>
              </a:extLst>
            </p:cNvPr>
            <p:cNvGrpSpPr/>
            <p:nvPr/>
          </p:nvGrpSpPr>
          <p:grpSpPr>
            <a:xfrm>
              <a:off x="7224134" y="2558664"/>
              <a:ext cx="2170510" cy="2931642"/>
              <a:chOff x="3484873" y="46949"/>
              <a:chExt cx="1390650" cy="1878704"/>
            </a:xfrm>
          </p:grpSpPr>
          <p:grpSp>
            <p:nvGrpSpPr>
              <p:cNvPr id="21" name="مجموعة 25">
                <a:extLst>
                  <a:ext uri="{FF2B5EF4-FFF2-40B4-BE49-F238E27FC236}">
                    <a16:creationId xmlns:a16="http://schemas.microsoft.com/office/drawing/2014/main" id="{B50D1EF5-D302-04AB-72A8-09461FE050DA}"/>
                  </a:ext>
                </a:extLst>
              </p:cNvPr>
              <p:cNvGrpSpPr/>
              <p:nvPr/>
            </p:nvGrpSpPr>
            <p:grpSpPr>
              <a:xfrm>
                <a:off x="3484873" y="46949"/>
                <a:ext cx="1390650" cy="1878704"/>
                <a:chOff x="3484873" y="46949"/>
                <a:chExt cx="1390650" cy="1878704"/>
              </a:xfrm>
            </p:grpSpPr>
            <p:sp>
              <p:nvSpPr>
                <p:cNvPr id="23" name="شكل بيضاوي 27">
                  <a:extLst>
                    <a:ext uri="{FF2B5EF4-FFF2-40B4-BE49-F238E27FC236}">
                      <a16:creationId xmlns:a16="http://schemas.microsoft.com/office/drawing/2014/main" id="{21024DED-DDC2-7F77-3CDD-51E93B36222F}"/>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4" name="شكل حر: شكل 28">
                  <a:extLst>
                    <a:ext uri="{FF2B5EF4-FFF2-40B4-BE49-F238E27FC236}">
                      <a16:creationId xmlns:a16="http://schemas.microsoft.com/office/drawing/2014/main" id="{BE0B934F-0129-E90B-50AE-96E4194F39A1}"/>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2" name="مربع نص 25">
                <a:extLst>
                  <a:ext uri="{FF2B5EF4-FFF2-40B4-BE49-F238E27FC236}">
                    <a16:creationId xmlns:a16="http://schemas.microsoft.com/office/drawing/2014/main" id="{00B0C31C-BD78-9D97-7004-3B06896D57CA}"/>
                  </a:ext>
                </a:extLst>
              </p:cNvPr>
              <p:cNvSpPr txBox="1"/>
              <p:nvPr/>
            </p:nvSpPr>
            <p:spPr>
              <a:xfrm>
                <a:off x="3554367" y="1032089"/>
                <a:ext cx="1212563" cy="762106"/>
              </a:xfrm>
              <a:prstGeom prst="rect">
                <a:avLst/>
              </a:prstGeom>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مرونة التفكير والتكيّف</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B4C74B61-AEDB-0FC2-E0CC-363A6CD622FB}"/>
                </a:ext>
              </a:extLst>
            </p:cNvPr>
            <p:cNvSpPr txBox="1"/>
            <p:nvPr/>
          </p:nvSpPr>
          <p:spPr>
            <a:xfrm>
              <a:off x="7761957" y="2467336"/>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111E2AEB-AAF0-AB85-4014-1A578B1FA9C7}"/>
              </a:ext>
            </a:extLst>
          </p:cNvPr>
          <p:cNvGrpSpPr/>
          <p:nvPr/>
        </p:nvGrpSpPr>
        <p:grpSpPr>
          <a:xfrm>
            <a:off x="9452732" y="2467336"/>
            <a:ext cx="2240168" cy="3022972"/>
            <a:chOff x="9452732" y="2467336"/>
            <a:chExt cx="2240168" cy="3022972"/>
          </a:xfrm>
        </p:grpSpPr>
        <p:grpSp>
          <p:nvGrpSpPr>
            <p:cNvPr id="13" name="مجموعة 29">
              <a:extLst>
                <a:ext uri="{FF2B5EF4-FFF2-40B4-BE49-F238E27FC236}">
                  <a16:creationId xmlns:a16="http://schemas.microsoft.com/office/drawing/2014/main" id="{B4B1E255-B5BD-27B3-521F-40F79861DA55}"/>
                </a:ext>
              </a:extLst>
            </p:cNvPr>
            <p:cNvGrpSpPr/>
            <p:nvPr/>
          </p:nvGrpSpPr>
          <p:grpSpPr>
            <a:xfrm>
              <a:off x="9452732" y="2558664"/>
              <a:ext cx="2240168" cy="2931644"/>
              <a:chOff x="4602266" y="46949"/>
              <a:chExt cx="1435280" cy="1878704"/>
            </a:xfrm>
          </p:grpSpPr>
          <p:grpSp>
            <p:nvGrpSpPr>
              <p:cNvPr id="34" name="مجموعة 30">
                <a:extLst>
                  <a:ext uri="{FF2B5EF4-FFF2-40B4-BE49-F238E27FC236}">
                    <a16:creationId xmlns:a16="http://schemas.microsoft.com/office/drawing/2014/main" id="{09ACEF3C-39A6-35A5-2A20-2F98CFC08C97}"/>
                  </a:ext>
                </a:extLst>
              </p:cNvPr>
              <p:cNvGrpSpPr/>
              <p:nvPr/>
            </p:nvGrpSpPr>
            <p:grpSpPr>
              <a:xfrm>
                <a:off x="4602266" y="46949"/>
                <a:ext cx="1390650" cy="1878704"/>
                <a:chOff x="4602266" y="46949"/>
                <a:chExt cx="1390650" cy="1878704"/>
              </a:xfrm>
            </p:grpSpPr>
            <p:sp>
              <p:nvSpPr>
                <p:cNvPr id="36" name="شكل بيضاوي 64">
                  <a:extLst>
                    <a:ext uri="{FF2B5EF4-FFF2-40B4-BE49-F238E27FC236}">
                      <a16:creationId xmlns:a16="http://schemas.microsoft.com/office/drawing/2014/main" id="{2A28C7A9-FA55-DAFA-A116-616431DE0077}"/>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7" name="شكل حر: شكل 70">
                  <a:extLst>
                    <a:ext uri="{FF2B5EF4-FFF2-40B4-BE49-F238E27FC236}">
                      <a16:creationId xmlns:a16="http://schemas.microsoft.com/office/drawing/2014/main" id="{8795D68B-F295-8721-9189-6BB4C30272BA}"/>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5" name="مربع نص 25">
                <a:extLst>
                  <a:ext uri="{FF2B5EF4-FFF2-40B4-BE49-F238E27FC236}">
                    <a16:creationId xmlns:a16="http://schemas.microsoft.com/office/drawing/2014/main" id="{53D1F948-BCB0-EA93-AD4A-1B7635FA23DF}"/>
                  </a:ext>
                </a:extLst>
              </p:cNvPr>
              <p:cNvSpPr txBox="1"/>
              <p:nvPr/>
            </p:nvSpPr>
            <p:spPr>
              <a:xfrm>
                <a:off x="4608076" y="1034320"/>
                <a:ext cx="1429470" cy="762106"/>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التفكير النظمي والاستراتيجي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TextBox 6">
              <a:extLst>
                <a:ext uri="{FF2B5EF4-FFF2-40B4-BE49-F238E27FC236}">
                  <a16:creationId xmlns:a16="http://schemas.microsoft.com/office/drawing/2014/main" id="{E4965730-D57D-74C0-6E7D-57B4409FBB3B}"/>
                </a:ext>
              </a:extLst>
            </p:cNvPr>
            <p:cNvSpPr txBox="1"/>
            <p:nvPr/>
          </p:nvSpPr>
          <p:spPr>
            <a:xfrm>
              <a:off x="9993808" y="2467336"/>
              <a:ext cx="1043877" cy="1186414"/>
            </a:xfrm>
            <a:prstGeom prst="rect">
              <a:avLst/>
            </a:prstGeom>
            <a:noFill/>
          </p:spPr>
          <p:txBody>
            <a:bodyPr wrap="none" rtlCol="0">
              <a:spAutoFit/>
            </a:bodyPr>
            <a:lstStyle/>
            <a:p>
              <a:pPr algn="just" rtl="0">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838331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1B750-D844-E04F-F65A-1ADB2BDF178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E5393D8-6EEF-739B-D0FF-31876B806860}"/>
              </a:ext>
            </a:extLst>
          </p:cNvPr>
          <p:cNvSpPr txBox="1"/>
          <p:nvPr/>
        </p:nvSpPr>
        <p:spPr>
          <a:xfrm>
            <a:off x="2190750" y="-7552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قراءة الاتجاهات العالمية في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260CB08-9BC0-BB38-6C35-3A8AFEBCA6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43C786C9-7103-0762-9DEF-DA8DE1F13E97}"/>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أبرز الاتجاهات الحالية في الذكاء الاصطناعي:</a:t>
            </a:r>
            <a:endParaRPr lang="en-US"/>
          </a:p>
        </p:txBody>
      </p:sp>
      <p:grpSp>
        <p:nvGrpSpPr>
          <p:cNvPr id="68" name="Group 67">
            <a:extLst>
              <a:ext uri="{FF2B5EF4-FFF2-40B4-BE49-F238E27FC236}">
                <a16:creationId xmlns:a16="http://schemas.microsoft.com/office/drawing/2014/main" id="{A5CBC29C-99FD-A9A6-4537-17901F79BE8C}"/>
              </a:ext>
            </a:extLst>
          </p:cNvPr>
          <p:cNvGrpSpPr/>
          <p:nvPr/>
        </p:nvGrpSpPr>
        <p:grpSpPr>
          <a:xfrm>
            <a:off x="5835591" y="2171700"/>
            <a:ext cx="3230098" cy="3467100"/>
            <a:chOff x="5835591" y="2171700"/>
            <a:chExt cx="3230098" cy="3467100"/>
          </a:xfrm>
        </p:grpSpPr>
        <p:grpSp>
          <p:nvGrpSpPr>
            <p:cNvPr id="49" name="Group 48">
              <a:extLst>
                <a:ext uri="{FF2B5EF4-FFF2-40B4-BE49-F238E27FC236}">
                  <a16:creationId xmlns:a16="http://schemas.microsoft.com/office/drawing/2014/main" id="{A6E9790C-63B4-34D6-B26A-063EF009820D}"/>
                </a:ext>
              </a:extLst>
            </p:cNvPr>
            <p:cNvGrpSpPr/>
            <p:nvPr/>
          </p:nvGrpSpPr>
          <p:grpSpPr>
            <a:xfrm>
              <a:off x="5835591" y="2171700"/>
              <a:ext cx="3230098" cy="3467100"/>
              <a:chOff x="2802299" y="0"/>
              <a:chExt cx="1673207" cy="1795781"/>
            </a:xfrm>
          </p:grpSpPr>
          <p:sp>
            <p:nvSpPr>
              <p:cNvPr id="61" name="Shape">
                <a:extLst>
                  <a:ext uri="{FF2B5EF4-FFF2-40B4-BE49-F238E27FC236}">
                    <a16:creationId xmlns:a16="http://schemas.microsoft.com/office/drawing/2014/main" id="{DF0561E0-378B-D531-B830-C4607AD582B9}"/>
                  </a:ext>
                </a:extLst>
              </p:cNvPr>
              <p:cNvSpPr/>
              <p:nvPr/>
            </p:nvSpPr>
            <p:spPr>
              <a:xfrm>
                <a:off x="3371616"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62" name="Shape">
                <a:extLst>
                  <a:ext uri="{FF2B5EF4-FFF2-40B4-BE49-F238E27FC236}">
                    <a16:creationId xmlns:a16="http://schemas.microsoft.com/office/drawing/2014/main" id="{1195CCAF-2039-D46C-15F2-D5C542527F1C}"/>
                  </a:ext>
                </a:extLst>
              </p:cNvPr>
              <p:cNvSpPr/>
              <p:nvPr/>
            </p:nvSpPr>
            <p:spPr>
              <a:xfrm>
                <a:off x="2802299"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3" y="20972"/>
                    </a:lnTo>
                    <a:cubicBezTo>
                      <a:pt x="11703" y="21386"/>
                      <a:pt x="11251" y="21600"/>
                      <a:pt x="10800" y="21600"/>
                    </a:cubicBezTo>
                    <a:close/>
                    <a:moveTo>
                      <a:pt x="6831" y="293"/>
                    </a:moveTo>
                    <a:cubicBezTo>
                      <a:pt x="6491" y="293"/>
                      <a:pt x="6168" y="457"/>
                      <a:pt x="5928" y="749"/>
                    </a:cubicBezTo>
                    <a:lnTo>
                      <a:pt x="680" y="7138"/>
                    </a:lnTo>
                    <a:cubicBezTo>
                      <a:pt x="393" y="7488"/>
                      <a:pt x="235" y="7959"/>
                      <a:pt x="235" y="8452"/>
                    </a:cubicBezTo>
                    <a:cubicBezTo>
                      <a:pt x="235" y="8944"/>
                      <a:pt x="393" y="9415"/>
                      <a:pt x="680" y="9765"/>
                    </a:cubicBezTo>
                    <a:lnTo>
                      <a:pt x="9715" y="20765"/>
                    </a:lnTo>
                    <a:cubicBezTo>
                      <a:pt x="10313" y="21493"/>
                      <a:pt x="11281" y="21493"/>
                      <a:pt x="11879" y="20765"/>
                    </a:cubicBezTo>
                    <a:lnTo>
                      <a:pt x="20914" y="9765"/>
                    </a:lnTo>
                    <a:cubicBezTo>
                      <a:pt x="21201" y="9415"/>
                      <a:pt x="21360" y="8944"/>
                      <a:pt x="21360" y="8452"/>
                    </a:cubicBezTo>
                    <a:cubicBezTo>
                      <a:pt x="21360" y="7959"/>
                      <a:pt x="21201" y="7488"/>
                      <a:pt x="20914" y="7138"/>
                    </a:cubicBezTo>
                    <a:lnTo>
                      <a:pt x="15666" y="749"/>
                    </a:lnTo>
                    <a:cubicBezTo>
                      <a:pt x="15426" y="457"/>
                      <a:pt x="15104" y="293"/>
                      <a:pt x="14763" y="293"/>
                    </a:cubicBezTo>
                    <a:cubicBezTo>
                      <a:pt x="14423" y="293"/>
                      <a:pt x="14101" y="457"/>
                      <a:pt x="13861" y="749"/>
                    </a:cubicBezTo>
                    <a:lnTo>
                      <a:pt x="12049" y="2955"/>
                    </a:lnTo>
                    <a:cubicBezTo>
                      <a:pt x="11715" y="3362"/>
                      <a:pt x="11275" y="3583"/>
                      <a:pt x="10800" y="3583"/>
                    </a:cubicBezTo>
                    <a:cubicBezTo>
                      <a:pt x="10325" y="3583"/>
                      <a:pt x="9885" y="3362"/>
                      <a:pt x="9551" y="2955"/>
                    </a:cubicBezTo>
                    <a:lnTo>
                      <a:pt x="7739" y="749"/>
                    </a:lnTo>
                    <a:cubicBezTo>
                      <a:pt x="7493" y="450"/>
                      <a:pt x="7177" y="293"/>
                      <a:pt x="6831" y="293"/>
                    </a:cubicBezTo>
                    <a:close/>
                  </a:path>
                </a:pathLst>
              </a:custGeom>
              <a:solidFill>
                <a:schemeClr val="tx2"/>
              </a:solidFill>
              <a:ln w="12700">
                <a:miter lim="400000"/>
              </a:ln>
            </p:spPr>
            <p:txBody>
              <a:bodyPr lIns="38100" tIns="38100" rIns="38100" bIns="38100" anchor="ctr"/>
              <a:lstStyle/>
              <a:p>
                <a:endParaRPr lang="en-US" sz="3200"/>
              </a:p>
            </p:txBody>
          </p:sp>
          <p:sp>
            <p:nvSpPr>
              <p:cNvPr id="63" name="TextBox 19">
                <a:extLst>
                  <a:ext uri="{FF2B5EF4-FFF2-40B4-BE49-F238E27FC236}">
                    <a16:creationId xmlns:a16="http://schemas.microsoft.com/office/drawing/2014/main" id="{5DFB6944-C002-9583-6CBE-D9878A664410}"/>
                  </a:ext>
                </a:extLst>
              </p:cNvPr>
              <p:cNvSpPr txBox="1"/>
              <p:nvPr/>
            </p:nvSpPr>
            <p:spPr>
              <a:xfrm>
                <a:off x="3118785" y="792494"/>
                <a:ext cx="1082393" cy="765471"/>
              </a:xfrm>
              <a:prstGeom prst="rect">
                <a:avLst/>
              </a:prstGeom>
              <a:noFill/>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الاصطناعي التوليدي</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0" name="TextBox 450">
              <a:extLst>
                <a:ext uri="{FF2B5EF4-FFF2-40B4-BE49-F238E27FC236}">
                  <a16:creationId xmlns:a16="http://schemas.microsoft.com/office/drawing/2014/main" id="{702A5B79-025E-4CA8-5C18-AAA116BD3D18}"/>
                </a:ext>
              </a:extLst>
            </p:cNvPr>
            <p:cNvSpPr txBox="1"/>
            <p:nvPr/>
          </p:nvSpPr>
          <p:spPr>
            <a:xfrm>
              <a:off x="6992120" y="2351702"/>
              <a:ext cx="996622"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7" name="Group 66">
            <a:extLst>
              <a:ext uri="{FF2B5EF4-FFF2-40B4-BE49-F238E27FC236}">
                <a16:creationId xmlns:a16="http://schemas.microsoft.com/office/drawing/2014/main" id="{188BF5BC-E320-EBCB-C039-88F1FD6B0694}"/>
              </a:ext>
            </a:extLst>
          </p:cNvPr>
          <p:cNvGrpSpPr/>
          <p:nvPr/>
        </p:nvGrpSpPr>
        <p:grpSpPr>
          <a:xfrm>
            <a:off x="8536101" y="2171700"/>
            <a:ext cx="3230098" cy="3467100"/>
            <a:chOff x="8536101" y="2171700"/>
            <a:chExt cx="3230098" cy="3467100"/>
          </a:xfrm>
        </p:grpSpPr>
        <p:grpSp>
          <p:nvGrpSpPr>
            <p:cNvPr id="52" name="Group 51">
              <a:extLst>
                <a:ext uri="{FF2B5EF4-FFF2-40B4-BE49-F238E27FC236}">
                  <a16:creationId xmlns:a16="http://schemas.microsoft.com/office/drawing/2014/main" id="{6119AB3C-EBCB-CCB9-F027-41A1CD19E702}"/>
                </a:ext>
              </a:extLst>
            </p:cNvPr>
            <p:cNvGrpSpPr/>
            <p:nvPr/>
          </p:nvGrpSpPr>
          <p:grpSpPr>
            <a:xfrm>
              <a:off x="8536101" y="2171700"/>
              <a:ext cx="3230098" cy="3467100"/>
              <a:chOff x="4201177" y="0"/>
              <a:chExt cx="1673207" cy="1795781"/>
            </a:xfrm>
          </p:grpSpPr>
          <p:sp>
            <p:nvSpPr>
              <p:cNvPr id="55" name="Shape">
                <a:extLst>
                  <a:ext uri="{FF2B5EF4-FFF2-40B4-BE49-F238E27FC236}">
                    <a16:creationId xmlns:a16="http://schemas.microsoft.com/office/drawing/2014/main" id="{F1C25EC6-13AA-519B-A3CD-9168F3E4DA79}"/>
                  </a:ext>
                </a:extLst>
              </p:cNvPr>
              <p:cNvSpPr/>
              <p:nvPr/>
            </p:nvSpPr>
            <p:spPr>
              <a:xfrm>
                <a:off x="47704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6" name="Shape">
                <a:extLst>
                  <a:ext uri="{FF2B5EF4-FFF2-40B4-BE49-F238E27FC236}">
                    <a16:creationId xmlns:a16="http://schemas.microsoft.com/office/drawing/2014/main" id="{E444266C-BCE0-E29B-AA53-1A51F34065AC}"/>
                  </a:ext>
                </a:extLst>
              </p:cNvPr>
              <p:cNvSpPr/>
              <p:nvPr/>
            </p:nvSpPr>
            <p:spPr>
              <a:xfrm>
                <a:off x="4201177" y="411667"/>
                <a:ext cx="1673207"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10" y="3291"/>
                      <a:pt x="11592" y="3098"/>
                      <a:pt x="11879" y="2748"/>
                    </a:cubicBez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7"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57" name="TextBox 22">
                <a:extLst>
                  <a:ext uri="{FF2B5EF4-FFF2-40B4-BE49-F238E27FC236}">
                    <a16:creationId xmlns:a16="http://schemas.microsoft.com/office/drawing/2014/main" id="{3ED5BE0B-8939-F761-35F3-175400454D1B}"/>
                  </a:ext>
                </a:extLst>
              </p:cNvPr>
              <p:cNvSpPr txBox="1"/>
              <p:nvPr/>
            </p:nvSpPr>
            <p:spPr>
              <a:xfrm>
                <a:off x="4491870" y="848927"/>
                <a:ext cx="1150216" cy="767221"/>
              </a:xfrm>
              <a:prstGeom prst="rect">
                <a:avLst/>
              </a:prstGeom>
              <a:noFill/>
            </p:spPr>
            <p:txBody>
              <a:bodyPr wrap="square" lIns="0" rIns="0" rtlCol="0" anchor="t">
                <a:noAutofit/>
              </a:bodyPr>
              <a:lstStyle/>
              <a:p>
                <a:pPr algn="ctr" rtl="1">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نماذج اللغة الكبيرة (</a:t>
                </a:r>
                <a:r>
                  <a:rPr lang="en-US" sz="3200" b="1" kern="1200">
                    <a:solidFill>
                      <a:srgbClr val="000000"/>
                    </a:solidFill>
                    <a:effectLst/>
                    <a:latin typeface="Adobe Arabic" panose="02040503050201020203" pitchFamily="18" charset="-78"/>
                    <a:ea typeface="Calibri" panose="020F0502020204030204" pitchFamily="34" charset="0"/>
                    <a:cs typeface="Sakkal Majalla" panose="02000000000000000000" pitchFamily="2" charset="-78"/>
                  </a:rPr>
                  <a:t>LLMs</a:t>
                </a: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3" name="TextBox 449">
              <a:extLst>
                <a:ext uri="{FF2B5EF4-FFF2-40B4-BE49-F238E27FC236}">
                  <a16:creationId xmlns:a16="http://schemas.microsoft.com/office/drawing/2014/main" id="{A5449DC8-E9B5-9AFE-529D-48476903242E}"/>
                </a:ext>
              </a:extLst>
            </p:cNvPr>
            <p:cNvSpPr txBox="1"/>
            <p:nvPr/>
          </p:nvSpPr>
          <p:spPr>
            <a:xfrm>
              <a:off x="9680378" y="2351702"/>
              <a:ext cx="997847"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9" name="Group 68">
            <a:extLst>
              <a:ext uri="{FF2B5EF4-FFF2-40B4-BE49-F238E27FC236}">
                <a16:creationId xmlns:a16="http://schemas.microsoft.com/office/drawing/2014/main" id="{C7D02CAB-E534-65D9-5F95-DFAEDCBB7E35}"/>
              </a:ext>
            </a:extLst>
          </p:cNvPr>
          <p:cNvGrpSpPr/>
          <p:nvPr/>
        </p:nvGrpSpPr>
        <p:grpSpPr>
          <a:xfrm>
            <a:off x="3126310" y="2171700"/>
            <a:ext cx="3230094" cy="3467100"/>
            <a:chOff x="3126310" y="2171700"/>
            <a:chExt cx="3230094" cy="3467100"/>
          </a:xfrm>
        </p:grpSpPr>
        <p:grpSp>
          <p:nvGrpSpPr>
            <p:cNvPr id="51" name="Group 50">
              <a:extLst>
                <a:ext uri="{FF2B5EF4-FFF2-40B4-BE49-F238E27FC236}">
                  <a16:creationId xmlns:a16="http://schemas.microsoft.com/office/drawing/2014/main" id="{2999F84B-44E3-B79F-A1FC-0FB5447EC89A}"/>
                </a:ext>
              </a:extLst>
            </p:cNvPr>
            <p:cNvGrpSpPr/>
            <p:nvPr/>
          </p:nvGrpSpPr>
          <p:grpSpPr>
            <a:xfrm>
              <a:off x="3126310" y="2171700"/>
              <a:ext cx="3230094" cy="3467100"/>
              <a:chOff x="1398878" y="0"/>
              <a:chExt cx="1673205" cy="1795781"/>
            </a:xfrm>
          </p:grpSpPr>
          <p:sp>
            <p:nvSpPr>
              <p:cNvPr id="58" name="Shape">
                <a:extLst>
                  <a:ext uri="{FF2B5EF4-FFF2-40B4-BE49-F238E27FC236}">
                    <a16:creationId xmlns:a16="http://schemas.microsoft.com/office/drawing/2014/main" id="{89CD1EA9-7EC6-17BC-E20E-47FFBC3666B2}"/>
                  </a:ext>
                </a:extLst>
              </p:cNvPr>
              <p:cNvSpPr/>
              <p:nvPr/>
            </p:nvSpPr>
            <p:spPr>
              <a:xfrm>
                <a:off x="1968195" y="0"/>
                <a:ext cx="534572" cy="538368"/>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42"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59" name="Shape">
                <a:extLst>
                  <a:ext uri="{FF2B5EF4-FFF2-40B4-BE49-F238E27FC236}">
                    <a16:creationId xmlns:a16="http://schemas.microsoft.com/office/drawing/2014/main" id="{3CBE24E5-C067-E71F-78F3-C21AC609F025}"/>
                  </a:ext>
                </a:extLst>
              </p:cNvPr>
              <p:cNvSpPr/>
              <p:nvPr/>
            </p:nvSpPr>
            <p:spPr>
              <a:xfrm>
                <a:off x="1398878" y="411667"/>
                <a:ext cx="1673205" cy="13841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349" y="21600"/>
                      <a:pt x="9897" y="21393"/>
                      <a:pt x="9551" y="20972"/>
                    </a:cubicBezTo>
                    <a:lnTo>
                      <a:pt x="516" y="9972"/>
                    </a:lnTo>
                    <a:cubicBezTo>
                      <a:pt x="182" y="9565"/>
                      <a:pt x="0" y="9030"/>
                      <a:pt x="0" y="8452"/>
                    </a:cubicBezTo>
                    <a:cubicBezTo>
                      <a:pt x="0" y="7873"/>
                      <a:pt x="182" y="7338"/>
                      <a:pt x="516" y="6931"/>
                    </a:cubicBezTo>
                    <a:lnTo>
                      <a:pt x="5764" y="543"/>
                    </a:lnTo>
                    <a:cubicBezTo>
                      <a:pt x="6051" y="193"/>
                      <a:pt x="6432" y="0"/>
                      <a:pt x="6836" y="0"/>
                    </a:cubicBezTo>
                    <a:cubicBezTo>
                      <a:pt x="7241" y="0"/>
                      <a:pt x="7622" y="193"/>
                      <a:pt x="7909" y="543"/>
                    </a:cubicBezTo>
                    <a:lnTo>
                      <a:pt x="9721" y="2748"/>
                    </a:lnTo>
                    <a:cubicBezTo>
                      <a:pt x="10008" y="3098"/>
                      <a:pt x="10395" y="3291"/>
                      <a:pt x="10800" y="3291"/>
                    </a:cubicBezTo>
                    <a:cubicBezTo>
                      <a:pt x="11205" y="3291"/>
                      <a:pt x="11592" y="3098"/>
                      <a:pt x="11879" y="2748"/>
                    </a:cubicBezTo>
                    <a:lnTo>
                      <a:pt x="13691" y="543"/>
                    </a:lnTo>
                    <a:lnTo>
                      <a:pt x="13773" y="642"/>
                    </a:lnTo>
                    <a:lnTo>
                      <a:pt x="13691" y="543"/>
                    </a:lnTo>
                    <a:cubicBezTo>
                      <a:pt x="13978" y="193"/>
                      <a:pt x="14359" y="0"/>
                      <a:pt x="14764" y="0"/>
                    </a:cubicBezTo>
                    <a:cubicBezTo>
                      <a:pt x="15168" y="0"/>
                      <a:pt x="15549" y="193"/>
                      <a:pt x="15836" y="543"/>
                    </a:cubicBezTo>
                    <a:lnTo>
                      <a:pt x="21084" y="6931"/>
                    </a:lnTo>
                    <a:cubicBezTo>
                      <a:pt x="21418" y="7338"/>
                      <a:pt x="21600" y="7873"/>
                      <a:pt x="21600" y="8452"/>
                    </a:cubicBezTo>
                    <a:cubicBezTo>
                      <a:pt x="21600" y="9030"/>
                      <a:pt x="21418" y="9565"/>
                      <a:pt x="21084" y="9972"/>
                    </a:cubicBezTo>
                    <a:lnTo>
                      <a:pt x="12049" y="20972"/>
                    </a:lnTo>
                    <a:cubicBezTo>
                      <a:pt x="11703" y="21386"/>
                      <a:pt x="11251" y="21600"/>
                      <a:pt x="10800" y="21600"/>
                    </a:cubicBezTo>
                    <a:close/>
                    <a:moveTo>
                      <a:pt x="6836" y="293"/>
                    </a:moveTo>
                    <a:cubicBezTo>
                      <a:pt x="6496" y="293"/>
                      <a:pt x="6174" y="457"/>
                      <a:pt x="5934" y="749"/>
                    </a:cubicBezTo>
                    <a:lnTo>
                      <a:pt x="686" y="7138"/>
                    </a:lnTo>
                    <a:cubicBezTo>
                      <a:pt x="399" y="7488"/>
                      <a:pt x="240" y="7959"/>
                      <a:pt x="240" y="8452"/>
                    </a:cubicBezTo>
                    <a:cubicBezTo>
                      <a:pt x="240" y="8944"/>
                      <a:pt x="399" y="9415"/>
                      <a:pt x="686" y="9765"/>
                    </a:cubicBezTo>
                    <a:lnTo>
                      <a:pt x="9721" y="20765"/>
                    </a:lnTo>
                    <a:cubicBezTo>
                      <a:pt x="10319" y="21493"/>
                      <a:pt x="11287" y="21493"/>
                      <a:pt x="11885" y="20765"/>
                    </a:cubicBezTo>
                    <a:lnTo>
                      <a:pt x="20920" y="9765"/>
                    </a:lnTo>
                    <a:cubicBezTo>
                      <a:pt x="21207" y="9415"/>
                      <a:pt x="21365" y="8944"/>
                      <a:pt x="21365" y="8452"/>
                    </a:cubicBezTo>
                    <a:cubicBezTo>
                      <a:pt x="21365" y="7959"/>
                      <a:pt x="21207" y="7488"/>
                      <a:pt x="20920" y="7138"/>
                    </a:cubicBezTo>
                    <a:lnTo>
                      <a:pt x="15672" y="749"/>
                    </a:lnTo>
                    <a:cubicBezTo>
                      <a:pt x="15432" y="457"/>
                      <a:pt x="15109" y="293"/>
                      <a:pt x="14769" y="293"/>
                    </a:cubicBezTo>
                    <a:cubicBezTo>
                      <a:pt x="14429" y="293"/>
                      <a:pt x="14107" y="457"/>
                      <a:pt x="13866" y="749"/>
                    </a:cubicBezTo>
                    <a:lnTo>
                      <a:pt x="12055" y="2955"/>
                    </a:lnTo>
                    <a:cubicBezTo>
                      <a:pt x="11721" y="3362"/>
                      <a:pt x="11281" y="3583"/>
                      <a:pt x="10806" y="3583"/>
                    </a:cubicBezTo>
                    <a:cubicBezTo>
                      <a:pt x="10331" y="3583"/>
                      <a:pt x="9891" y="3362"/>
                      <a:pt x="9557" y="2955"/>
                    </a:cubicBezTo>
                    <a:lnTo>
                      <a:pt x="7745" y="749"/>
                    </a:lnTo>
                    <a:cubicBezTo>
                      <a:pt x="7499" y="450"/>
                      <a:pt x="7177" y="293"/>
                      <a:pt x="6836" y="293"/>
                    </a:cubicBezTo>
                    <a:close/>
                  </a:path>
                </a:pathLst>
              </a:custGeom>
              <a:solidFill>
                <a:schemeClr val="tx2"/>
              </a:solidFill>
              <a:ln w="12700">
                <a:miter lim="400000"/>
              </a:ln>
            </p:spPr>
            <p:txBody>
              <a:bodyPr lIns="38100" tIns="38100" rIns="38100" bIns="38100" anchor="ctr"/>
              <a:lstStyle/>
              <a:p>
                <a:endParaRPr lang="en-US" sz="3200"/>
              </a:p>
            </p:txBody>
          </p:sp>
          <p:sp>
            <p:nvSpPr>
              <p:cNvPr id="60" name="TextBox 445">
                <a:extLst>
                  <a:ext uri="{FF2B5EF4-FFF2-40B4-BE49-F238E27FC236}">
                    <a16:creationId xmlns:a16="http://schemas.microsoft.com/office/drawing/2014/main" id="{B6CFD8CB-D07E-B5B8-0099-FA7DC58C48BA}"/>
                  </a:ext>
                </a:extLst>
              </p:cNvPr>
              <p:cNvSpPr txBox="1"/>
              <p:nvPr/>
            </p:nvSpPr>
            <p:spPr>
              <a:xfrm>
                <a:off x="1754412" y="792494"/>
                <a:ext cx="906173" cy="913010"/>
              </a:xfrm>
              <a:prstGeom prst="rect">
                <a:avLst/>
              </a:prstGeom>
            </p:spPr>
            <p:txBody>
              <a:bodyPr wrap="square" lIns="0" rIns="0" rtlCol="0" anchor="t">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أتمتة عمليات اتّخاذ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4" name="TextBox 451">
              <a:extLst>
                <a:ext uri="{FF2B5EF4-FFF2-40B4-BE49-F238E27FC236}">
                  <a16:creationId xmlns:a16="http://schemas.microsoft.com/office/drawing/2014/main" id="{9CDCE6AD-9483-D149-820D-D1894842BAD5}"/>
                </a:ext>
              </a:extLst>
            </p:cNvPr>
            <p:cNvSpPr txBox="1"/>
            <p:nvPr/>
          </p:nvSpPr>
          <p:spPr>
            <a:xfrm>
              <a:off x="4249270" y="2351702"/>
              <a:ext cx="997847" cy="619017"/>
            </a:xfrm>
            <a:prstGeom prst="rect">
              <a:avLst/>
            </a:prstGeom>
            <a:noFill/>
          </p:spPr>
          <p:txBody>
            <a:bodyPr wrap="square" rtlCol="0">
              <a:spAutoFit/>
            </a:bodyPr>
            <a:lstStyle/>
            <a:p>
              <a:pPr algn="ctr" rtl="0">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0" name="Group 69">
            <a:extLst>
              <a:ext uri="{FF2B5EF4-FFF2-40B4-BE49-F238E27FC236}">
                <a16:creationId xmlns:a16="http://schemas.microsoft.com/office/drawing/2014/main" id="{E3FE720B-66D9-419A-E665-3AFDF9BB40F2}"/>
              </a:ext>
            </a:extLst>
          </p:cNvPr>
          <p:cNvGrpSpPr/>
          <p:nvPr/>
        </p:nvGrpSpPr>
        <p:grpSpPr>
          <a:xfrm>
            <a:off x="425799" y="2171700"/>
            <a:ext cx="3229656" cy="3466220"/>
            <a:chOff x="425799" y="2171700"/>
            <a:chExt cx="3229656" cy="3466220"/>
          </a:xfrm>
        </p:grpSpPr>
        <p:sp>
          <p:nvSpPr>
            <p:cNvPr id="64" name="Shape">
              <a:extLst>
                <a:ext uri="{FF2B5EF4-FFF2-40B4-BE49-F238E27FC236}">
                  <a16:creationId xmlns:a16="http://schemas.microsoft.com/office/drawing/2014/main" id="{B08425DD-B7C5-78E7-DFF4-733AA8C240FF}"/>
                </a:ext>
              </a:extLst>
            </p:cNvPr>
            <p:cNvSpPr/>
            <p:nvPr/>
          </p:nvSpPr>
          <p:spPr>
            <a:xfrm>
              <a:off x="1524636" y="2171700"/>
              <a:ext cx="1031982" cy="1039423"/>
            </a:xfrm>
            <a:custGeom>
              <a:avLst/>
              <a:gdLst/>
              <a:ahLst/>
              <a:cxnLst>
                <a:cxn ang="0">
                  <a:pos x="wd2" y="hd2"/>
                </a:cxn>
                <a:cxn ang="5400000">
                  <a:pos x="wd2" y="hd2"/>
                </a:cxn>
                <a:cxn ang="10800000">
                  <a:pos x="wd2" y="hd2"/>
                </a:cxn>
                <a:cxn ang="16200000">
                  <a:pos x="wd2" y="hd2"/>
                </a:cxn>
              </a:cxnLst>
              <a:rect l="0" t="0" r="r" b="b"/>
              <a:pathLst>
                <a:path w="20856" h="20856" extrusionOk="0">
                  <a:moveTo>
                    <a:pt x="7744" y="19739"/>
                  </a:moveTo>
                  <a:lnTo>
                    <a:pt x="1116" y="13112"/>
                  </a:lnTo>
                  <a:cubicBezTo>
                    <a:pt x="-372" y="11624"/>
                    <a:pt x="-372" y="9232"/>
                    <a:pt x="1116" y="7743"/>
                  </a:cubicBezTo>
                  <a:lnTo>
                    <a:pt x="7744" y="1116"/>
                  </a:lnTo>
                  <a:cubicBezTo>
                    <a:pt x="9232" y="-372"/>
                    <a:pt x="11624" y="-372"/>
                    <a:pt x="13112" y="1116"/>
                  </a:cubicBezTo>
                  <a:lnTo>
                    <a:pt x="19740" y="7743"/>
                  </a:lnTo>
                  <a:cubicBezTo>
                    <a:pt x="21228" y="9232"/>
                    <a:pt x="21228" y="11624"/>
                    <a:pt x="19740" y="13112"/>
                  </a:cubicBezTo>
                  <a:lnTo>
                    <a:pt x="13112" y="19739"/>
                  </a:lnTo>
                  <a:cubicBezTo>
                    <a:pt x="11624" y="21228"/>
                    <a:pt x="9232" y="21228"/>
                    <a:pt x="7744" y="19739"/>
                  </a:cubicBezTo>
                  <a:close/>
                </a:path>
              </a:pathLst>
            </a:custGeom>
            <a:solidFill>
              <a:srgbClr val="168489"/>
            </a:solidFill>
            <a:ln w="12700">
              <a:noFill/>
              <a:miter lim="400000"/>
            </a:ln>
          </p:spPr>
          <p:txBody>
            <a:bodyPr lIns="38100" tIns="38100" rIns="38100" bIns="38100" anchor="ctr"/>
            <a:lstStyle/>
            <a:p>
              <a:endParaRPr lang="en-US" sz="3200"/>
            </a:p>
          </p:txBody>
        </p:sp>
        <p:sp>
          <p:nvSpPr>
            <p:cNvPr id="65" name="Shape">
              <a:extLst>
                <a:ext uri="{FF2B5EF4-FFF2-40B4-BE49-F238E27FC236}">
                  <a16:creationId xmlns:a16="http://schemas.microsoft.com/office/drawing/2014/main" id="{85AF64AA-97D7-5337-8444-291F6259D923}"/>
                </a:ext>
              </a:extLst>
            </p:cNvPr>
            <p:cNvSpPr/>
            <p:nvPr/>
          </p:nvSpPr>
          <p:spPr>
            <a:xfrm>
              <a:off x="425799" y="2966502"/>
              <a:ext cx="3229656" cy="2671418"/>
            </a:xfrm>
            <a:custGeom>
              <a:avLst/>
              <a:gdLst/>
              <a:ahLst/>
              <a:cxnLst>
                <a:cxn ang="0">
                  <a:pos x="wd2" y="hd2"/>
                </a:cxn>
                <a:cxn ang="5400000">
                  <a:pos x="wd2" y="hd2"/>
                </a:cxn>
                <a:cxn ang="10800000">
                  <a:pos x="wd2" y="hd2"/>
                </a:cxn>
                <a:cxn ang="16200000">
                  <a:pos x="wd2" y="hd2"/>
                </a:cxn>
              </a:cxnLst>
              <a:rect l="0" t="0" r="r" b="b"/>
              <a:pathLst>
                <a:path w="21262" h="21600" extrusionOk="0">
                  <a:moveTo>
                    <a:pt x="10625" y="21600"/>
                  </a:moveTo>
                  <a:cubicBezTo>
                    <a:pt x="10181" y="21600"/>
                    <a:pt x="9736" y="21393"/>
                    <a:pt x="9396" y="20972"/>
                  </a:cubicBezTo>
                  <a:lnTo>
                    <a:pt x="506" y="9968"/>
                  </a:lnTo>
                  <a:cubicBezTo>
                    <a:pt x="-169" y="9133"/>
                    <a:pt x="-169" y="7769"/>
                    <a:pt x="506" y="6933"/>
                  </a:cubicBezTo>
                  <a:lnTo>
                    <a:pt x="5673" y="543"/>
                  </a:lnTo>
                  <a:cubicBezTo>
                    <a:pt x="5955" y="193"/>
                    <a:pt x="6331" y="0"/>
                    <a:pt x="6729" y="0"/>
                  </a:cubicBezTo>
                  <a:cubicBezTo>
                    <a:pt x="7127" y="0"/>
                    <a:pt x="7502" y="193"/>
                    <a:pt x="7785" y="543"/>
                  </a:cubicBezTo>
                  <a:lnTo>
                    <a:pt x="9569" y="2749"/>
                  </a:lnTo>
                  <a:cubicBezTo>
                    <a:pt x="9852" y="3099"/>
                    <a:pt x="10233" y="3292"/>
                    <a:pt x="10631" y="3292"/>
                  </a:cubicBezTo>
                  <a:cubicBezTo>
                    <a:pt x="11029" y="3292"/>
                    <a:pt x="11410" y="3099"/>
                    <a:pt x="11693" y="2749"/>
                  </a:cubicBezTo>
                  <a:lnTo>
                    <a:pt x="13477" y="543"/>
                  </a:lnTo>
                  <a:cubicBezTo>
                    <a:pt x="13760" y="193"/>
                    <a:pt x="14135" y="0"/>
                    <a:pt x="14533" y="0"/>
                  </a:cubicBezTo>
                  <a:cubicBezTo>
                    <a:pt x="14931" y="0"/>
                    <a:pt x="15307" y="193"/>
                    <a:pt x="15589" y="543"/>
                  </a:cubicBezTo>
                  <a:lnTo>
                    <a:pt x="20756" y="6933"/>
                  </a:lnTo>
                  <a:cubicBezTo>
                    <a:pt x="21431" y="7769"/>
                    <a:pt x="21431" y="9133"/>
                    <a:pt x="20756" y="9968"/>
                  </a:cubicBezTo>
                  <a:lnTo>
                    <a:pt x="11861" y="20972"/>
                  </a:lnTo>
                  <a:cubicBezTo>
                    <a:pt x="11520" y="21386"/>
                    <a:pt x="11075" y="21600"/>
                    <a:pt x="10625" y="21600"/>
                  </a:cubicBezTo>
                  <a:close/>
                  <a:moveTo>
                    <a:pt x="6723" y="286"/>
                  </a:moveTo>
                  <a:cubicBezTo>
                    <a:pt x="6388" y="286"/>
                    <a:pt x="6071" y="450"/>
                    <a:pt x="5834" y="743"/>
                  </a:cubicBezTo>
                  <a:lnTo>
                    <a:pt x="668" y="7133"/>
                  </a:lnTo>
                  <a:cubicBezTo>
                    <a:pt x="79" y="7862"/>
                    <a:pt x="79" y="9040"/>
                    <a:pt x="668" y="9768"/>
                  </a:cubicBezTo>
                  <a:lnTo>
                    <a:pt x="9563" y="20772"/>
                  </a:lnTo>
                  <a:cubicBezTo>
                    <a:pt x="10152" y="21500"/>
                    <a:pt x="11104" y="21500"/>
                    <a:pt x="11693" y="20772"/>
                  </a:cubicBezTo>
                  <a:lnTo>
                    <a:pt x="20588" y="9768"/>
                  </a:lnTo>
                  <a:cubicBezTo>
                    <a:pt x="21177" y="9040"/>
                    <a:pt x="21177" y="7862"/>
                    <a:pt x="20588" y="7133"/>
                  </a:cubicBezTo>
                  <a:lnTo>
                    <a:pt x="15422" y="743"/>
                  </a:lnTo>
                  <a:cubicBezTo>
                    <a:pt x="15185" y="450"/>
                    <a:pt x="14868" y="286"/>
                    <a:pt x="14533" y="286"/>
                  </a:cubicBezTo>
                  <a:cubicBezTo>
                    <a:pt x="14198" y="286"/>
                    <a:pt x="13881" y="450"/>
                    <a:pt x="13644" y="743"/>
                  </a:cubicBezTo>
                  <a:lnTo>
                    <a:pt x="11860" y="2949"/>
                  </a:lnTo>
                  <a:cubicBezTo>
                    <a:pt x="11531" y="3356"/>
                    <a:pt x="11099" y="3577"/>
                    <a:pt x="10631" y="3577"/>
                  </a:cubicBezTo>
                  <a:cubicBezTo>
                    <a:pt x="10163" y="3577"/>
                    <a:pt x="9731" y="3356"/>
                    <a:pt x="9401" y="2949"/>
                  </a:cubicBezTo>
                  <a:lnTo>
                    <a:pt x="7618" y="743"/>
                  </a:lnTo>
                  <a:cubicBezTo>
                    <a:pt x="7375" y="443"/>
                    <a:pt x="7064" y="286"/>
                    <a:pt x="6723" y="286"/>
                  </a:cubicBezTo>
                  <a:close/>
                </a:path>
              </a:pathLst>
            </a:custGeom>
            <a:solidFill>
              <a:schemeClr val="tx2"/>
            </a:solidFill>
            <a:ln w="12700">
              <a:miter lim="400000"/>
            </a:ln>
          </p:spPr>
          <p:txBody>
            <a:bodyPr lIns="38100" tIns="38100" rIns="38100" bIns="38100" anchor="ctr"/>
            <a:lstStyle/>
            <a:p>
              <a:endParaRPr lang="en-US" sz="3200"/>
            </a:p>
          </p:txBody>
        </p:sp>
        <p:sp>
          <p:nvSpPr>
            <p:cNvPr id="66" name="TextBox 13">
              <a:extLst>
                <a:ext uri="{FF2B5EF4-FFF2-40B4-BE49-F238E27FC236}">
                  <a16:creationId xmlns:a16="http://schemas.microsoft.com/office/drawing/2014/main" id="{A8D0C088-DF18-B09E-01DC-3B6F95EA25AF}"/>
                </a:ext>
              </a:extLst>
            </p:cNvPr>
            <p:cNvSpPr txBox="1"/>
            <p:nvPr/>
          </p:nvSpPr>
          <p:spPr>
            <a:xfrm>
              <a:off x="988081" y="3555070"/>
              <a:ext cx="2001440" cy="1873136"/>
            </a:xfrm>
            <a:prstGeom prst="rect">
              <a:avLst/>
            </a:prstGeom>
            <a:noFill/>
          </p:spPr>
          <p:txBody>
            <a:bodyPr wrap="square" lIns="0" rIns="0" rtlCol="0" anchor="t">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الذكاء الاصطناعي المسؤول والأخلاقي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8" name="TextBox 452">
              <a:extLst>
                <a:ext uri="{FF2B5EF4-FFF2-40B4-BE49-F238E27FC236}">
                  <a16:creationId xmlns:a16="http://schemas.microsoft.com/office/drawing/2014/main" id="{D8841B2C-B95C-2C3B-D965-F12AD7B43031}"/>
                </a:ext>
              </a:extLst>
            </p:cNvPr>
            <p:cNvSpPr txBox="1"/>
            <p:nvPr/>
          </p:nvSpPr>
          <p:spPr>
            <a:xfrm>
              <a:off x="1561014" y="2351702"/>
              <a:ext cx="997847" cy="619017"/>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ller" panose="02000503030000020004" pitchFamily="2" charset="0"/>
                  <a:ea typeface="Calibri" panose="020F0502020204030204" pitchFamily="34" charset="0"/>
                  <a:cs typeface="Arial" panose="020B0604020202020204" pitchFamily="34" charset="0"/>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71" name="Picture 70" descr="Succession planning ">
            <a:extLst>
              <a:ext uri="{FF2B5EF4-FFF2-40B4-BE49-F238E27FC236}">
                <a16:creationId xmlns:a16="http://schemas.microsoft.com/office/drawing/2014/main" id="{4D2FEC4E-ADEF-BF36-6208-52F22EC3A2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13521" y="1881381"/>
            <a:ext cx="3754755" cy="3754755"/>
          </a:xfrm>
          <a:prstGeom prst="rect">
            <a:avLst/>
          </a:prstGeom>
          <a:noFill/>
          <a:ln>
            <a:noFill/>
          </a:ln>
        </p:spPr>
      </p:pic>
    </p:spTree>
    <p:extLst>
      <p:ext uri="{BB962C8B-B14F-4D97-AF65-F5344CB8AC3E}">
        <p14:creationId xmlns:p14="http://schemas.microsoft.com/office/powerpoint/2010/main" val="15224811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ppt_x"/>
                                          </p:val>
                                        </p:tav>
                                        <p:tav tm="100000">
                                          <p:val>
                                            <p:strVal val="#ppt_x"/>
                                          </p:val>
                                        </p:tav>
                                      </p:tavLst>
                                    </p:anim>
                                    <p:anim calcmode="lin" valueType="num">
                                      <p:cBhvr additive="base">
                                        <p:cTn id="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ppt_x"/>
                                          </p:val>
                                        </p:tav>
                                        <p:tav tm="100000">
                                          <p:val>
                                            <p:strVal val="#ppt_x"/>
                                          </p:val>
                                        </p:tav>
                                      </p:tavLst>
                                    </p:anim>
                                    <p:anim calcmode="lin" valueType="num">
                                      <p:cBhvr additive="base">
                                        <p:cTn id="20"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ppt_x"/>
                                          </p:val>
                                        </p:tav>
                                        <p:tav tm="100000">
                                          <p:val>
                                            <p:strVal val="#ppt_x"/>
                                          </p:val>
                                        </p:tav>
                                      </p:tavLst>
                                    </p:anim>
                                    <p:anim calcmode="lin" valueType="num">
                                      <p:cBhvr additive="base">
                                        <p:cTn id="26"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6C0A4-ACC5-8874-9067-BC06D799133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66BCBD9-E541-62C7-0006-270E34FC3F18}"/>
              </a:ext>
            </a:extLst>
          </p:cNvPr>
          <p:cNvSpPr txBox="1"/>
          <p:nvPr/>
        </p:nvSpPr>
        <p:spPr>
          <a:xfrm>
            <a:off x="2190750" y="-7552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قراءة الاتجاهات العالمية في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63DBEF3-4C80-FCBE-4233-9333D6451C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5D05A7AE-C82B-5235-9F64-847F2C1A6741}"/>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تأثير الذكاء الاصطناعي على القيادة المؤسّسية:</a:t>
            </a:r>
            <a:endParaRPr lang="en-US"/>
          </a:p>
        </p:txBody>
      </p:sp>
      <p:pic>
        <p:nvPicPr>
          <p:cNvPr id="2" name="Picture 1" descr="Succession planning ">
            <a:extLst>
              <a:ext uri="{FF2B5EF4-FFF2-40B4-BE49-F238E27FC236}">
                <a16:creationId xmlns:a16="http://schemas.microsoft.com/office/drawing/2014/main" id="{0B3D9930-4DB8-6FC8-BF78-B8E6A76850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6629" y="1881381"/>
            <a:ext cx="3754755" cy="3754755"/>
          </a:xfrm>
          <a:prstGeom prst="rect">
            <a:avLst/>
          </a:prstGeom>
          <a:noFill/>
          <a:ln>
            <a:noFill/>
          </a:ln>
        </p:spPr>
      </p:pic>
      <p:sp>
        <p:nvSpPr>
          <p:cNvPr id="3" name="TextBox 2">
            <a:extLst>
              <a:ext uri="{FF2B5EF4-FFF2-40B4-BE49-F238E27FC236}">
                <a16:creationId xmlns:a16="http://schemas.microsoft.com/office/drawing/2014/main" id="{7B8F500F-4D24-7D4A-6C57-D5EE40759CB0}"/>
              </a:ext>
            </a:extLst>
          </p:cNvPr>
          <p:cNvSpPr txBox="1"/>
          <p:nvPr/>
        </p:nvSpPr>
        <p:spPr>
          <a:xfrm>
            <a:off x="5372458" y="2850817"/>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وفقاً لدراسة أجرتها شركة ماكينزي في عام 2023، من المتوقّع أن يضيف الذكاء الاصطناعي ما يقارب 13 تريليون دولار إلى الاقتصاد العالمي بحلول عام 2030، وسيؤثّر على 70% من الوظائف القائمة</a:t>
            </a:r>
            <a:endParaRPr lang="en-US" dirty="0"/>
          </a:p>
        </p:txBody>
      </p:sp>
      <p:pic>
        <p:nvPicPr>
          <p:cNvPr id="4" name="Picture 3" descr="Pipeline ">
            <a:extLst>
              <a:ext uri="{FF2B5EF4-FFF2-40B4-BE49-F238E27FC236}">
                <a16:creationId xmlns:a16="http://schemas.microsoft.com/office/drawing/2014/main" id="{FE815FE0-173E-3D90-2499-10E289D53F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29150" y="2269309"/>
            <a:ext cx="3297555" cy="3297555"/>
          </a:xfrm>
          <a:prstGeom prst="rect">
            <a:avLst/>
          </a:prstGeom>
          <a:noFill/>
          <a:ln>
            <a:noFill/>
          </a:ln>
        </p:spPr>
      </p:pic>
    </p:spTree>
    <p:extLst>
      <p:ext uri="{BB962C8B-B14F-4D97-AF65-F5344CB8AC3E}">
        <p14:creationId xmlns:p14="http://schemas.microsoft.com/office/powerpoint/2010/main" val="16940023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D9A68-03A8-B349-DE4D-C1BBBC5A76A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5ABABA4-66A5-4868-749E-AE94573F8B18}"/>
              </a:ext>
            </a:extLst>
          </p:cNvPr>
          <p:cNvSpPr txBox="1"/>
          <p:nvPr/>
        </p:nvSpPr>
        <p:spPr>
          <a:xfrm>
            <a:off x="2190750" y="-7552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قراءة الاتجاهات العالمية في 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2F8AD65-CFD8-8780-DCBB-33E9BDD123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6CF33342-44A3-44BC-EF1E-44E35248449F}"/>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تأثير الذكاء الاصطناعي على القيادة المؤسّسية:</a:t>
            </a:r>
            <a:endParaRPr lang="en-US"/>
          </a:p>
        </p:txBody>
      </p:sp>
      <p:pic>
        <p:nvPicPr>
          <p:cNvPr id="2" name="Picture 1" descr="Succession planning ">
            <a:extLst>
              <a:ext uri="{FF2B5EF4-FFF2-40B4-BE49-F238E27FC236}">
                <a16:creationId xmlns:a16="http://schemas.microsoft.com/office/drawing/2014/main" id="{A30FA613-3A36-B991-0B2F-4F3D46D9D5C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13521" y="1881381"/>
            <a:ext cx="3754755" cy="3754755"/>
          </a:xfrm>
          <a:prstGeom prst="rect">
            <a:avLst/>
          </a:prstGeom>
          <a:noFill/>
          <a:ln>
            <a:noFill/>
          </a:ln>
        </p:spPr>
      </p:pic>
      <p:sp>
        <p:nvSpPr>
          <p:cNvPr id="3" name="TextBox 2">
            <a:extLst>
              <a:ext uri="{FF2B5EF4-FFF2-40B4-BE49-F238E27FC236}">
                <a16:creationId xmlns:a16="http://schemas.microsoft.com/office/drawing/2014/main" id="{BBF50508-719D-F88D-DBBD-1940F5E4B8B4}"/>
              </a:ext>
            </a:extLst>
          </p:cNvPr>
          <p:cNvSpPr txBox="1"/>
          <p:nvPr/>
        </p:nvSpPr>
        <p:spPr>
          <a:xfrm>
            <a:off x="5372458" y="1892786"/>
            <a:ext cx="5843587" cy="523220"/>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على القادة المستقبليين:</a:t>
            </a:r>
            <a:r>
              <a:rPr lang="ar-SA" b="1"/>
              <a:t> </a:t>
            </a:r>
            <a:endParaRPr lang="en-US" b="1"/>
          </a:p>
        </p:txBody>
      </p:sp>
      <p:sp>
        <p:nvSpPr>
          <p:cNvPr id="4" name="TextBox 3">
            <a:extLst>
              <a:ext uri="{FF2B5EF4-FFF2-40B4-BE49-F238E27FC236}">
                <a16:creationId xmlns:a16="http://schemas.microsoft.com/office/drawing/2014/main" id="{04A05AF9-BE17-D11D-856E-8D11C8C9D26C}"/>
              </a:ext>
            </a:extLst>
          </p:cNvPr>
          <p:cNvSpPr txBox="1"/>
          <p:nvPr/>
        </p:nvSpPr>
        <p:spPr>
          <a:xfrm>
            <a:off x="4746101" y="2806021"/>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إعادة تصميم نماذج الأعمال لدمج تقنيات الذكاء الاصطناعي</a:t>
            </a:r>
            <a:endParaRPr lang="en-US" dirty="0"/>
          </a:p>
        </p:txBody>
      </p:sp>
      <p:sp>
        <p:nvSpPr>
          <p:cNvPr id="6" name="TextBox 5">
            <a:extLst>
              <a:ext uri="{FF2B5EF4-FFF2-40B4-BE49-F238E27FC236}">
                <a16:creationId xmlns:a16="http://schemas.microsoft.com/office/drawing/2014/main" id="{FFCC9BBC-98DC-50AB-7F7B-719ECDF18E2D}"/>
              </a:ext>
            </a:extLst>
          </p:cNvPr>
          <p:cNvSpPr txBox="1"/>
          <p:nvPr/>
        </p:nvSpPr>
        <p:spPr>
          <a:xfrm>
            <a:off x="4746101" y="3749393"/>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ثقافة تنظيمية تشجّع على التعلّم المستمر والتطوير</a:t>
            </a:r>
            <a:endParaRPr lang="en-US" dirty="0"/>
          </a:p>
        </p:txBody>
      </p:sp>
      <p:sp>
        <p:nvSpPr>
          <p:cNvPr id="7" name="TextBox 6">
            <a:extLst>
              <a:ext uri="{FF2B5EF4-FFF2-40B4-BE49-F238E27FC236}">
                <a16:creationId xmlns:a16="http://schemas.microsoft.com/office/drawing/2014/main" id="{9435BB0A-4C8F-A2F6-451F-2D192481B5B5}"/>
              </a:ext>
            </a:extLst>
          </p:cNvPr>
          <p:cNvSpPr txBox="1"/>
          <p:nvPr/>
        </p:nvSpPr>
        <p:spPr>
          <a:xfrm>
            <a:off x="4746101" y="4692765"/>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موازنة فوائد الأتمتة مع الحفاظ على العنصر البشري</a:t>
            </a:r>
            <a:endParaRPr lang="en-US" dirty="0"/>
          </a:p>
        </p:txBody>
      </p:sp>
      <p:pic>
        <p:nvPicPr>
          <p:cNvPr id="10" name="Picture 9" descr="Pipeline ">
            <a:extLst>
              <a:ext uri="{FF2B5EF4-FFF2-40B4-BE49-F238E27FC236}">
                <a16:creationId xmlns:a16="http://schemas.microsoft.com/office/drawing/2014/main" id="{F8959536-E435-9451-B38D-5885413FCFD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5800" y="2269309"/>
            <a:ext cx="3297555" cy="3297555"/>
          </a:xfrm>
          <a:prstGeom prst="rect">
            <a:avLst/>
          </a:prstGeom>
          <a:noFill/>
          <a:ln>
            <a:noFill/>
          </a:ln>
        </p:spPr>
      </p:pic>
      <p:sp>
        <p:nvSpPr>
          <p:cNvPr id="11" name="TextBox 10">
            <a:extLst>
              <a:ext uri="{FF2B5EF4-FFF2-40B4-BE49-F238E27FC236}">
                <a16:creationId xmlns:a16="http://schemas.microsoft.com/office/drawing/2014/main" id="{C82D310B-D480-712A-1152-891B526CFECD}"/>
              </a:ext>
            </a:extLst>
          </p:cNvPr>
          <p:cNvSpPr txBox="1"/>
          <p:nvPr/>
        </p:nvSpPr>
        <p:spPr>
          <a:xfrm>
            <a:off x="4746101" y="5636136"/>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أُطر أخلاقية لاستخدام الذكاء الاصطناعي داخل المؤسّسة</a:t>
            </a:r>
            <a:endParaRPr lang="en-US" dirty="0"/>
          </a:p>
        </p:txBody>
      </p:sp>
    </p:spTree>
    <p:extLst>
      <p:ext uri="{BB962C8B-B14F-4D97-AF65-F5344CB8AC3E}">
        <p14:creationId xmlns:p14="http://schemas.microsoft.com/office/powerpoint/2010/main" val="1385587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1"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B871F-15F4-141F-12A2-159ABFFCFDB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BF81429-8B15-F72E-6B72-E54715CBDC6D}"/>
              </a:ext>
            </a:extLst>
          </p:cNvPr>
          <p:cNvSpPr txBox="1"/>
          <p:nvPr/>
        </p:nvSpPr>
        <p:spPr>
          <a:xfrm>
            <a:off x="2190750" y="-75527"/>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F1DCFC7-6DBC-DC42-13DE-922863CFB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10" name="Picture 9" descr="Pipeline ">
            <a:extLst>
              <a:ext uri="{FF2B5EF4-FFF2-40B4-BE49-F238E27FC236}">
                <a16:creationId xmlns:a16="http://schemas.microsoft.com/office/drawing/2014/main" id="{3152806E-47DD-5A61-A027-60F9E4BD24D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19550" y="2269309"/>
            <a:ext cx="3297555" cy="3297555"/>
          </a:xfrm>
          <a:prstGeom prst="rect">
            <a:avLst/>
          </a:prstGeom>
          <a:noFill/>
          <a:ln>
            <a:noFill/>
          </a:ln>
        </p:spPr>
      </p:pic>
      <p:sp>
        <p:nvSpPr>
          <p:cNvPr id="12" name="TextBox 11">
            <a:extLst>
              <a:ext uri="{FF2B5EF4-FFF2-40B4-BE49-F238E27FC236}">
                <a16:creationId xmlns:a16="http://schemas.microsoft.com/office/drawing/2014/main" id="{AD6D098A-DB83-72C3-CCF7-3732075CB414}"/>
              </a:ext>
            </a:extLst>
          </p:cNvPr>
          <p:cNvSpPr txBox="1"/>
          <p:nvPr/>
        </p:nvSpPr>
        <p:spPr>
          <a:xfrm>
            <a:off x="5372458" y="2605079"/>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"سيمنز" الألمانية طوّرت برنامجاً للذكاء الاصطناعي يُسمى "مينيرفا" لتحسين إدارة سلاسل التوريد. أدى هذا إلى تخفيض تكاليف التشغيل بنسبة 20% وتقليص وقت الاستجابة للتغيّرات الطارئة بنسبة 35%. وقد تطلّب ذلك من قيادة الشركة إعادة هيكلة عمليات اتّخاذ القرار وتدريب الموظّفين على التعامل مع التقنية الجديدة</a:t>
            </a:r>
            <a:endParaRPr lang="en-US" dirty="0"/>
          </a:p>
        </p:txBody>
      </p:sp>
      <p:sp>
        <p:nvSpPr>
          <p:cNvPr id="13" name="Rectangle: Rounded Corners 12">
            <a:extLst>
              <a:ext uri="{FF2B5EF4-FFF2-40B4-BE49-F238E27FC236}">
                <a16:creationId xmlns:a16="http://schemas.microsoft.com/office/drawing/2014/main" id="{E81B3123-688C-8FE4-9BE7-B7C5B8B5A2D5}"/>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Download Siemens Logo in SVG Vector or PNG File Format - Logo.wine">
            <a:extLst>
              <a:ext uri="{FF2B5EF4-FFF2-40B4-BE49-F238E27FC236}">
                <a16:creationId xmlns:a16="http://schemas.microsoft.com/office/drawing/2014/main" id="{6D5E6B0F-E001-485F-7A5F-838EDAE698C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203" t="35898" r="10213" b="35160"/>
          <a:stretch/>
        </p:blipFill>
        <p:spPr bwMode="auto">
          <a:xfrm>
            <a:off x="208575" y="1878920"/>
            <a:ext cx="4572975" cy="110839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46161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6F950-9D10-4E9B-FD3D-326CB1F00D1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B46AEF3-C012-9627-E15F-FDEC09298F72}"/>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بالسيناريوهات المستقبلية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7C65A65-D8FD-8B2B-2E9D-FDE14053D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13" name="Rectangle: Rounded Corners 12">
            <a:extLst>
              <a:ext uri="{FF2B5EF4-FFF2-40B4-BE49-F238E27FC236}">
                <a16:creationId xmlns:a16="http://schemas.microsoft.com/office/drawing/2014/main" id="{0AC4BB74-1C9E-02F7-A6FA-815DBB4CD71A}"/>
              </a:ext>
            </a:extLst>
          </p:cNvPr>
          <p:cNvSpPr/>
          <p:nvPr/>
        </p:nvSpPr>
        <p:spPr>
          <a:xfrm rot="4768334">
            <a:off x="-588768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Download Siemens Logo in SVG Vector or PNG File Format - Logo.wine">
            <a:extLst>
              <a:ext uri="{FF2B5EF4-FFF2-40B4-BE49-F238E27FC236}">
                <a16:creationId xmlns:a16="http://schemas.microsoft.com/office/drawing/2014/main" id="{67115042-822F-872B-740C-26FCF3A5F93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03" t="35898" r="10213" b="35160"/>
          <a:stretch/>
        </p:blipFill>
        <p:spPr bwMode="auto">
          <a:xfrm>
            <a:off x="-4915875" y="1878920"/>
            <a:ext cx="4572975" cy="1108396"/>
          </a:xfrm>
          <a:prstGeom prst="rect">
            <a:avLst/>
          </a:prstGeom>
          <a:noFill/>
          <a:ln>
            <a:noFill/>
          </a:ln>
          <a:extLst>
            <a:ext uri="{53640926-AAD7-44D8-BBD7-CCE9431645EC}">
              <a14:shadowObscured xmlns:a14="http://schemas.microsoft.com/office/drawing/2010/main"/>
            </a:ext>
          </a:extLst>
        </p:spPr>
      </p:pic>
      <p:sp>
        <p:nvSpPr>
          <p:cNvPr id="2" name="Rectangle: Rounded Corners 1">
            <a:extLst>
              <a:ext uri="{FF2B5EF4-FFF2-40B4-BE49-F238E27FC236}">
                <a16:creationId xmlns:a16="http://schemas.microsoft.com/office/drawing/2014/main" id="{065036C1-D9AD-208C-B1AC-6155998B4199}"/>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90DE7BD-22A8-EBC7-1CAD-843C12CD5ED2}"/>
              </a:ext>
            </a:extLst>
          </p:cNvPr>
          <p:cNvSpPr txBox="1"/>
          <p:nvPr/>
        </p:nvSpPr>
        <p:spPr>
          <a:xfrm>
            <a:off x="5372458"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منهجية السيناريوهات من أقوى أدوات القادة المستقبليين، فهي تمكّنهم من استكشاف مستقبلات محتملة متعدّدة والاستعداد لها</a:t>
            </a:r>
            <a:endParaRPr lang="en-US" dirty="0"/>
          </a:p>
        </p:txBody>
      </p:sp>
      <p:pic>
        <p:nvPicPr>
          <p:cNvPr id="4" name="Picture 3" descr="Action plan ">
            <a:extLst>
              <a:ext uri="{FF2B5EF4-FFF2-40B4-BE49-F238E27FC236}">
                <a16:creationId xmlns:a16="http://schemas.microsoft.com/office/drawing/2014/main" id="{7916B961-2E23-11D6-32DF-46B3785109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296" y="1982902"/>
            <a:ext cx="3663632" cy="3663632"/>
          </a:xfrm>
          <a:prstGeom prst="rect">
            <a:avLst/>
          </a:prstGeom>
          <a:noFill/>
          <a:ln>
            <a:noFill/>
          </a:ln>
        </p:spPr>
      </p:pic>
    </p:spTree>
    <p:extLst>
      <p:ext uri="{BB962C8B-B14F-4D97-AF65-F5344CB8AC3E}">
        <p14:creationId xmlns:p14="http://schemas.microsoft.com/office/powerpoint/2010/main" val="4129331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8B0EF-5969-F2EA-21FE-52105062671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8E0C76D-5F3A-B9E8-F011-F7C436AFD3C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2BE6A3C-8C36-01FD-6E9B-5A6812831B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FF93991-F7BC-4EDC-ED70-34F559C03BA8}"/>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المحفّز (</a:t>
            </a:r>
            <a:r>
              <a:rPr lang="en-US"/>
              <a:t>The Catalyst</a:t>
            </a:r>
            <a:r>
              <a:rPr lang="ar-EG"/>
              <a:t>)</a:t>
            </a:r>
            <a:endParaRPr lang="en-US"/>
          </a:p>
        </p:txBody>
      </p:sp>
      <p:pic>
        <p:nvPicPr>
          <p:cNvPr id="5" name="Picture 4" descr="Catalyst ">
            <a:extLst>
              <a:ext uri="{FF2B5EF4-FFF2-40B4-BE49-F238E27FC236}">
                <a16:creationId xmlns:a16="http://schemas.microsoft.com/office/drawing/2014/main" id="{1278B7B0-11CF-3AC4-5FE0-82522D4497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5350" y="2370772"/>
            <a:ext cx="3610927" cy="3610927"/>
          </a:xfrm>
          <a:prstGeom prst="rect">
            <a:avLst/>
          </a:prstGeom>
          <a:noFill/>
          <a:ln>
            <a:noFill/>
          </a:ln>
        </p:spPr>
      </p:pic>
      <p:grpSp>
        <p:nvGrpSpPr>
          <p:cNvPr id="16" name="Group 15">
            <a:extLst>
              <a:ext uri="{FF2B5EF4-FFF2-40B4-BE49-F238E27FC236}">
                <a16:creationId xmlns:a16="http://schemas.microsoft.com/office/drawing/2014/main" id="{487D41BF-D1CE-E427-23E6-A16E9720F07E}"/>
              </a:ext>
            </a:extLst>
          </p:cNvPr>
          <p:cNvGrpSpPr/>
          <p:nvPr/>
        </p:nvGrpSpPr>
        <p:grpSpPr>
          <a:xfrm>
            <a:off x="4289645" y="2439312"/>
            <a:ext cx="7089468" cy="553357"/>
            <a:chOff x="0" y="3299222"/>
            <a:chExt cx="7089468" cy="553357"/>
          </a:xfrm>
        </p:grpSpPr>
        <p:sp>
          <p:nvSpPr>
            <p:cNvPr id="17" name="TextBox 16">
              <a:extLst>
                <a:ext uri="{FF2B5EF4-FFF2-40B4-BE49-F238E27FC236}">
                  <a16:creationId xmlns:a16="http://schemas.microsoft.com/office/drawing/2014/main" id="{25C1591C-024B-53F3-AD01-A163165D3678}"/>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تحفيز التغيير والابتكار داخل المنظّمة</a:t>
              </a:r>
              <a:endParaRPr lang="en-US" dirty="0"/>
            </a:p>
          </p:txBody>
        </p:sp>
        <p:sp>
          <p:nvSpPr>
            <p:cNvPr id="21" name="TextBox 20">
              <a:extLst>
                <a:ext uri="{FF2B5EF4-FFF2-40B4-BE49-F238E27FC236}">
                  <a16:creationId xmlns:a16="http://schemas.microsoft.com/office/drawing/2014/main" id="{5DC1C81A-4B62-61BB-2B9B-5C754BFB79CC}"/>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2" name="Oval 1">
            <a:extLst>
              <a:ext uri="{FF2B5EF4-FFF2-40B4-BE49-F238E27FC236}">
                <a16:creationId xmlns:a16="http://schemas.microsoft.com/office/drawing/2014/main" id="{E2BCE74C-F9A2-36DB-EEC4-6D572326DF09}"/>
              </a:ext>
            </a:extLst>
          </p:cNvPr>
          <p:cNvSpPr/>
          <p:nvPr/>
        </p:nvSpPr>
        <p:spPr>
          <a:xfrm>
            <a:off x="10771501" y="3811077"/>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6" name="Group 5">
            <a:extLst>
              <a:ext uri="{FF2B5EF4-FFF2-40B4-BE49-F238E27FC236}">
                <a16:creationId xmlns:a16="http://schemas.microsoft.com/office/drawing/2014/main" id="{31AE865A-01DA-5531-FBE6-F486E6B22219}"/>
              </a:ext>
            </a:extLst>
          </p:cNvPr>
          <p:cNvGrpSpPr/>
          <p:nvPr/>
        </p:nvGrpSpPr>
        <p:grpSpPr>
          <a:xfrm>
            <a:off x="4289645" y="3838205"/>
            <a:ext cx="7089468" cy="553357"/>
            <a:chOff x="0" y="3299222"/>
            <a:chExt cx="7089468" cy="553357"/>
          </a:xfrm>
        </p:grpSpPr>
        <p:sp>
          <p:nvSpPr>
            <p:cNvPr id="7" name="TextBox 6">
              <a:extLst>
                <a:ext uri="{FF2B5EF4-FFF2-40B4-BE49-F238E27FC236}">
                  <a16:creationId xmlns:a16="http://schemas.microsoft.com/office/drawing/2014/main" id="{9C52966E-2E3E-50CC-362A-47E05697E729}"/>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خلق ثقافة الريادة والتجريب</a:t>
              </a:r>
              <a:endParaRPr lang="en-US" dirty="0"/>
            </a:p>
          </p:txBody>
        </p:sp>
        <p:sp>
          <p:nvSpPr>
            <p:cNvPr id="10" name="TextBox 9">
              <a:extLst>
                <a:ext uri="{FF2B5EF4-FFF2-40B4-BE49-F238E27FC236}">
                  <a16:creationId xmlns:a16="http://schemas.microsoft.com/office/drawing/2014/main" id="{BC7148D8-D423-FC28-1B30-975BC8E87EC6}"/>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7325404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6444A-08D2-3D25-3130-4F4ABB7451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F8E068B-7234-2F0D-FDF3-909A0A1B8A75}"/>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بالسيناريوهات المستقبلية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72882D3-34AC-D8F5-C1AE-18280AC3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D3F58B62-7228-6BCF-8D58-D64D69EA8B79}"/>
              </a:ext>
            </a:extLst>
          </p:cNvPr>
          <p:cNvSpPr/>
          <p:nvPr/>
        </p:nvSpPr>
        <p:spPr>
          <a:xfrm rot="1800000">
            <a:off x="-8756194"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EDEAE21-A1F7-C54B-9F38-5966702DB875}"/>
              </a:ext>
            </a:extLst>
          </p:cNvPr>
          <p:cNvSpPr txBox="1"/>
          <p:nvPr/>
        </p:nvSpPr>
        <p:spPr>
          <a:xfrm>
            <a:off x="13956020" y="342900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منهجية السيناريوهات من أقوى أدوات القادة المستقبليين، فهي تمكّنهم من استكشاف مستقبلات محتملة متعدّدة والاستعداد لها</a:t>
            </a:r>
            <a:endParaRPr lang="en-US" dirty="0"/>
          </a:p>
        </p:txBody>
      </p:sp>
      <p:pic>
        <p:nvPicPr>
          <p:cNvPr id="4" name="Picture 3" descr="Action plan ">
            <a:extLst>
              <a:ext uri="{FF2B5EF4-FFF2-40B4-BE49-F238E27FC236}">
                <a16:creationId xmlns:a16="http://schemas.microsoft.com/office/drawing/2014/main" id="{6558E77F-49F5-1B38-5F42-8A1BC17A2E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22027" y="1982902"/>
            <a:ext cx="3663632" cy="3663632"/>
          </a:xfrm>
          <a:prstGeom prst="rect">
            <a:avLst/>
          </a:prstGeom>
          <a:noFill/>
          <a:ln>
            <a:noFill/>
          </a:ln>
        </p:spPr>
      </p:pic>
      <p:sp>
        <p:nvSpPr>
          <p:cNvPr id="5" name="TextBox 4">
            <a:extLst>
              <a:ext uri="{FF2B5EF4-FFF2-40B4-BE49-F238E27FC236}">
                <a16:creationId xmlns:a16="http://schemas.microsoft.com/office/drawing/2014/main" id="{F6E191C2-33D2-0A6C-2417-8B5B26657C37}"/>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مبادئ القيادة بالسيناريوهات:</a:t>
            </a:r>
            <a:endParaRPr lang="en-US"/>
          </a:p>
        </p:txBody>
      </p:sp>
      <p:grpSp>
        <p:nvGrpSpPr>
          <p:cNvPr id="7" name="Group 6">
            <a:extLst>
              <a:ext uri="{FF2B5EF4-FFF2-40B4-BE49-F238E27FC236}">
                <a16:creationId xmlns:a16="http://schemas.microsoft.com/office/drawing/2014/main" id="{A838093A-8D70-B990-D1EB-92CA01F4FD61}"/>
              </a:ext>
            </a:extLst>
          </p:cNvPr>
          <p:cNvGrpSpPr/>
          <p:nvPr/>
        </p:nvGrpSpPr>
        <p:grpSpPr>
          <a:xfrm>
            <a:off x="4313894" y="2310037"/>
            <a:ext cx="3544135" cy="3543300"/>
            <a:chOff x="1817024" y="0"/>
            <a:chExt cx="1722784" cy="1722784"/>
          </a:xfrm>
        </p:grpSpPr>
        <p:sp>
          <p:nvSpPr>
            <p:cNvPr id="23" name="Oval 22">
              <a:extLst>
                <a:ext uri="{FF2B5EF4-FFF2-40B4-BE49-F238E27FC236}">
                  <a16:creationId xmlns:a16="http://schemas.microsoft.com/office/drawing/2014/main" id="{31992894-8C23-381E-074D-E6A312ACAAFA}"/>
                </a:ext>
              </a:extLst>
            </p:cNvPr>
            <p:cNvSpPr/>
            <p:nvPr/>
          </p:nvSpPr>
          <p:spPr>
            <a:xfrm>
              <a:off x="1817024" y="0"/>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4" name="Oval 23">
              <a:extLst>
                <a:ext uri="{FF2B5EF4-FFF2-40B4-BE49-F238E27FC236}">
                  <a16:creationId xmlns:a16="http://schemas.microsoft.com/office/drawing/2014/main" id="{0BD2ECB2-8851-68F0-A362-65E34B4B6DA8}"/>
                </a:ext>
              </a:extLst>
            </p:cNvPr>
            <p:cNvSpPr/>
            <p:nvPr/>
          </p:nvSpPr>
          <p:spPr>
            <a:xfrm>
              <a:off x="1909790" y="92766"/>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6851999C-648D-EF9A-7088-E2E92FF7E549}"/>
                </a:ext>
              </a:extLst>
            </p:cNvPr>
            <p:cNvSpPr/>
            <p:nvPr/>
          </p:nvSpPr>
          <p:spPr>
            <a:xfrm>
              <a:off x="1989578" y="172554"/>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TextBox 13">
              <a:extLst>
                <a:ext uri="{FF2B5EF4-FFF2-40B4-BE49-F238E27FC236}">
                  <a16:creationId xmlns:a16="http://schemas.microsoft.com/office/drawing/2014/main" id="{C56F1BE9-9D60-B7B8-4E58-045DA628992D}"/>
                </a:ext>
              </a:extLst>
            </p:cNvPr>
            <p:cNvSpPr txBox="1">
              <a:spLocks noChangeArrowheads="1"/>
            </p:cNvSpPr>
            <p:nvPr/>
          </p:nvSpPr>
          <p:spPr bwMode="auto">
            <a:xfrm flipV="1">
              <a:off x="2047447" y="115053"/>
              <a:ext cx="1226223" cy="917577"/>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تجاوز التفكير الخطّي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F9430ED0-17BF-06D1-34AE-775BB0DCD97F}"/>
              </a:ext>
            </a:extLst>
          </p:cNvPr>
          <p:cNvGrpSpPr/>
          <p:nvPr/>
        </p:nvGrpSpPr>
        <p:grpSpPr>
          <a:xfrm>
            <a:off x="640473" y="2310037"/>
            <a:ext cx="3544135" cy="3543300"/>
            <a:chOff x="0" y="0"/>
            <a:chExt cx="1722784" cy="1722784"/>
          </a:xfrm>
        </p:grpSpPr>
        <p:sp>
          <p:nvSpPr>
            <p:cNvPr id="19" name="Oval 18">
              <a:extLst>
                <a:ext uri="{FF2B5EF4-FFF2-40B4-BE49-F238E27FC236}">
                  <a16:creationId xmlns:a16="http://schemas.microsoft.com/office/drawing/2014/main" id="{A5B258A4-59A7-DB8B-A001-929B77EC0C3F}"/>
                </a:ext>
              </a:extLst>
            </p:cNvPr>
            <p:cNvSpPr/>
            <p:nvPr/>
          </p:nvSpPr>
          <p:spPr>
            <a:xfrm>
              <a:off x="0" y="0"/>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Oval 19">
              <a:extLst>
                <a:ext uri="{FF2B5EF4-FFF2-40B4-BE49-F238E27FC236}">
                  <a16:creationId xmlns:a16="http://schemas.microsoft.com/office/drawing/2014/main" id="{CB1684A4-AA5C-9A3F-42EC-61018D2B4D0B}"/>
                </a:ext>
              </a:extLst>
            </p:cNvPr>
            <p:cNvSpPr/>
            <p:nvPr/>
          </p:nvSpPr>
          <p:spPr>
            <a:xfrm>
              <a:off x="92766" y="92766"/>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BBDB4F51-A638-978A-A503-905B438B7D3E}"/>
                </a:ext>
              </a:extLst>
            </p:cNvPr>
            <p:cNvSpPr/>
            <p:nvPr/>
          </p:nvSpPr>
          <p:spPr>
            <a:xfrm>
              <a:off x="172554" y="172554"/>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TextBox 22">
              <a:extLst>
                <a:ext uri="{FF2B5EF4-FFF2-40B4-BE49-F238E27FC236}">
                  <a16:creationId xmlns:a16="http://schemas.microsoft.com/office/drawing/2014/main" id="{433D8C53-E83B-7BC2-2727-07C5AFAC4325}"/>
                </a:ext>
              </a:extLst>
            </p:cNvPr>
            <p:cNvSpPr txBox="1">
              <a:spLocks noChangeArrowheads="1"/>
            </p:cNvSpPr>
            <p:nvPr/>
          </p:nvSpPr>
          <p:spPr bwMode="auto">
            <a:xfrm flipV="1">
              <a:off x="92764" y="125836"/>
              <a:ext cx="1537252" cy="906794"/>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الاستعداد للمفاجآت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D91200EC-FB96-1504-4176-3F80B530F491}"/>
              </a:ext>
            </a:extLst>
          </p:cNvPr>
          <p:cNvGrpSpPr/>
          <p:nvPr/>
        </p:nvGrpSpPr>
        <p:grpSpPr>
          <a:xfrm>
            <a:off x="8007394" y="2310037"/>
            <a:ext cx="3544135" cy="3543300"/>
            <a:chOff x="3643980" y="0"/>
            <a:chExt cx="1722784" cy="1722784"/>
          </a:xfrm>
        </p:grpSpPr>
        <p:sp>
          <p:nvSpPr>
            <p:cNvPr id="15" name="Oval 14">
              <a:extLst>
                <a:ext uri="{FF2B5EF4-FFF2-40B4-BE49-F238E27FC236}">
                  <a16:creationId xmlns:a16="http://schemas.microsoft.com/office/drawing/2014/main" id="{70F70160-5059-8B16-E84B-CFE7DCDCADD5}"/>
                </a:ext>
              </a:extLst>
            </p:cNvPr>
            <p:cNvSpPr/>
            <p:nvPr/>
          </p:nvSpPr>
          <p:spPr>
            <a:xfrm>
              <a:off x="3643980" y="0"/>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Oval 15">
              <a:extLst>
                <a:ext uri="{FF2B5EF4-FFF2-40B4-BE49-F238E27FC236}">
                  <a16:creationId xmlns:a16="http://schemas.microsoft.com/office/drawing/2014/main" id="{473FC34D-03AE-DF80-B909-440B6CEA7389}"/>
                </a:ext>
              </a:extLst>
            </p:cNvPr>
            <p:cNvSpPr/>
            <p:nvPr/>
          </p:nvSpPr>
          <p:spPr>
            <a:xfrm>
              <a:off x="3736746" y="92766"/>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Oval 16">
              <a:extLst>
                <a:ext uri="{FF2B5EF4-FFF2-40B4-BE49-F238E27FC236}">
                  <a16:creationId xmlns:a16="http://schemas.microsoft.com/office/drawing/2014/main" id="{B1157DCB-A71E-0515-0622-635ACA97199C}"/>
                </a:ext>
              </a:extLst>
            </p:cNvPr>
            <p:cNvSpPr/>
            <p:nvPr/>
          </p:nvSpPr>
          <p:spPr>
            <a:xfrm>
              <a:off x="3816534" y="172554"/>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TextBox 9">
              <a:extLst>
                <a:ext uri="{FF2B5EF4-FFF2-40B4-BE49-F238E27FC236}">
                  <a16:creationId xmlns:a16="http://schemas.microsoft.com/office/drawing/2014/main" id="{69338CB2-F171-025C-52C7-DCF77FCFAA20}"/>
                </a:ext>
              </a:extLst>
            </p:cNvPr>
            <p:cNvSpPr txBox="1">
              <a:spLocks noChangeArrowheads="1"/>
            </p:cNvSpPr>
            <p:nvPr/>
          </p:nvSpPr>
          <p:spPr bwMode="auto">
            <a:xfrm flipV="1">
              <a:off x="3888000" y="209493"/>
              <a:ext cx="1234487" cy="973613"/>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التخطيط للمستقبل المتعدّد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7" name="Picture 26" descr="Money ">
            <a:extLst>
              <a:ext uri="{FF2B5EF4-FFF2-40B4-BE49-F238E27FC236}">
                <a16:creationId xmlns:a16="http://schemas.microsoft.com/office/drawing/2014/main" id="{2D144240-DEDB-DCFE-6B61-B200B194114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00046" y="1829981"/>
            <a:ext cx="4078605" cy="4078605"/>
          </a:xfrm>
          <a:prstGeom prst="rect">
            <a:avLst/>
          </a:prstGeom>
          <a:noFill/>
          <a:ln>
            <a:noFill/>
          </a:ln>
        </p:spPr>
      </p:pic>
    </p:spTree>
    <p:extLst>
      <p:ext uri="{BB962C8B-B14F-4D97-AF65-F5344CB8AC3E}">
        <p14:creationId xmlns:p14="http://schemas.microsoft.com/office/powerpoint/2010/main" val="2754376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E4DEC4-44B8-736F-CBF7-83B7C68CD11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C96340A-D26D-C748-8D1B-C41E8A847B79}"/>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القيادة بالسيناريوهات المستقبلية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81E6042-11C2-A901-43D5-4A9D87652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CFECCBB7-2A32-4784-BA34-85DAD64F9BC2}"/>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خطوات بناء السيناريوهات:</a:t>
            </a:r>
            <a:endParaRPr lang="en-US"/>
          </a:p>
        </p:txBody>
      </p:sp>
      <p:pic>
        <p:nvPicPr>
          <p:cNvPr id="6" name="Picture 5" descr="Money ">
            <a:extLst>
              <a:ext uri="{FF2B5EF4-FFF2-40B4-BE49-F238E27FC236}">
                <a16:creationId xmlns:a16="http://schemas.microsoft.com/office/drawing/2014/main" id="{29F572E7-7156-D63F-A1A9-D9B329CC0EC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7496" y="1829981"/>
            <a:ext cx="4078605" cy="4078605"/>
          </a:xfrm>
          <a:prstGeom prst="rect">
            <a:avLst/>
          </a:prstGeom>
          <a:noFill/>
          <a:ln>
            <a:noFill/>
          </a:ln>
        </p:spPr>
      </p:pic>
      <p:sp>
        <p:nvSpPr>
          <p:cNvPr id="10" name="TextBox 9">
            <a:extLst>
              <a:ext uri="{FF2B5EF4-FFF2-40B4-BE49-F238E27FC236}">
                <a16:creationId xmlns:a16="http://schemas.microsoft.com/office/drawing/2014/main" id="{52C006D8-ADA4-B79B-E28E-7A2C03C52375}"/>
              </a:ext>
            </a:extLst>
          </p:cNvPr>
          <p:cNvSpPr txBox="1"/>
          <p:nvPr/>
        </p:nvSpPr>
        <p:spPr>
          <a:xfrm>
            <a:off x="4746101" y="1658131"/>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السؤال المركزي أو القضية الاستراتيجية</a:t>
            </a:r>
            <a:endParaRPr lang="en-US" dirty="0"/>
          </a:p>
        </p:txBody>
      </p:sp>
      <p:sp>
        <p:nvSpPr>
          <p:cNvPr id="13" name="TextBox 12">
            <a:extLst>
              <a:ext uri="{FF2B5EF4-FFF2-40B4-BE49-F238E27FC236}">
                <a16:creationId xmlns:a16="http://schemas.microsoft.com/office/drawing/2014/main" id="{9C5602CC-1B6A-7D21-4AF8-20781D037557}"/>
              </a:ext>
            </a:extLst>
          </p:cNvPr>
          <p:cNvSpPr txBox="1"/>
          <p:nvPr/>
        </p:nvSpPr>
        <p:spPr>
          <a:xfrm>
            <a:off x="4746101" y="2366848"/>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تحديد العوامل والقوى المؤثّرة (الداخلية والخارجية)</a:t>
            </a:r>
            <a:endParaRPr lang="en-US" dirty="0"/>
          </a:p>
        </p:txBody>
      </p:sp>
      <p:sp>
        <p:nvSpPr>
          <p:cNvPr id="14" name="TextBox 13">
            <a:extLst>
              <a:ext uri="{FF2B5EF4-FFF2-40B4-BE49-F238E27FC236}">
                <a16:creationId xmlns:a16="http://schemas.microsoft.com/office/drawing/2014/main" id="{03F988F1-B63E-ABAD-D460-B0472984E823}"/>
              </a:ext>
            </a:extLst>
          </p:cNvPr>
          <p:cNvSpPr txBox="1"/>
          <p:nvPr/>
        </p:nvSpPr>
        <p:spPr>
          <a:xfrm>
            <a:off x="4746101" y="3075565"/>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عوامل عدم اليقين الحرجة التي ستشكّل المستقبل</a:t>
            </a:r>
            <a:endParaRPr lang="en-US" dirty="0"/>
          </a:p>
        </p:txBody>
      </p:sp>
      <p:sp>
        <p:nvSpPr>
          <p:cNvPr id="27" name="TextBox 26">
            <a:extLst>
              <a:ext uri="{FF2B5EF4-FFF2-40B4-BE49-F238E27FC236}">
                <a16:creationId xmlns:a16="http://schemas.microsoft.com/office/drawing/2014/main" id="{CB1EC87C-3DD0-3547-D55E-1B687629CEE7}"/>
              </a:ext>
            </a:extLst>
          </p:cNvPr>
          <p:cNvSpPr txBox="1"/>
          <p:nvPr/>
        </p:nvSpPr>
        <p:spPr>
          <a:xfrm>
            <a:off x="4746101" y="3784282"/>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بناء محاور للسيناريوهات المختلفة</a:t>
            </a:r>
            <a:endParaRPr lang="en-US" dirty="0"/>
          </a:p>
        </p:txBody>
      </p:sp>
      <p:sp>
        <p:nvSpPr>
          <p:cNvPr id="28" name="TextBox 27">
            <a:extLst>
              <a:ext uri="{FF2B5EF4-FFF2-40B4-BE49-F238E27FC236}">
                <a16:creationId xmlns:a16="http://schemas.microsoft.com/office/drawing/2014/main" id="{0626D681-5E8C-665E-B4CC-D12BB6DF6FEF}"/>
              </a:ext>
            </a:extLst>
          </p:cNvPr>
          <p:cNvSpPr txBox="1"/>
          <p:nvPr/>
        </p:nvSpPr>
        <p:spPr>
          <a:xfrm>
            <a:off x="4746101" y="4492999"/>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وصف تفصيلي لكل سيناريو</a:t>
            </a:r>
            <a:endParaRPr lang="en-US" dirty="0"/>
          </a:p>
        </p:txBody>
      </p:sp>
      <p:sp>
        <p:nvSpPr>
          <p:cNvPr id="29" name="TextBox 28">
            <a:extLst>
              <a:ext uri="{FF2B5EF4-FFF2-40B4-BE49-F238E27FC236}">
                <a16:creationId xmlns:a16="http://schemas.microsoft.com/office/drawing/2014/main" id="{E08E619A-BD8A-0B97-8663-0A0E2C67364F}"/>
              </a:ext>
            </a:extLst>
          </p:cNvPr>
          <p:cNvSpPr txBox="1"/>
          <p:nvPr/>
        </p:nvSpPr>
        <p:spPr>
          <a:xfrm>
            <a:off x="4746101" y="5201716"/>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تحديد المؤشّرات المبكرة لكل سيناريو</a:t>
            </a:r>
            <a:endParaRPr lang="en-US" dirty="0"/>
          </a:p>
        </p:txBody>
      </p:sp>
      <p:sp>
        <p:nvSpPr>
          <p:cNvPr id="30" name="TextBox 29">
            <a:extLst>
              <a:ext uri="{FF2B5EF4-FFF2-40B4-BE49-F238E27FC236}">
                <a16:creationId xmlns:a16="http://schemas.microsoft.com/office/drawing/2014/main" id="{2ECA681E-8CAB-2B3A-C39F-E5630A394ED5}"/>
              </a:ext>
            </a:extLst>
          </p:cNvPr>
          <p:cNvSpPr txBox="1"/>
          <p:nvPr/>
        </p:nvSpPr>
        <p:spPr>
          <a:xfrm>
            <a:off x="4746101" y="5910435"/>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صياغة استراتيجيات مرنة تستجيب لمختلف السيناريوهات</a:t>
            </a:r>
            <a:endParaRPr lang="en-US" dirty="0"/>
          </a:p>
        </p:txBody>
      </p:sp>
    </p:spTree>
    <p:extLst>
      <p:ext uri="{BB962C8B-B14F-4D97-AF65-F5344CB8AC3E}">
        <p14:creationId xmlns:p14="http://schemas.microsoft.com/office/powerpoint/2010/main" val="4019317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27" grpId="0"/>
      <p:bldP spid="28" grpId="0"/>
      <p:bldP spid="29" grpId="0"/>
      <p:bldP spid="30"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1D038-F952-D0F4-918B-3B94E09B930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A37EB44-9297-107F-77A1-A1162BD050E8}"/>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رؤية استراتيجية 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9F48E98-3CB0-3325-D03F-E2D2AD46B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60E466D3-2A4A-FC0B-A990-189E234234E6}"/>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8A803AD-F1B2-1C82-D2F7-FED8629F4B92}"/>
              </a:ext>
            </a:extLst>
          </p:cNvPr>
          <p:cNvSpPr txBox="1"/>
          <p:nvPr/>
        </p:nvSpPr>
        <p:spPr>
          <a:xfrm>
            <a:off x="5372458" y="3429000"/>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الرؤية الاستراتيجية هي البوصلة التي توجّه المؤسّسة نحو مستقبلها المنشود، وتعطيها هويّتها وغرضها الأساسي</a:t>
            </a:r>
            <a:endParaRPr lang="en-US" dirty="0"/>
          </a:p>
        </p:txBody>
      </p:sp>
      <p:pic>
        <p:nvPicPr>
          <p:cNvPr id="5" name="Picture 4" descr="Strategic planning ">
            <a:extLst>
              <a:ext uri="{FF2B5EF4-FFF2-40B4-BE49-F238E27FC236}">
                <a16:creationId xmlns:a16="http://schemas.microsoft.com/office/drawing/2014/main" id="{CD1A776B-D7EF-7269-099B-3C48A0585AA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55" y="1562100"/>
            <a:ext cx="4665346" cy="4665344"/>
          </a:xfrm>
          <a:prstGeom prst="rect">
            <a:avLst/>
          </a:prstGeom>
          <a:noFill/>
          <a:ln>
            <a:noFill/>
          </a:ln>
        </p:spPr>
      </p:pic>
    </p:spTree>
    <p:extLst>
      <p:ext uri="{BB962C8B-B14F-4D97-AF65-F5344CB8AC3E}">
        <p14:creationId xmlns:p14="http://schemas.microsoft.com/office/powerpoint/2010/main" val="35695074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1BC8F-055D-82F3-F78D-56D227F08AE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3CF019A-8241-9ECF-B2A0-7948A1ABE60C}"/>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رؤية استراتيجية 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F4FA3D-9855-8DEC-6B5A-189DA7B133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FBB129C8-A36F-D4CA-2369-2C57D31E906B}"/>
              </a:ext>
            </a:extLst>
          </p:cNvPr>
          <p:cNvSpPr/>
          <p:nvPr/>
        </p:nvSpPr>
        <p:spPr>
          <a:xfrm rot="1800000">
            <a:off x="-103723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4DFCEE2-F7A9-8B7B-80BB-11C53397CE86}"/>
              </a:ext>
            </a:extLst>
          </p:cNvPr>
          <p:cNvSpPr txBox="1"/>
          <p:nvPr/>
        </p:nvSpPr>
        <p:spPr>
          <a:xfrm>
            <a:off x="14935558" y="3429000"/>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الرؤية الاستراتيجية هي البوصلة التي توجّه المؤسّسة نحو مستقبلها المنشود، وتعطيها هويّتها وغرضها الأساسي</a:t>
            </a:r>
            <a:endParaRPr lang="en-US" dirty="0"/>
          </a:p>
        </p:txBody>
      </p:sp>
      <p:pic>
        <p:nvPicPr>
          <p:cNvPr id="5" name="Picture 4" descr="Strategic planning ">
            <a:extLst>
              <a:ext uri="{FF2B5EF4-FFF2-40B4-BE49-F238E27FC236}">
                <a16:creationId xmlns:a16="http://schemas.microsoft.com/office/drawing/2014/main" id="{B1B05A9D-3CFE-8CE9-9435-389A10CF10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13345" y="1562100"/>
            <a:ext cx="4665346" cy="4665344"/>
          </a:xfrm>
          <a:prstGeom prst="rect">
            <a:avLst/>
          </a:prstGeom>
          <a:noFill/>
          <a:ln>
            <a:noFill/>
          </a:ln>
        </p:spPr>
      </p:pic>
      <p:sp>
        <p:nvSpPr>
          <p:cNvPr id="4" name="TextBox 3">
            <a:extLst>
              <a:ext uri="{FF2B5EF4-FFF2-40B4-BE49-F238E27FC236}">
                <a16:creationId xmlns:a16="http://schemas.microsoft.com/office/drawing/2014/main" id="{1B251B98-7045-E18C-FD51-02FD8D4533D8}"/>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عناصر الرؤية الاستراتيجية الفعّالة:</a:t>
            </a:r>
            <a:endParaRPr lang="en-US"/>
          </a:p>
        </p:txBody>
      </p:sp>
      <p:grpSp>
        <p:nvGrpSpPr>
          <p:cNvPr id="7" name="Group 6">
            <a:extLst>
              <a:ext uri="{FF2B5EF4-FFF2-40B4-BE49-F238E27FC236}">
                <a16:creationId xmlns:a16="http://schemas.microsoft.com/office/drawing/2014/main" id="{06F26E12-8DFB-39D5-B7FF-FA0CA039C6F8}"/>
              </a:ext>
            </a:extLst>
          </p:cNvPr>
          <p:cNvGrpSpPr/>
          <p:nvPr/>
        </p:nvGrpSpPr>
        <p:grpSpPr>
          <a:xfrm>
            <a:off x="557933" y="2573613"/>
            <a:ext cx="2664123" cy="2663372"/>
            <a:chOff x="0" y="0"/>
            <a:chExt cx="1432998" cy="1432999"/>
          </a:xfrm>
        </p:grpSpPr>
        <p:grpSp>
          <p:nvGrpSpPr>
            <p:cNvPr id="27" name="Group 26">
              <a:extLst>
                <a:ext uri="{FF2B5EF4-FFF2-40B4-BE49-F238E27FC236}">
                  <a16:creationId xmlns:a16="http://schemas.microsoft.com/office/drawing/2014/main" id="{A63928B2-366E-9E3A-2A71-1CA367878F02}"/>
                </a:ext>
              </a:extLst>
            </p:cNvPr>
            <p:cNvGrpSpPr/>
            <p:nvPr/>
          </p:nvGrpSpPr>
          <p:grpSpPr>
            <a:xfrm>
              <a:off x="0" y="0"/>
              <a:ext cx="1432998" cy="1432999"/>
              <a:chOff x="0" y="0"/>
              <a:chExt cx="1714500" cy="1714500"/>
            </a:xfrm>
          </p:grpSpPr>
          <p:sp>
            <p:nvSpPr>
              <p:cNvPr id="29" name="Rectangle: Diagonal Corners Rounded 28">
                <a:extLst>
                  <a:ext uri="{FF2B5EF4-FFF2-40B4-BE49-F238E27FC236}">
                    <a16:creationId xmlns:a16="http://schemas.microsoft.com/office/drawing/2014/main" id="{80FAE2E6-E573-FAB1-69CA-AD913E219D03}"/>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478680DF-D7D5-C6FE-4C01-198CFAF44205}"/>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8" name="TextBox 4101">
              <a:extLst>
                <a:ext uri="{FF2B5EF4-FFF2-40B4-BE49-F238E27FC236}">
                  <a16:creationId xmlns:a16="http://schemas.microsoft.com/office/drawing/2014/main" id="{7E378AF7-67A3-8E85-F988-458F04FF3B03}"/>
                </a:ext>
              </a:extLst>
            </p:cNvPr>
            <p:cNvSpPr txBox="1"/>
            <p:nvPr/>
          </p:nvSpPr>
          <p:spPr>
            <a:xfrm>
              <a:off x="38418" y="392130"/>
              <a:ext cx="1355089" cy="64913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الطموح والواقعية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CC6813CF-4FF2-57CB-8E71-A788C87C7CD4}"/>
              </a:ext>
            </a:extLst>
          </p:cNvPr>
          <p:cNvGrpSpPr/>
          <p:nvPr/>
        </p:nvGrpSpPr>
        <p:grpSpPr>
          <a:xfrm>
            <a:off x="6165941" y="2573613"/>
            <a:ext cx="2664123" cy="2663372"/>
            <a:chOff x="3016476" y="0"/>
            <a:chExt cx="1432998" cy="1432999"/>
          </a:xfrm>
        </p:grpSpPr>
        <p:grpSp>
          <p:nvGrpSpPr>
            <p:cNvPr id="23" name="Group 22">
              <a:extLst>
                <a:ext uri="{FF2B5EF4-FFF2-40B4-BE49-F238E27FC236}">
                  <a16:creationId xmlns:a16="http://schemas.microsoft.com/office/drawing/2014/main" id="{20DE3C38-E658-EF7C-3640-716B1CBF2239}"/>
                </a:ext>
              </a:extLst>
            </p:cNvPr>
            <p:cNvGrpSpPr/>
            <p:nvPr/>
          </p:nvGrpSpPr>
          <p:grpSpPr>
            <a:xfrm>
              <a:off x="3016476" y="0"/>
              <a:ext cx="1432998" cy="1432999"/>
              <a:chOff x="3016478" y="0"/>
              <a:chExt cx="1714500" cy="1714500"/>
            </a:xfrm>
          </p:grpSpPr>
          <p:sp>
            <p:nvSpPr>
              <p:cNvPr id="25" name="Rectangle: Diagonal Corners Rounded 24">
                <a:extLst>
                  <a:ext uri="{FF2B5EF4-FFF2-40B4-BE49-F238E27FC236}">
                    <a16:creationId xmlns:a16="http://schemas.microsoft.com/office/drawing/2014/main" id="{49371B43-CA27-2DAE-0632-CAB4B121E055}"/>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6" name="Oval 25">
                <a:extLst>
                  <a:ext uri="{FF2B5EF4-FFF2-40B4-BE49-F238E27FC236}">
                    <a16:creationId xmlns:a16="http://schemas.microsoft.com/office/drawing/2014/main" id="{BF2B86D8-8FBB-2757-06C6-E2EC20908645}"/>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4" name="TextBox 67">
              <a:extLst>
                <a:ext uri="{FF2B5EF4-FFF2-40B4-BE49-F238E27FC236}">
                  <a16:creationId xmlns:a16="http://schemas.microsoft.com/office/drawing/2014/main" id="{B09A6CC9-EE0C-0F99-8454-DFF0917AA77A}"/>
                </a:ext>
              </a:extLst>
            </p:cNvPr>
            <p:cNvSpPr txBox="1"/>
            <p:nvPr/>
          </p:nvSpPr>
          <p:spPr>
            <a:xfrm>
              <a:off x="3054674" y="413395"/>
              <a:ext cx="1355724" cy="649136"/>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التوافق مع الاتجاهات المستقبلية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5A62668E-6E67-6ADD-F7AF-2C2ECC469A06}"/>
              </a:ext>
            </a:extLst>
          </p:cNvPr>
          <p:cNvGrpSpPr/>
          <p:nvPr/>
        </p:nvGrpSpPr>
        <p:grpSpPr>
          <a:xfrm>
            <a:off x="3361937" y="2573613"/>
            <a:ext cx="2664123" cy="2663372"/>
            <a:chOff x="1508238" y="0"/>
            <a:chExt cx="1432998" cy="1432999"/>
          </a:xfrm>
        </p:grpSpPr>
        <p:grpSp>
          <p:nvGrpSpPr>
            <p:cNvPr id="19" name="Group 18">
              <a:extLst>
                <a:ext uri="{FF2B5EF4-FFF2-40B4-BE49-F238E27FC236}">
                  <a16:creationId xmlns:a16="http://schemas.microsoft.com/office/drawing/2014/main" id="{10362C54-633D-78E9-535F-D4EBED31B88E}"/>
                </a:ext>
              </a:extLst>
            </p:cNvPr>
            <p:cNvGrpSpPr/>
            <p:nvPr/>
          </p:nvGrpSpPr>
          <p:grpSpPr>
            <a:xfrm>
              <a:off x="1508238" y="0"/>
              <a:ext cx="1432998" cy="1432999"/>
              <a:chOff x="1508239" y="0"/>
              <a:chExt cx="1714500" cy="1714500"/>
            </a:xfrm>
          </p:grpSpPr>
          <p:sp>
            <p:nvSpPr>
              <p:cNvPr id="21" name="Rectangle: Diagonal Corners Rounded 20">
                <a:extLst>
                  <a:ext uri="{FF2B5EF4-FFF2-40B4-BE49-F238E27FC236}">
                    <a16:creationId xmlns:a16="http://schemas.microsoft.com/office/drawing/2014/main" id="{AAF5F201-BFE7-BA76-ED94-5524AFF5720B}"/>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CAD799C0-A7C6-D5C4-63A6-D640BF5508DC}"/>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20" name="TextBox 71">
              <a:extLst>
                <a:ext uri="{FF2B5EF4-FFF2-40B4-BE49-F238E27FC236}">
                  <a16:creationId xmlns:a16="http://schemas.microsoft.com/office/drawing/2014/main" id="{21715415-0DA2-F7F7-28C5-7918E15F8100}"/>
                </a:ext>
              </a:extLst>
            </p:cNvPr>
            <p:cNvSpPr txBox="1"/>
            <p:nvPr/>
          </p:nvSpPr>
          <p:spPr>
            <a:xfrm>
              <a:off x="1546546" y="413395"/>
              <a:ext cx="1355724" cy="649136"/>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المرونة والقدرة على 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FCC4DE5D-1E5B-948A-8AA2-E48DC0D488AA}"/>
              </a:ext>
            </a:extLst>
          </p:cNvPr>
          <p:cNvGrpSpPr/>
          <p:nvPr/>
        </p:nvGrpSpPr>
        <p:grpSpPr>
          <a:xfrm>
            <a:off x="8969946" y="2573613"/>
            <a:ext cx="2664123" cy="2663372"/>
            <a:chOff x="4524715" y="0"/>
            <a:chExt cx="1432998" cy="1432999"/>
          </a:xfrm>
        </p:grpSpPr>
        <p:grpSp>
          <p:nvGrpSpPr>
            <p:cNvPr id="15" name="Group 14">
              <a:extLst>
                <a:ext uri="{FF2B5EF4-FFF2-40B4-BE49-F238E27FC236}">
                  <a16:creationId xmlns:a16="http://schemas.microsoft.com/office/drawing/2014/main" id="{77DD2421-CBE9-BE25-7E46-4C9A609788DF}"/>
                </a:ext>
              </a:extLst>
            </p:cNvPr>
            <p:cNvGrpSpPr/>
            <p:nvPr/>
          </p:nvGrpSpPr>
          <p:grpSpPr>
            <a:xfrm>
              <a:off x="4524715" y="0"/>
              <a:ext cx="1432998" cy="1432999"/>
              <a:chOff x="4524717" y="0"/>
              <a:chExt cx="1714500" cy="1714500"/>
            </a:xfrm>
          </p:grpSpPr>
          <p:sp>
            <p:nvSpPr>
              <p:cNvPr id="17" name="Rectangle: Diagonal Corners Rounded 16">
                <a:extLst>
                  <a:ext uri="{FF2B5EF4-FFF2-40B4-BE49-F238E27FC236}">
                    <a16:creationId xmlns:a16="http://schemas.microsoft.com/office/drawing/2014/main" id="{241C41DF-8D95-1E5A-5E3F-89B5D67CF567}"/>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7B22C1D0-25AE-82EA-5908-0A09998C3E53}"/>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6" name="TextBox 4142">
              <a:extLst>
                <a:ext uri="{FF2B5EF4-FFF2-40B4-BE49-F238E27FC236}">
                  <a16:creationId xmlns:a16="http://schemas.microsoft.com/office/drawing/2014/main" id="{5255197B-0A57-7A6E-4242-F65073AE6185}"/>
                </a:ext>
              </a:extLst>
            </p:cNvPr>
            <p:cNvSpPr txBox="1"/>
            <p:nvPr/>
          </p:nvSpPr>
          <p:spPr>
            <a:xfrm>
              <a:off x="4562802" y="583516"/>
              <a:ext cx="1355724" cy="344439"/>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الوضوح والإلهام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1" name="Picture 30" descr="Strategic plan ">
            <a:extLst>
              <a:ext uri="{FF2B5EF4-FFF2-40B4-BE49-F238E27FC236}">
                <a16:creationId xmlns:a16="http://schemas.microsoft.com/office/drawing/2014/main" id="{405C9198-F3E0-F981-109D-E663E79AB7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0672" y="2206175"/>
            <a:ext cx="3398248" cy="3398248"/>
          </a:xfrm>
          <a:prstGeom prst="rect">
            <a:avLst/>
          </a:prstGeom>
          <a:noFill/>
          <a:ln>
            <a:noFill/>
          </a:ln>
        </p:spPr>
      </p:pic>
    </p:spTree>
    <p:extLst>
      <p:ext uri="{BB962C8B-B14F-4D97-AF65-F5344CB8AC3E}">
        <p14:creationId xmlns:p14="http://schemas.microsoft.com/office/powerpoint/2010/main" val="39660463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1B2FE-A541-B6E2-BB32-BC9FA16F374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E90FC3-BBAF-D5EE-7DE0-1A15458D75E6}"/>
              </a:ext>
            </a:extLst>
          </p:cNvPr>
          <p:cNvSpPr txBox="1"/>
          <p:nvPr/>
        </p:nvSpPr>
        <p:spPr>
          <a:xfrm>
            <a:off x="2190750" y="-1517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بناء رؤية استراتيجية طويلة المدى</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D848E01-EE83-57B9-0AD1-730AA794D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1A67198B-B765-2C25-EF39-9196E72B36A6}"/>
              </a:ext>
            </a:extLst>
          </p:cNvPr>
          <p:cNvSpPr/>
          <p:nvPr/>
        </p:nvSpPr>
        <p:spPr>
          <a:xfrm rot="1800000">
            <a:off x="-103723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ACC592B-CC1C-1734-EEE5-D240FA471DA1}"/>
              </a:ext>
            </a:extLst>
          </p:cNvPr>
          <p:cNvSpPr txBox="1"/>
          <p:nvPr/>
        </p:nvSpPr>
        <p:spPr>
          <a:xfrm>
            <a:off x="14935558" y="3429000"/>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الرؤية الاستراتيجية هي البوصلة التي توجّه المؤسّسة نحو مستقبلها المنشود، وتعطيها هويّتها وغرضها الأساسي</a:t>
            </a:r>
            <a:endParaRPr lang="en-US" dirty="0"/>
          </a:p>
        </p:txBody>
      </p:sp>
      <p:pic>
        <p:nvPicPr>
          <p:cNvPr id="5" name="Picture 4" descr="Strategic planning ">
            <a:extLst>
              <a:ext uri="{FF2B5EF4-FFF2-40B4-BE49-F238E27FC236}">
                <a16:creationId xmlns:a16="http://schemas.microsoft.com/office/drawing/2014/main" id="{FE3F387E-1BC7-3144-240F-B2201D9E05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13345" y="1562100"/>
            <a:ext cx="4665346" cy="4665344"/>
          </a:xfrm>
          <a:prstGeom prst="rect">
            <a:avLst/>
          </a:prstGeom>
          <a:noFill/>
          <a:ln>
            <a:noFill/>
          </a:ln>
        </p:spPr>
      </p:pic>
      <p:sp>
        <p:nvSpPr>
          <p:cNvPr id="4" name="TextBox 3">
            <a:extLst>
              <a:ext uri="{FF2B5EF4-FFF2-40B4-BE49-F238E27FC236}">
                <a16:creationId xmlns:a16="http://schemas.microsoft.com/office/drawing/2014/main" id="{533C5BDC-7D8E-40F6-143E-7E9479DB4453}"/>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خطوات بناء رؤية استراتيجية طويلة المدى: </a:t>
            </a:r>
            <a:endParaRPr lang="en-US"/>
          </a:p>
        </p:txBody>
      </p:sp>
      <p:pic>
        <p:nvPicPr>
          <p:cNvPr id="6" name="Picture 5" descr="Strategic plan ">
            <a:extLst>
              <a:ext uri="{FF2B5EF4-FFF2-40B4-BE49-F238E27FC236}">
                <a16:creationId xmlns:a16="http://schemas.microsoft.com/office/drawing/2014/main" id="{8C9966C8-5EBC-9A1D-796B-A4593A9C113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0229" y="2206175"/>
            <a:ext cx="3398248" cy="3398248"/>
          </a:xfrm>
          <a:prstGeom prst="rect">
            <a:avLst/>
          </a:prstGeom>
          <a:noFill/>
          <a:ln>
            <a:noFill/>
          </a:ln>
        </p:spPr>
      </p:pic>
      <p:sp>
        <p:nvSpPr>
          <p:cNvPr id="10" name="TextBox 9">
            <a:extLst>
              <a:ext uri="{FF2B5EF4-FFF2-40B4-BE49-F238E27FC236}">
                <a16:creationId xmlns:a16="http://schemas.microsoft.com/office/drawing/2014/main" id="{9C64D2C7-C831-B034-8DD7-EAFED39DBF1D}"/>
              </a:ext>
            </a:extLst>
          </p:cNvPr>
          <p:cNvSpPr txBox="1"/>
          <p:nvPr/>
        </p:nvSpPr>
        <p:spPr>
          <a:xfrm>
            <a:off x="4746101" y="1658131"/>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استشراف التوجّهات المستقبلية في القطاع والسوق</a:t>
            </a:r>
            <a:endParaRPr lang="en-US" dirty="0"/>
          </a:p>
        </p:txBody>
      </p:sp>
      <p:sp>
        <p:nvSpPr>
          <p:cNvPr id="12" name="TextBox 11">
            <a:extLst>
              <a:ext uri="{FF2B5EF4-FFF2-40B4-BE49-F238E27FC236}">
                <a16:creationId xmlns:a16="http://schemas.microsoft.com/office/drawing/2014/main" id="{3CC2FCC6-D642-9181-C6EA-515E1A1AE7F6}"/>
              </a:ext>
            </a:extLst>
          </p:cNvPr>
          <p:cNvSpPr txBox="1"/>
          <p:nvPr/>
        </p:nvSpPr>
        <p:spPr>
          <a:xfrm>
            <a:off x="4746101" y="2465749"/>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نقاط القوة والضعف والفرص والتهديدات المستقبلية</a:t>
            </a:r>
            <a:endParaRPr lang="en-US" dirty="0"/>
          </a:p>
        </p:txBody>
      </p:sp>
      <p:sp>
        <p:nvSpPr>
          <p:cNvPr id="31" name="TextBox 30">
            <a:extLst>
              <a:ext uri="{FF2B5EF4-FFF2-40B4-BE49-F238E27FC236}">
                <a16:creationId xmlns:a16="http://schemas.microsoft.com/office/drawing/2014/main" id="{69A78C48-A56B-B937-C8B8-B5ABEA989FF1}"/>
              </a:ext>
            </a:extLst>
          </p:cNvPr>
          <p:cNvSpPr txBox="1"/>
          <p:nvPr/>
        </p:nvSpPr>
        <p:spPr>
          <a:xfrm>
            <a:off x="4746101" y="3273367"/>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تحديد المكانة المستقبلية المرغوبة للمؤسّسة</a:t>
            </a:r>
            <a:endParaRPr lang="en-US" dirty="0"/>
          </a:p>
        </p:txBody>
      </p:sp>
      <p:sp>
        <p:nvSpPr>
          <p:cNvPr id="32" name="TextBox 31">
            <a:extLst>
              <a:ext uri="{FF2B5EF4-FFF2-40B4-BE49-F238E27FC236}">
                <a16:creationId xmlns:a16="http://schemas.microsoft.com/office/drawing/2014/main" id="{1243A6F7-2EED-0D76-3E7E-8419B7FD4AD4}"/>
              </a:ext>
            </a:extLst>
          </p:cNvPr>
          <p:cNvSpPr txBox="1"/>
          <p:nvPr/>
        </p:nvSpPr>
        <p:spPr>
          <a:xfrm>
            <a:off x="4746101" y="4080985"/>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صياغة بيان رؤية واضح ومُلهم</a:t>
            </a:r>
            <a:endParaRPr lang="en-US" dirty="0"/>
          </a:p>
        </p:txBody>
      </p:sp>
      <p:sp>
        <p:nvSpPr>
          <p:cNvPr id="33" name="TextBox 32">
            <a:extLst>
              <a:ext uri="{FF2B5EF4-FFF2-40B4-BE49-F238E27FC236}">
                <a16:creationId xmlns:a16="http://schemas.microsoft.com/office/drawing/2014/main" id="{A37D775F-F314-2F70-E1B7-C946C94BB626}"/>
              </a:ext>
            </a:extLst>
          </p:cNvPr>
          <p:cNvSpPr txBox="1"/>
          <p:nvPr/>
        </p:nvSpPr>
        <p:spPr>
          <a:xfrm>
            <a:off x="4746101" y="4888603"/>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تطوير خطّة تنفيذية لتحقيق الرؤية</a:t>
            </a:r>
            <a:endParaRPr lang="en-US" dirty="0"/>
          </a:p>
        </p:txBody>
      </p:sp>
      <p:sp>
        <p:nvSpPr>
          <p:cNvPr id="34" name="TextBox 33">
            <a:extLst>
              <a:ext uri="{FF2B5EF4-FFF2-40B4-BE49-F238E27FC236}">
                <a16:creationId xmlns:a16="http://schemas.microsoft.com/office/drawing/2014/main" id="{E45F6B36-41B9-BC09-F7E3-D945F63FAE6B}"/>
              </a:ext>
            </a:extLst>
          </p:cNvPr>
          <p:cNvSpPr txBox="1"/>
          <p:nvPr/>
        </p:nvSpPr>
        <p:spPr>
          <a:xfrm>
            <a:off x="4746101" y="5696223"/>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وضع مؤشّرات أداء لقياس التقدّم نحو تحقيق الرؤية</a:t>
            </a:r>
            <a:endParaRPr lang="en-US" dirty="0"/>
          </a:p>
        </p:txBody>
      </p:sp>
    </p:spTree>
    <p:extLst>
      <p:ext uri="{BB962C8B-B14F-4D97-AF65-F5344CB8AC3E}">
        <p14:creationId xmlns:p14="http://schemas.microsoft.com/office/powerpoint/2010/main" val="4042120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31" grpId="0"/>
      <p:bldP spid="32" grpId="0"/>
      <p:bldP spid="33" grpId="0"/>
      <p:bldP spid="34"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97BBF-F0FB-733E-14CF-3ACC25B3FBF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CEA6199-D54D-E43B-503F-34426AE65FA6}"/>
              </a:ext>
            </a:extLst>
          </p:cNvPr>
          <p:cNvSpPr txBox="1"/>
          <p:nvPr/>
        </p:nvSpPr>
        <p:spPr>
          <a:xfrm>
            <a:off x="2190750" y="-95612"/>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مثال</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1C648D8-A45A-5EC0-BAC4-4140CC43CE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5E6D5B2A-ED14-0204-72AE-B820BDF33C3E}"/>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E8038FE-3F0D-D7EC-DA32-4938BB21B8BF}"/>
              </a:ext>
            </a:extLst>
          </p:cNvPr>
          <p:cNvSpPr txBox="1"/>
          <p:nvPr/>
        </p:nvSpPr>
        <p:spPr>
          <a:xfrm>
            <a:off x="5351490" y="1063526"/>
            <a:ext cx="6027624" cy="954107"/>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شركة تيسلا لديها رؤية واضحة: "تسريع انتقال العالم نحو الطاقة المستدامة". هذه الرؤية:</a:t>
            </a:r>
            <a:endParaRPr lang="en-US"/>
          </a:p>
        </p:txBody>
      </p:sp>
      <p:sp>
        <p:nvSpPr>
          <p:cNvPr id="7" name="TextBox 6">
            <a:extLst>
              <a:ext uri="{FF2B5EF4-FFF2-40B4-BE49-F238E27FC236}">
                <a16:creationId xmlns:a16="http://schemas.microsoft.com/office/drawing/2014/main" id="{ED51A7FD-CBDD-3824-D9AD-08246F2F648F}"/>
              </a:ext>
            </a:extLst>
          </p:cNvPr>
          <p:cNvSpPr txBox="1"/>
          <p:nvPr/>
        </p:nvSpPr>
        <p:spPr>
          <a:xfrm>
            <a:off x="5104006" y="273675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تتجاوز مجرد إنتاج السيارات الكهربائية إلى هدف أكبر</a:t>
            </a:r>
            <a:endParaRPr lang="en-US" dirty="0"/>
          </a:p>
        </p:txBody>
      </p:sp>
      <p:sp>
        <p:nvSpPr>
          <p:cNvPr id="10" name="TextBox 9">
            <a:extLst>
              <a:ext uri="{FF2B5EF4-FFF2-40B4-BE49-F238E27FC236}">
                <a16:creationId xmlns:a16="http://schemas.microsoft.com/office/drawing/2014/main" id="{F2B54960-801F-FBEE-B92D-19F20C708C38}"/>
              </a:ext>
            </a:extLst>
          </p:cNvPr>
          <p:cNvSpPr txBox="1"/>
          <p:nvPr/>
        </p:nvSpPr>
        <p:spPr>
          <a:xfrm>
            <a:off x="5104006" y="400922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تتوافق مع الاتجاه العالمي نحو الاستدامة البيئية</a:t>
            </a:r>
            <a:endParaRPr lang="en-US" dirty="0"/>
          </a:p>
        </p:txBody>
      </p:sp>
      <p:sp>
        <p:nvSpPr>
          <p:cNvPr id="5" name="TextBox 4">
            <a:extLst>
              <a:ext uri="{FF2B5EF4-FFF2-40B4-BE49-F238E27FC236}">
                <a16:creationId xmlns:a16="http://schemas.microsoft.com/office/drawing/2014/main" id="{E8B390F9-7736-C68A-0780-6E89AA127694}"/>
              </a:ext>
            </a:extLst>
          </p:cNvPr>
          <p:cNvSpPr txBox="1"/>
          <p:nvPr/>
        </p:nvSpPr>
        <p:spPr>
          <a:xfrm>
            <a:off x="5104006" y="5281698"/>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أثّرت على استراتيجيات الشركة في مجالات متنوّعة (البطاريات، الطاقة الشمسية، التخزين).</a:t>
            </a:r>
            <a:endParaRPr lang="en-US" dirty="0"/>
          </a:p>
        </p:txBody>
      </p:sp>
      <p:pic>
        <p:nvPicPr>
          <p:cNvPr id="3" name="Picture 2">
            <a:extLst>
              <a:ext uri="{FF2B5EF4-FFF2-40B4-BE49-F238E27FC236}">
                <a16:creationId xmlns:a16="http://schemas.microsoft.com/office/drawing/2014/main" id="{2DF32A05-58F1-8AEE-A7FC-56426C16D87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466" y="1090041"/>
            <a:ext cx="3588567" cy="3588567"/>
          </a:xfrm>
          <a:prstGeom prst="rect">
            <a:avLst/>
          </a:prstGeom>
          <a:noFill/>
          <a:ln>
            <a:noFill/>
          </a:ln>
        </p:spPr>
      </p:pic>
    </p:spTree>
    <p:extLst>
      <p:ext uri="{BB962C8B-B14F-4D97-AF65-F5344CB8AC3E}">
        <p14:creationId xmlns:p14="http://schemas.microsoft.com/office/powerpoint/2010/main" val="2687506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5"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54646-58A9-C68F-20B4-49515D7CE0E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8CC344-7D40-7826-6AE1-5442DF4FF83C}"/>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D432898-0972-2AEA-AA63-BEE47AD96F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DD4F55B-0773-57C7-8982-8F92031510FA}"/>
              </a:ext>
            </a:extLst>
          </p:cNvPr>
          <p:cNvSpPr txBox="1"/>
          <p:nvPr/>
        </p:nvSpPr>
        <p:spPr>
          <a:xfrm>
            <a:off x="1002401" y="3627664"/>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بناء سيناريوهات مستقبلية للمؤسّسة </a:t>
            </a:r>
            <a:endParaRPr lang="en-US" dirty="0"/>
          </a:p>
        </p:txBody>
      </p:sp>
      <p:pic>
        <p:nvPicPr>
          <p:cNvPr id="3" name="Picture 2">
            <a:extLst>
              <a:ext uri="{FF2B5EF4-FFF2-40B4-BE49-F238E27FC236}">
                <a16:creationId xmlns:a16="http://schemas.microsoft.com/office/drawing/2014/main" id="{E81BB8CF-9D96-B475-2D46-17C91BE296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2809379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D1EAC6F1-5137-037D-7C24-6B9DDB98FF1B}"/>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9AE76F71-3B9D-9EBF-CBE5-36F9EC42C897}"/>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6E0FED85-EC3E-C6C7-71AA-7446F72A589A}"/>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8FF3A347-2CAB-A290-9053-8792DA5CCF5F}"/>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D35FECCC-2683-BCCC-15C8-B8D1ED8A1A4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99221542-CA8A-85CA-4261-0464A90EC0D2}"/>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99ECF047-5967-F68E-DCF0-C9EA6D3737DF}"/>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3380B7C3-E672-7E21-6D39-7BB7C978EC3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45116D3D-81C1-67F9-3E6B-7C677841B935}"/>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0FF7E630-7460-B9AF-E60B-7D2C5F03E8D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35087D76-5476-3067-1E45-C0C1F20C5E65}"/>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632E98B2-4933-5534-3399-B3480ACD4FF1}"/>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874AD488-E07F-920C-76AC-207392EE0B54}"/>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تطبيقات عملية وخارطة طريق قيادية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1184CA7-7797-3706-7BC2-80A3B7273093}"/>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C3D0101B-D0BD-B098-94DC-6B63F4AADFB8}"/>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C94F9FA9-00AE-3D8E-A8FB-60A92EBA4B4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332BC39E-C9AB-299A-1738-1D861A7AB9FD}"/>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00B7D4DE-201A-AF76-A3B9-842FFEF510F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الخامس</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85511B19-E6A1-BAFA-0E89-B0A05B41EC8B}"/>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720B756D-A7ED-61F9-C77A-4CF7BA0E36FC}"/>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E87C7B7F-BF33-7442-FC50-8B7536A38D85}"/>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09CEA70-A104-D9D5-D940-B58D570BD78E}"/>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E6CC13CA-76C3-881B-DCE3-63ED77F35D5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9D236647-A83B-EA7B-CF4E-52717939D6D8}"/>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8856CD25-F00E-3736-6674-9D462DF8F88B}"/>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0B2DCC6F-333B-82F1-DCCE-3A3524DEF979}"/>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FB4BC0C-21A8-B073-F5C8-0D60050526B3}"/>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84BC2A6-A1AF-C2C0-09CE-11203386871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D250AC3A-4A6B-5789-F4E8-86523B43FB42}"/>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CEA3FB09-06D5-5EAE-4383-B2D7CCCA52DC}"/>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A892706C-97BF-B010-0722-95EA0956ED34}"/>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10A217BE-7474-EE5D-058C-AFEA91BB1B5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D86E1FF3-0C27-8014-0193-72DAD7D77264}"/>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7D724112-D186-9A7D-F387-EE684B80D6AD}"/>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7FB93973-E85B-CB46-CFF0-8F4AE3F14A89}"/>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1F3DC025-28BC-2CB2-A3DD-773899C38C2C}"/>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7466924C-5081-C919-413D-41B193F6A7F4}"/>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841C37CC-2001-DD89-2792-461C134B9282}"/>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1D4B06-05AD-B679-E3BA-65964B1454C7}"/>
              </a:ext>
            </a:extLst>
          </p:cNvPr>
          <p:cNvGrpSpPr/>
          <p:nvPr/>
        </p:nvGrpSpPr>
        <p:grpSpPr>
          <a:xfrm>
            <a:off x="717622" y="270083"/>
            <a:ext cx="4719172" cy="1077218"/>
            <a:chOff x="862835" y="1183413"/>
            <a:chExt cx="4719172" cy="1077218"/>
          </a:xfrm>
        </p:grpSpPr>
        <p:sp>
          <p:nvSpPr>
            <p:cNvPr id="18" name="TextBox 17">
              <a:extLst>
                <a:ext uri="{FF2B5EF4-FFF2-40B4-BE49-F238E27FC236}">
                  <a16:creationId xmlns:a16="http://schemas.microsoft.com/office/drawing/2014/main" id="{220987CF-5376-CB4C-A9A1-CF90AF21D3ED}"/>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B551C7EA-43D1-232F-76B1-A3BA5E11B84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21C6D08D-1A3B-95A2-3EAE-FA47AD4693E5}"/>
              </a:ext>
            </a:extLst>
          </p:cNvPr>
          <p:cNvGrpSpPr/>
          <p:nvPr/>
        </p:nvGrpSpPr>
        <p:grpSpPr>
          <a:xfrm>
            <a:off x="717622" y="1572640"/>
            <a:ext cx="4719172" cy="584775"/>
            <a:chOff x="862835" y="1053289"/>
            <a:chExt cx="4719172" cy="584775"/>
          </a:xfrm>
        </p:grpSpPr>
        <p:sp>
          <p:nvSpPr>
            <p:cNvPr id="58" name="TextBox 57">
              <a:extLst>
                <a:ext uri="{FF2B5EF4-FFF2-40B4-BE49-F238E27FC236}">
                  <a16:creationId xmlns:a16="http://schemas.microsoft.com/office/drawing/2014/main" id="{4EAC8167-331C-9023-A7B5-FE611D9F4856}"/>
                </a:ext>
              </a:extLst>
            </p:cNvPr>
            <p:cNvSpPr txBox="1"/>
            <p:nvPr/>
          </p:nvSpPr>
          <p:spPr>
            <a:xfrm>
              <a:off x="862835" y="1053289"/>
              <a:ext cx="3985898" cy="584775"/>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تشخيص الواقع القيادي للمشاركين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DFF46B00-EB9D-EB41-457B-206F1D887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8CE2C020-BE55-FEE2-9D23-0CFE52D3F622}"/>
              </a:ext>
            </a:extLst>
          </p:cNvPr>
          <p:cNvGrpSpPr/>
          <p:nvPr/>
        </p:nvGrpSpPr>
        <p:grpSpPr>
          <a:xfrm>
            <a:off x="106017" y="2382754"/>
            <a:ext cx="5330777" cy="584775"/>
            <a:chOff x="251230" y="1414267"/>
            <a:chExt cx="5330777" cy="584775"/>
          </a:xfrm>
        </p:grpSpPr>
        <p:sp>
          <p:nvSpPr>
            <p:cNvPr id="61" name="TextBox 60">
              <a:extLst>
                <a:ext uri="{FF2B5EF4-FFF2-40B4-BE49-F238E27FC236}">
                  <a16:creationId xmlns:a16="http://schemas.microsoft.com/office/drawing/2014/main" id="{951E8CC2-B411-F25B-9BC0-D42114F12FC2}"/>
                </a:ext>
              </a:extLst>
            </p:cNvPr>
            <p:cNvSpPr txBox="1"/>
            <p:nvPr/>
          </p:nvSpPr>
          <p:spPr>
            <a:xfrm>
              <a:off x="251230" y="1414267"/>
              <a:ext cx="4597503"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تصميم خطة قيادة استراتيجية شخصية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615C5131-3575-3691-2D6E-2BB761808B5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6B1305CF-F18F-CE35-E700-AC5D662BC07D}"/>
              </a:ext>
            </a:extLst>
          </p:cNvPr>
          <p:cNvGrpSpPr/>
          <p:nvPr/>
        </p:nvGrpSpPr>
        <p:grpSpPr>
          <a:xfrm>
            <a:off x="436098" y="3192867"/>
            <a:ext cx="5000696" cy="1077218"/>
            <a:chOff x="581311" y="1419277"/>
            <a:chExt cx="5000696" cy="1077218"/>
          </a:xfrm>
        </p:grpSpPr>
        <p:sp>
          <p:nvSpPr>
            <p:cNvPr id="20" name="TextBox 19">
              <a:extLst>
                <a:ext uri="{FF2B5EF4-FFF2-40B4-BE49-F238E27FC236}">
                  <a16:creationId xmlns:a16="http://schemas.microsoft.com/office/drawing/2014/main" id="{6F1B2A44-4C77-0543-4667-E89B52E577E4}"/>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EB31C439-05B2-F017-9C4B-30EC790B2C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700852"/>
              <a:ext cx="514068" cy="514068"/>
            </a:xfrm>
            <a:prstGeom prst="rect">
              <a:avLst/>
            </a:prstGeom>
          </p:spPr>
        </p:pic>
      </p:grpSp>
    </p:spTree>
    <p:extLst>
      <p:ext uri="{BB962C8B-B14F-4D97-AF65-F5344CB8AC3E}">
        <p14:creationId xmlns:p14="http://schemas.microsoft.com/office/powerpoint/2010/main" val="4251954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B88A0-8324-15CC-D998-F704DEB7193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EE0C706-638F-DDE0-CAF0-A29F23FB83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C947EE0-542F-3AEF-EB6B-78F0AD3C7A5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21081DB4-D935-2F72-0CFB-529C5B4C99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3C1EACAF-8451-A190-8772-C35BC099B1B0}"/>
              </a:ext>
            </a:extLst>
          </p:cNvPr>
          <p:cNvSpPr txBox="1"/>
          <p:nvPr/>
        </p:nvSpPr>
        <p:spPr>
          <a:xfrm>
            <a:off x="5351490" y="1110830"/>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والختامية من برنامجنا التدريبي. بعد أن استكشفنا في الجلسة الأولى مفاهيم القيادة المستقبلية واستشراف الاتجاهات، سنركّز الآن على الجانب التطبيقي الذي يمثّل حجر الزاوية في تحويل المعرفة إلى ممارسات عملية وتغيير حقيقي</a:t>
            </a:r>
            <a:endParaRPr lang="en-US" dirty="0"/>
          </a:p>
        </p:txBody>
      </p:sp>
      <p:sp>
        <p:nvSpPr>
          <p:cNvPr id="4" name="TextBox 3">
            <a:extLst>
              <a:ext uri="{FF2B5EF4-FFF2-40B4-BE49-F238E27FC236}">
                <a16:creationId xmlns:a16="http://schemas.microsoft.com/office/drawing/2014/main" id="{42B98218-F938-24BD-859E-E5D33BF6B6A3}"/>
              </a:ext>
            </a:extLst>
          </p:cNvPr>
          <p:cNvSpPr txBox="1"/>
          <p:nvPr/>
        </p:nvSpPr>
        <p:spPr>
          <a:xfrm>
            <a:off x="5351489" y="4007418"/>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تهدف هذه الجلسة إلى مساعدتكم على تشخيص واقعكم القيادي الحالي، وتصميم خارطة طريق واضحة لتطوير مهاراتكم القيادية الاستراتيجية، والاستفادة من تقنيات الذكاء الاصطناعي في قيادة مؤسّساتكم نحو مستقبل أكثر استدامة ونجاحاً</a:t>
            </a:r>
            <a:endParaRPr lang="en-US" dirty="0"/>
          </a:p>
        </p:txBody>
      </p:sp>
    </p:spTree>
    <p:extLst>
      <p:ext uri="{BB962C8B-B14F-4D97-AF65-F5344CB8AC3E}">
        <p14:creationId xmlns:p14="http://schemas.microsoft.com/office/powerpoint/2010/main" val="32971128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4A6AC-4A6F-E44D-A912-AB625CC24AE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A234FAE-19B9-CFAC-2B79-70BA96665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8A7377CA-1584-2520-2C21-39DD3F582F0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36772646-58D4-F76C-5268-6FFC7EB6C96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46569B4E-87C8-2BF9-0C92-28F9DB23079E}"/>
              </a:ext>
            </a:extLst>
          </p:cNvPr>
          <p:cNvSpPr txBox="1"/>
          <p:nvPr/>
        </p:nvSpPr>
        <p:spPr>
          <a:xfrm>
            <a:off x="5351490" y="3058899"/>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كما قال جون ماكسويل، خبير القيادة الشهير: "القيادة ليست حدثاً منفرداً، بل عملية مستمرّة." وهذا هو جوهر ما سنتناوله اليوم - كيفية بناء عملية مستدامة لتطوير مهاراتكم القيادية بعد انتهاء هذه الدورة</a:t>
            </a:r>
            <a:endParaRPr lang="en-US" dirty="0"/>
          </a:p>
        </p:txBody>
      </p:sp>
    </p:spTree>
    <p:extLst>
      <p:ext uri="{BB962C8B-B14F-4D97-AF65-F5344CB8AC3E}">
        <p14:creationId xmlns:p14="http://schemas.microsoft.com/office/powerpoint/2010/main" val="1683778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0B42-49B8-A092-206A-E0376D5799D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393522D-0722-C1E1-084A-AACBADAFFD57}"/>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1B408F2-5BDE-6D49-CCEB-74A165E62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73D53ECC-9255-BB60-A530-64065967E552}"/>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المحفّز (</a:t>
            </a:r>
            <a:r>
              <a:rPr lang="en-US"/>
              <a:t>The Catalyst</a:t>
            </a:r>
            <a:r>
              <a:rPr lang="ar-EG"/>
              <a:t>)</a:t>
            </a:r>
            <a:endParaRPr lang="en-US"/>
          </a:p>
        </p:txBody>
      </p:sp>
      <p:pic>
        <p:nvPicPr>
          <p:cNvPr id="5" name="Picture 4" descr="Catalyst ">
            <a:extLst>
              <a:ext uri="{FF2B5EF4-FFF2-40B4-BE49-F238E27FC236}">
                <a16:creationId xmlns:a16="http://schemas.microsoft.com/office/drawing/2014/main" id="{06F9A77B-B055-CECE-F0B3-2B1D9D4481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5350" y="2370772"/>
            <a:ext cx="3610927" cy="3610927"/>
          </a:xfrm>
          <a:prstGeom prst="rect">
            <a:avLst/>
          </a:prstGeom>
          <a:noFill/>
          <a:ln>
            <a:noFill/>
          </a:ln>
        </p:spPr>
      </p:pic>
      <p:grpSp>
        <p:nvGrpSpPr>
          <p:cNvPr id="16" name="Group 15">
            <a:extLst>
              <a:ext uri="{FF2B5EF4-FFF2-40B4-BE49-F238E27FC236}">
                <a16:creationId xmlns:a16="http://schemas.microsoft.com/office/drawing/2014/main" id="{B8E0ED79-C331-D90C-3F73-309145E9951D}"/>
              </a:ext>
            </a:extLst>
          </p:cNvPr>
          <p:cNvGrpSpPr/>
          <p:nvPr/>
        </p:nvGrpSpPr>
        <p:grpSpPr>
          <a:xfrm>
            <a:off x="4289645" y="2439312"/>
            <a:ext cx="7089468" cy="553357"/>
            <a:chOff x="0" y="3299222"/>
            <a:chExt cx="7089468" cy="553357"/>
          </a:xfrm>
        </p:grpSpPr>
        <p:sp>
          <p:nvSpPr>
            <p:cNvPr id="17" name="TextBox 16">
              <a:extLst>
                <a:ext uri="{FF2B5EF4-FFF2-40B4-BE49-F238E27FC236}">
                  <a16:creationId xmlns:a16="http://schemas.microsoft.com/office/drawing/2014/main" id="{1EAD2A6D-C6FD-BE0A-E8D7-482050386A54}"/>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تحفيز التغيير والابتكار داخل المنظّمة</a:t>
              </a:r>
              <a:endParaRPr lang="en-US" dirty="0"/>
            </a:p>
          </p:txBody>
        </p:sp>
        <p:sp>
          <p:nvSpPr>
            <p:cNvPr id="21" name="TextBox 20">
              <a:extLst>
                <a:ext uri="{FF2B5EF4-FFF2-40B4-BE49-F238E27FC236}">
                  <a16:creationId xmlns:a16="http://schemas.microsoft.com/office/drawing/2014/main" id="{F017040B-81E0-378E-7BC1-A2F174DDDB33}"/>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6" name="Group 5">
            <a:extLst>
              <a:ext uri="{FF2B5EF4-FFF2-40B4-BE49-F238E27FC236}">
                <a16:creationId xmlns:a16="http://schemas.microsoft.com/office/drawing/2014/main" id="{7AD02AB1-239F-BF40-57AF-0E3D28C04416}"/>
              </a:ext>
            </a:extLst>
          </p:cNvPr>
          <p:cNvGrpSpPr/>
          <p:nvPr/>
        </p:nvGrpSpPr>
        <p:grpSpPr>
          <a:xfrm>
            <a:off x="4289645" y="3838205"/>
            <a:ext cx="7089468" cy="553357"/>
            <a:chOff x="0" y="3299222"/>
            <a:chExt cx="7089468" cy="553357"/>
          </a:xfrm>
        </p:grpSpPr>
        <p:sp>
          <p:nvSpPr>
            <p:cNvPr id="7" name="TextBox 6">
              <a:extLst>
                <a:ext uri="{FF2B5EF4-FFF2-40B4-BE49-F238E27FC236}">
                  <a16:creationId xmlns:a16="http://schemas.microsoft.com/office/drawing/2014/main" id="{6799D383-F77D-4825-8D41-C3421013A17B}"/>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خلق ثقافة الريادة والتجريب</a:t>
              </a:r>
              <a:endParaRPr lang="en-US" dirty="0"/>
            </a:p>
          </p:txBody>
        </p:sp>
        <p:sp>
          <p:nvSpPr>
            <p:cNvPr id="10" name="TextBox 9">
              <a:extLst>
                <a:ext uri="{FF2B5EF4-FFF2-40B4-BE49-F238E27FC236}">
                  <a16:creationId xmlns:a16="http://schemas.microsoft.com/office/drawing/2014/main" id="{C14BDE7A-22AA-E1C8-CF23-9225E4E79D09}"/>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11" name="Oval 10">
            <a:extLst>
              <a:ext uri="{FF2B5EF4-FFF2-40B4-BE49-F238E27FC236}">
                <a16:creationId xmlns:a16="http://schemas.microsoft.com/office/drawing/2014/main" id="{B72B70E8-CB80-969E-2181-45EA7F822562}"/>
              </a:ext>
            </a:extLst>
          </p:cNvPr>
          <p:cNvSpPr/>
          <p:nvPr/>
        </p:nvSpPr>
        <p:spPr>
          <a:xfrm>
            <a:off x="10771501" y="5301982"/>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2" name="Group 11">
            <a:extLst>
              <a:ext uri="{FF2B5EF4-FFF2-40B4-BE49-F238E27FC236}">
                <a16:creationId xmlns:a16="http://schemas.microsoft.com/office/drawing/2014/main" id="{A00F9C85-0E4B-20BB-5673-12C00B6894FC}"/>
              </a:ext>
            </a:extLst>
          </p:cNvPr>
          <p:cNvGrpSpPr/>
          <p:nvPr/>
        </p:nvGrpSpPr>
        <p:grpSpPr>
          <a:xfrm>
            <a:off x="4289645" y="5329110"/>
            <a:ext cx="7089468" cy="553357"/>
            <a:chOff x="0" y="3299222"/>
            <a:chExt cx="7089468" cy="553357"/>
          </a:xfrm>
        </p:grpSpPr>
        <p:sp>
          <p:nvSpPr>
            <p:cNvPr id="13" name="TextBox 12">
              <a:extLst>
                <a:ext uri="{FF2B5EF4-FFF2-40B4-BE49-F238E27FC236}">
                  <a16:creationId xmlns:a16="http://schemas.microsoft.com/office/drawing/2014/main" id="{ACD8921D-713D-9FD6-0FFF-BBFA8C6B9970}"/>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تعزيز الاستعداد والمرونة التنظيمية</a:t>
              </a:r>
              <a:endParaRPr lang="en-US" dirty="0"/>
            </a:p>
          </p:txBody>
        </p:sp>
        <p:sp>
          <p:nvSpPr>
            <p:cNvPr id="14" name="TextBox 13">
              <a:extLst>
                <a:ext uri="{FF2B5EF4-FFF2-40B4-BE49-F238E27FC236}">
                  <a16:creationId xmlns:a16="http://schemas.microsoft.com/office/drawing/2014/main" id="{798CF54B-49B7-7A7B-684B-37A1A5EA30C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5" name="Picture 14" descr="Translate ">
            <a:extLst>
              <a:ext uri="{FF2B5EF4-FFF2-40B4-BE49-F238E27FC236}">
                <a16:creationId xmlns:a16="http://schemas.microsoft.com/office/drawing/2014/main" id="{45707AEC-57B6-8F40-F823-E40EB87FA2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52679" y="2433151"/>
            <a:ext cx="3052126" cy="3052126"/>
          </a:xfrm>
          <a:prstGeom prst="rect">
            <a:avLst/>
          </a:prstGeom>
          <a:noFill/>
          <a:ln>
            <a:noFill/>
          </a:ln>
        </p:spPr>
      </p:pic>
    </p:spTree>
    <p:extLst>
      <p:ext uri="{BB962C8B-B14F-4D97-AF65-F5344CB8AC3E}">
        <p14:creationId xmlns:p14="http://schemas.microsoft.com/office/powerpoint/2010/main" val="3076033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BCDCD-440B-BBD6-BD96-769FCEDA9A0F}"/>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9C58F51B-3A23-0AD0-D4D4-C00731059ADF}"/>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E5F83082-5075-F376-248C-EEF563C65F1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4F2D3365-9C69-3C45-845D-C5E1E461D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507B395E-B381-49A0-2EBD-5FA7999344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040734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AEEAB-3CFA-5D38-0E7A-E6EC68C25E3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78AC7AB-44AF-D8DD-D84B-DCEA23F78628}"/>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B9B6C4D-B433-A8F3-D0AF-4EEC81158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171151EA-F6EC-EDEC-D7D4-510645576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D0F4B092-9340-8609-4D14-7D153E199FC2}"/>
              </a:ext>
            </a:extLst>
          </p:cNvPr>
          <p:cNvSpPr txBox="1"/>
          <p:nvPr/>
        </p:nvSpPr>
        <p:spPr>
          <a:xfrm>
            <a:off x="785156" y="3810000"/>
            <a:ext cx="5444194" cy="658642"/>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أهم ثلاثة دروس تعلّمتموها خلال هذه الدورة؟</a:t>
            </a:r>
            <a:endParaRPr lang="en-US" dirty="0"/>
          </a:p>
        </p:txBody>
      </p:sp>
    </p:spTree>
    <p:extLst>
      <p:ext uri="{BB962C8B-B14F-4D97-AF65-F5344CB8AC3E}">
        <p14:creationId xmlns:p14="http://schemas.microsoft.com/office/powerpoint/2010/main" val="2015533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73B05-9094-31F5-5D11-B967191CD7D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0E9BFB4-9822-A516-453A-603AFDE6173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D83C861-0FC4-6BC1-FF8F-014ED9A6F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E023E58C-9EEC-2D20-8092-D4BFC9A481D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646A51BB-C76B-51F9-EE33-814C4ADB9B05}"/>
              </a:ext>
            </a:extLst>
          </p:cNvPr>
          <p:cNvSpPr txBox="1"/>
          <p:nvPr/>
        </p:nvSpPr>
        <p:spPr>
          <a:xfrm>
            <a:off x="5167103" y="91814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القيادة الاستراتيجية الفعّالة تتطلّب توازناً بين الرؤية بعيدة المدى والتنفيذ العملي قصير المدى</a:t>
            </a:r>
            <a:endParaRPr lang="en-US" dirty="0"/>
          </a:p>
        </p:txBody>
      </p:sp>
      <p:sp>
        <p:nvSpPr>
          <p:cNvPr id="3" name="TextBox 2">
            <a:extLst>
              <a:ext uri="{FF2B5EF4-FFF2-40B4-BE49-F238E27FC236}">
                <a16:creationId xmlns:a16="http://schemas.microsoft.com/office/drawing/2014/main" id="{AAD5A195-58C7-F667-C192-AAE914ABD2BE}"/>
              </a:ext>
            </a:extLst>
          </p:cNvPr>
          <p:cNvSpPr txBox="1"/>
          <p:nvPr/>
        </p:nvSpPr>
        <p:spPr>
          <a:xfrm>
            <a:off x="5167103" y="2422984"/>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الذكاء الاصطناعي أداة مساعدة للقائد وليس بديلاً عن الحكمة البشرية والذكاء العاطفي</a:t>
            </a:r>
            <a:endParaRPr lang="en-US" dirty="0"/>
          </a:p>
        </p:txBody>
      </p:sp>
      <p:sp>
        <p:nvSpPr>
          <p:cNvPr id="10" name="TextBox 9">
            <a:extLst>
              <a:ext uri="{FF2B5EF4-FFF2-40B4-BE49-F238E27FC236}">
                <a16:creationId xmlns:a16="http://schemas.microsoft.com/office/drawing/2014/main" id="{0E70A009-9F5C-F2C6-5392-A61035E04A49}"/>
              </a:ext>
            </a:extLst>
          </p:cNvPr>
          <p:cNvSpPr txBox="1"/>
          <p:nvPr/>
        </p:nvSpPr>
        <p:spPr>
          <a:xfrm>
            <a:off x="5167103" y="3927827"/>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بناء السيناريوهات المستقبلية يساعد على اتخاذ قرارات أكثر مرونة ومقاومة للصدمات</a:t>
            </a:r>
            <a:endParaRPr lang="en-US" dirty="0"/>
          </a:p>
        </p:txBody>
      </p:sp>
      <p:sp>
        <p:nvSpPr>
          <p:cNvPr id="5" name="TextBox 4">
            <a:extLst>
              <a:ext uri="{FF2B5EF4-FFF2-40B4-BE49-F238E27FC236}">
                <a16:creationId xmlns:a16="http://schemas.microsoft.com/office/drawing/2014/main" id="{31F48E1B-EBBD-8BE4-6954-4D9EDCE87901}"/>
              </a:ext>
            </a:extLst>
          </p:cNvPr>
          <p:cNvSpPr txBox="1"/>
          <p:nvPr/>
        </p:nvSpPr>
        <p:spPr>
          <a:xfrm>
            <a:off x="5167103" y="5432669"/>
            <a:ext cx="6633012"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القيادة الاستباقية تتفوّق على القيادة التفاعلية في عالم سريع التغيّر</a:t>
            </a:r>
            <a:endParaRPr lang="en-US" dirty="0"/>
          </a:p>
        </p:txBody>
      </p:sp>
    </p:spTree>
    <p:extLst>
      <p:ext uri="{BB962C8B-B14F-4D97-AF65-F5344CB8AC3E}">
        <p14:creationId xmlns:p14="http://schemas.microsoft.com/office/powerpoint/2010/main" val="1738380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CBC5D-EB5D-2B50-D0FF-CF99C816D7F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2E51570-4F4F-F23D-DFFC-80A822C665E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D72888C-E736-9425-272F-65632D371D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EF63A109-C135-53BB-4F9E-EE900A79E0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02EE1E21-80C6-8DE0-5551-39BA1021C89C}"/>
              </a:ext>
            </a:extLst>
          </p:cNvPr>
          <p:cNvSpPr txBox="1"/>
          <p:nvPr/>
        </p:nvSpPr>
        <p:spPr>
          <a:xfrm>
            <a:off x="5167103" y="918141"/>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التعلّم المستمر وتطوير المهارات الجديدة هو مسؤولية أساسية للقائد المستقبلي</a:t>
            </a:r>
            <a:endParaRPr lang="en-US"/>
          </a:p>
        </p:txBody>
      </p:sp>
      <p:sp>
        <p:nvSpPr>
          <p:cNvPr id="3" name="TextBox 2">
            <a:extLst>
              <a:ext uri="{FF2B5EF4-FFF2-40B4-BE49-F238E27FC236}">
                <a16:creationId xmlns:a16="http://schemas.microsoft.com/office/drawing/2014/main" id="{FEC85C6E-9F9A-AE20-6632-2E4D40A253FB}"/>
              </a:ext>
            </a:extLst>
          </p:cNvPr>
          <p:cNvSpPr txBox="1"/>
          <p:nvPr/>
        </p:nvSpPr>
        <p:spPr>
          <a:xfrm>
            <a:off x="5167103" y="2422984"/>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الثقافة التنظيمية المرنة والمنفتحة على التغيير هي أساس نجاح التحوّل الاستراتيجي</a:t>
            </a:r>
            <a:endParaRPr lang="en-US" dirty="0"/>
          </a:p>
        </p:txBody>
      </p:sp>
      <p:sp>
        <p:nvSpPr>
          <p:cNvPr id="10" name="TextBox 9">
            <a:extLst>
              <a:ext uri="{FF2B5EF4-FFF2-40B4-BE49-F238E27FC236}">
                <a16:creationId xmlns:a16="http://schemas.microsoft.com/office/drawing/2014/main" id="{999DBBCE-8FD7-2442-CCEB-D370D76812EC}"/>
              </a:ext>
            </a:extLst>
          </p:cNvPr>
          <p:cNvSpPr txBox="1"/>
          <p:nvPr/>
        </p:nvSpPr>
        <p:spPr>
          <a:xfrm>
            <a:off x="5167103" y="3927827"/>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القادة الناجحون يبنون فرقاً متنوّعة ويمكّنون أعضاءها من المساهمة بأفكارهم وإبداعاتهم</a:t>
            </a:r>
            <a:endParaRPr lang="en-US" dirty="0"/>
          </a:p>
        </p:txBody>
      </p:sp>
      <p:sp>
        <p:nvSpPr>
          <p:cNvPr id="5" name="TextBox 4">
            <a:extLst>
              <a:ext uri="{FF2B5EF4-FFF2-40B4-BE49-F238E27FC236}">
                <a16:creationId xmlns:a16="http://schemas.microsoft.com/office/drawing/2014/main" id="{640D8A77-C457-44EF-5EC7-07D905C0AA2D}"/>
              </a:ext>
            </a:extLst>
          </p:cNvPr>
          <p:cNvSpPr txBox="1"/>
          <p:nvPr/>
        </p:nvSpPr>
        <p:spPr>
          <a:xfrm>
            <a:off x="5167103" y="5432669"/>
            <a:ext cx="6633012"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استشراف المستقبل ليس تنبؤاً دقيقاً، بل تطوير جاهزية للتعامل مع مختلف الاحتمالات</a:t>
            </a:r>
            <a:endParaRPr lang="en-US" dirty="0"/>
          </a:p>
        </p:txBody>
      </p:sp>
      <p:pic>
        <p:nvPicPr>
          <p:cNvPr id="6" name="Picture 5" descr="Starbucks Logo Png - Free Transparent PNG Logos">
            <a:extLst>
              <a:ext uri="{FF2B5EF4-FFF2-40B4-BE49-F238E27FC236}">
                <a16:creationId xmlns:a16="http://schemas.microsoft.com/office/drawing/2014/main" id="{4D381A24-D606-DC41-16D4-306F6A8CD13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99050" y="1867629"/>
            <a:ext cx="4206231" cy="4222396"/>
          </a:xfrm>
          <a:prstGeom prst="rect">
            <a:avLst/>
          </a:prstGeom>
          <a:noFill/>
          <a:ln>
            <a:noFill/>
          </a:ln>
        </p:spPr>
      </p:pic>
    </p:spTree>
    <p:extLst>
      <p:ext uri="{BB962C8B-B14F-4D97-AF65-F5344CB8AC3E}">
        <p14:creationId xmlns:p14="http://schemas.microsoft.com/office/powerpoint/2010/main" val="1737268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5"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EA589-592D-DCFB-9396-CC25F6D4B05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3A626C-1BCD-F290-3843-FC682337AF3A}"/>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896BAA5-3564-7B14-65FC-1DF2047EF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72A3004D-A538-7A80-1AD9-82358AB5D46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6" name="TextBox 5">
            <a:extLst>
              <a:ext uri="{FF2B5EF4-FFF2-40B4-BE49-F238E27FC236}">
                <a16:creationId xmlns:a16="http://schemas.microsoft.com/office/drawing/2014/main" id="{D51D175B-E0AB-4756-F3EF-445DE288C7E9}"/>
              </a:ext>
            </a:extLst>
          </p:cNvPr>
          <p:cNvSpPr txBox="1"/>
          <p:nvPr/>
        </p:nvSpPr>
        <p:spPr>
          <a:xfrm>
            <a:off x="5372458" y="1732058"/>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الخلفية: </a:t>
            </a:r>
            <a:r>
              <a:rPr lang="ar-SA" dirty="0"/>
              <a:t>واجهت شركة ستاربكس تحدّيات في إدارة سلاسل التوريد وتوقّع الطلب في متاجرها المنتشرة عالمياً، ممّا أدّى إلى هدر في الموارد وعدم كفاءة في التشغيل</a:t>
            </a:r>
            <a:endParaRPr lang="en-US" dirty="0"/>
          </a:p>
        </p:txBody>
      </p:sp>
      <p:sp>
        <p:nvSpPr>
          <p:cNvPr id="5" name="TextBox 4">
            <a:extLst>
              <a:ext uri="{FF2B5EF4-FFF2-40B4-BE49-F238E27FC236}">
                <a16:creationId xmlns:a16="http://schemas.microsoft.com/office/drawing/2014/main" id="{3469B51B-1298-4BC6-DB57-192C6EC4F798}"/>
              </a:ext>
            </a:extLst>
          </p:cNvPr>
          <p:cNvSpPr txBox="1"/>
          <p:nvPr/>
        </p:nvSpPr>
        <p:spPr>
          <a:xfrm>
            <a:off x="4851384" y="949414"/>
            <a:ext cx="636466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الحالة الأولى: شركة "ستاربكس" وتطبيق "ديب برو"</a:t>
            </a:r>
            <a:endParaRPr lang="en-US"/>
          </a:p>
        </p:txBody>
      </p:sp>
      <p:sp>
        <p:nvSpPr>
          <p:cNvPr id="7" name="TextBox 6">
            <a:extLst>
              <a:ext uri="{FF2B5EF4-FFF2-40B4-BE49-F238E27FC236}">
                <a16:creationId xmlns:a16="http://schemas.microsoft.com/office/drawing/2014/main" id="{63B4E365-31FF-A443-5E8E-63104A8915DD}"/>
              </a:ext>
            </a:extLst>
          </p:cNvPr>
          <p:cNvSpPr txBox="1"/>
          <p:nvPr/>
        </p:nvSpPr>
        <p:spPr>
          <a:xfrm>
            <a:off x="5372458" y="334634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المبادرة القيادية: </a:t>
            </a:r>
            <a:r>
              <a:rPr lang="ar-SA" dirty="0"/>
              <a:t>في عام 2019، قرّرت قيادة الشركة الاستثمار في نظام "ديب </a:t>
            </a:r>
            <a:r>
              <a:rPr lang="ar-SA" dirty="0" err="1"/>
              <a:t>برو</a:t>
            </a:r>
            <a:r>
              <a:rPr lang="ar-SA" dirty="0"/>
              <a:t>" (</a:t>
            </a:r>
            <a:r>
              <a:rPr lang="en-US" dirty="0" err="1"/>
              <a:t>DeepBrew</a:t>
            </a:r>
            <a:r>
              <a:rPr lang="ar-SA" dirty="0"/>
              <a:t>) المعتمد على الذكاء الاصطناعي</a:t>
            </a:r>
            <a:endParaRPr lang="en-US" dirty="0"/>
          </a:p>
        </p:txBody>
      </p:sp>
      <p:pic>
        <p:nvPicPr>
          <p:cNvPr id="2" name="Picture 1" descr="Starbucks Logo Png - Free Transparent PNG Logos">
            <a:extLst>
              <a:ext uri="{FF2B5EF4-FFF2-40B4-BE49-F238E27FC236}">
                <a16:creationId xmlns:a16="http://schemas.microsoft.com/office/drawing/2014/main" id="{65941C71-A46A-8EF9-F3A2-9DC086B809B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117" y="1867629"/>
            <a:ext cx="4206231" cy="4222396"/>
          </a:xfrm>
          <a:prstGeom prst="rect">
            <a:avLst/>
          </a:prstGeom>
          <a:noFill/>
          <a:ln>
            <a:noFill/>
          </a:ln>
        </p:spPr>
      </p:pic>
      <p:sp>
        <p:nvSpPr>
          <p:cNvPr id="10" name="TextBox 9">
            <a:extLst>
              <a:ext uri="{FF2B5EF4-FFF2-40B4-BE49-F238E27FC236}">
                <a16:creationId xmlns:a16="http://schemas.microsoft.com/office/drawing/2014/main" id="{6F627B45-92DA-99E6-2965-F3BE183251FD}"/>
              </a:ext>
            </a:extLst>
          </p:cNvPr>
          <p:cNvSpPr txBox="1"/>
          <p:nvPr/>
        </p:nvSpPr>
        <p:spPr>
          <a:xfrm>
            <a:off x="5372458" y="5021081"/>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التنفيذ: </a:t>
            </a:r>
            <a:r>
              <a:rPr lang="ar-SA" dirty="0"/>
              <a:t>قام النظام بتحليل بيانات المبيعات التاريخية، وأنماط الطقس، والمناسبات الخاصّة، والعوامل المحلّية لكل متجر، لتوقّع الطلب بدقّة أعلى</a:t>
            </a:r>
            <a:endParaRPr lang="en-US" dirty="0"/>
          </a:p>
        </p:txBody>
      </p:sp>
    </p:spTree>
    <p:extLst>
      <p:ext uri="{BB962C8B-B14F-4D97-AF65-F5344CB8AC3E}">
        <p14:creationId xmlns:p14="http://schemas.microsoft.com/office/powerpoint/2010/main" val="537108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BC46B-31A3-FFC7-247C-5E08FCFDD7A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FF771DA-630E-436C-2767-89200C849A52}"/>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CCB04C-E7C6-FA3E-6B93-9AC2A3D33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2AE52620-3FC0-3CA6-EDE7-0835FC1C53F9}"/>
              </a:ext>
            </a:extLst>
          </p:cNvPr>
          <p:cNvSpPr txBox="1"/>
          <p:nvPr/>
        </p:nvSpPr>
        <p:spPr>
          <a:xfrm>
            <a:off x="5372458" y="1349908"/>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النتائج: </a:t>
            </a:r>
            <a:endParaRPr lang="en-US" dirty="0">
              <a:solidFill>
                <a:srgbClr val="168489"/>
              </a:solidFill>
            </a:endParaRPr>
          </a:p>
          <a:p>
            <a:r>
              <a:rPr lang="ar-SA" dirty="0"/>
              <a:t>- تحسّن دقّة توقّع الطلب بنسبة 30%.</a:t>
            </a:r>
            <a:endParaRPr lang="en-US" dirty="0"/>
          </a:p>
          <a:p>
            <a:r>
              <a:rPr lang="ar-SA" dirty="0"/>
              <a:t>- انخفاض هدر الطعام بنسبة 15%. </a:t>
            </a:r>
            <a:endParaRPr lang="en-US" dirty="0"/>
          </a:p>
          <a:p>
            <a:r>
              <a:rPr lang="ar-SA" dirty="0"/>
              <a:t>- تحسّن تجربة العملاء من خلال توفّر المنتجات.</a:t>
            </a:r>
            <a:endParaRPr lang="en-US" dirty="0"/>
          </a:p>
          <a:p>
            <a:r>
              <a:rPr lang="ar-SA" dirty="0"/>
              <a:t>- تمكين المديرين المحليين من اتّخاذ قرارات أفضل مدعومة بالبيانات.</a:t>
            </a:r>
            <a:endParaRPr lang="en-US" dirty="0"/>
          </a:p>
        </p:txBody>
      </p:sp>
      <p:sp>
        <p:nvSpPr>
          <p:cNvPr id="5" name="TextBox 4">
            <a:extLst>
              <a:ext uri="{FF2B5EF4-FFF2-40B4-BE49-F238E27FC236}">
                <a16:creationId xmlns:a16="http://schemas.microsoft.com/office/drawing/2014/main" id="{86007008-3032-0A6F-F467-6406F978B771}"/>
              </a:ext>
            </a:extLst>
          </p:cNvPr>
          <p:cNvSpPr txBox="1"/>
          <p:nvPr/>
        </p:nvSpPr>
        <p:spPr>
          <a:xfrm>
            <a:off x="4851384" y="949414"/>
            <a:ext cx="636466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الحالة الأولى: شركة "ستاربكس" وتطبيق "ديب برو"</a:t>
            </a:r>
            <a:endParaRPr lang="en-US"/>
          </a:p>
        </p:txBody>
      </p:sp>
      <p:pic>
        <p:nvPicPr>
          <p:cNvPr id="2" name="Picture 1" descr="Starbucks Logo Png - Free Transparent PNG Logos">
            <a:extLst>
              <a:ext uri="{FF2B5EF4-FFF2-40B4-BE49-F238E27FC236}">
                <a16:creationId xmlns:a16="http://schemas.microsoft.com/office/drawing/2014/main" id="{AD40BA7C-98E8-EE44-8788-398612B3F1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117" y="1867629"/>
            <a:ext cx="4206231" cy="4222396"/>
          </a:xfrm>
          <a:prstGeom prst="rect">
            <a:avLst/>
          </a:prstGeom>
          <a:noFill/>
          <a:ln>
            <a:noFill/>
          </a:ln>
        </p:spPr>
      </p:pic>
      <p:sp>
        <p:nvSpPr>
          <p:cNvPr id="10" name="TextBox 9">
            <a:extLst>
              <a:ext uri="{FF2B5EF4-FFF2-40B4-BE49-F238E27FC236}">
                <a16:creationId xmlns:a16="http://schemas.microsoft.com/office/drawing/2014/main" id="{E4CEB18A-08EF-20A4-10B8-635B544D7750}"/>
              </a:ext>
            </a:extLst>
          </p:cNvPr>
          <p:cNvSpPr txBox="1"/>
          <p:nvPr/>
        </p:nvSpPr>
        <p:spPr>
          <a:xfrm>
            <a:off x="5372458" y="3978827"/>
            <a:ext cx="5843587" cy="2817694"/>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90000"/>
              </a:lnSpc>
            </a:pPr>
            <a:r>
              <a:rPr lang="ar-SA" dirty="0">
                <a:solidFill>
                  <a:srgbClr val="168489"/>
                </a:solidFill>
              </a:rPr>
              <a:t>الدروس المستفادة:</a:t>
            </a:r>
            <a:endParaRPr lang="en-US" dirty="0">
              <a:solidFill>
                <a:srgbClr val="168489"/>
              </a:solidFill>
            </a:endParaRPr>
          </a:p>
          <a:p>
            <a:pPr>
              <a:lnSpc>
                <a:spcPct val="90000"/>
              </a:lnSpc>
            </a:pPr>
            <a:r>
              <a:rPr lang="ar-SA" dirty="0"/>
              <a:t>1. الذكاء الاصطناعي يكون أكثر فعالية عندما يركّز على مشكلة محدّدة وواضحة.</a:t>
            </a:r>
            <a:endParaRPr lang="en-US" dirty="0"/>
          </a:p>
          <a:p>
            <a:pPr>
              <a:lnSpc>
                <a:spcPct val="90000"/>
              </a:lnSpc>
            </a:pPr>
            <a:r>
              <a:rPr lang="ar-SA" dirty="0"/>
              <a:t>2. نجاح المبادرة يعتمد على تكامل الذكاء الاصطناعي مع الخبرة البشرية وليس استبدالها.</a:t>
            </a:r>
            <a:endParaRPr lang="en-US" dirty="0"/>
          </a:p>
          <a:p>
            <a:pPr>
              <a:lnSpc>
                <a:spcPct val="90000"/>
              </a:lnSpc>
            </a:pPr>
            <a:r>
              <a:rPr lang="ar-SA" dirty="0"/>
              <a:t>3. البدء بمشروع تجريبي قبل التوسّع على نطاق واسع يقلّل المخاطر ويسمح بالتعلّم والتكيّف.</a:t>
            </a:r>
            <a:endParaRPr lang="en-US" dirty="0"/>
          </a:p>
        </p:txBody>
      </p:sp>
      <p:pic>
        <p:nvPicPr>
          <p:cNvPr id="3" name="Picture 2" descr="Download Siemens Logo in SVG Vector or PNG File Format - Logo.wine">
            <a:extLst>
              <a:ext uri="{FF2B5EF4-FFF2-40B4-BE49-F238E27FC236}">
                <a16:creationId xmlns:a16="http://schemas.microsoft.com/office/drawing/2014/main" id="{8F73BDE1-EA9A-6AA6-D648-AC2618035D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203" t="35898" r="10213" b="35160"/>
          <a:stretch/>
        </p:blipFill>
        <p:spPr bwMode="auto">
          <a:xfrm>
            <a:off x="-5526727" y="3230244"/>
            <a:ext cx="4828398" cy="11703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62220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95E0C-9D91-375B-839E-0C75586EE7F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D529A6D-0DD5-FD2B-3179-E579A11DEFE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BB3B2DE-AE05-2E14-246E-48A4778602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B0189823-C990-B6A9-E3B8-2E07D3BDC9B6}"/>
              </a:ext>
            </a:extLst>
          </p:cNvPr>
          <p:cNvSpPr txBox="1"/>
          <p:nvPr/>
        </p:nvSpPr>
        <p:spPr>
          <a:xfrm>
            <a:off x="5372458" y="1961435"/>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الخلفية: </a:t>
            </a:r>
            <a:r>
              <a:rPr lang="ar-SA" dirty="0"/>
              <a:t>واجهت شركة سيمنز الألمانية تحدّيات في التخطيط الاستراتيجي طويل المدى في ظلّ بيئة صناعية متغيّرة بسرعة وتحوّلات تكنولوجية متسارعة</a:t>
            </a:r>
            <a:endParaRPr lang="en-US" dirty="0"/>
          </a:p>
        </p:txBody>
      </p:sp>
      <p:sp>
        <p:nvSpPr>
          <p:cNvPr id="5" name="TextBox 4">
            <a:extLst>
              <a:ext uri="{FF2B5EF4-FFF2-40B4-BE49-F238E27FC236}">
                <a16:creationId xmlns:a16="http://schemas.microsoft.com/office/drawing/2014/main" id="{3D1F4002-8123-D24B-5CF1-FA26166A3D19}"/>
              </a:ext>
            </a:extLst>
          </p:cNvPr>
          <p:cNvSpPr txBox="1"/>
          <p:nvPr/>
        </p:nvSpPr>
        <p:spPr>
          <a:xfrm>
            <a:off x="4851384" y="949414"/>
            <a:ext cx="636466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الحالة الثانية: شركة "سيمنز" والقيادة بالسيناريوهات</a:t>
            </a:r>
            <a:endParaRPr lang="en-US"/>
          </a:p>
        </p:txBody>
      </p:sp>
      <p:pic>
        <p:nvPicPr>
          <p:cNvPr id="2" name="Picture 1" descr="Starbucks Logo Png - Free Transparent PNG Logos">
            <a:extLst>
              <a:ext uri="{FF2B5EF4-FFF2-40B4-BE49-F238E27FC236}">
                <a16:creationId xmlns:a16="http://schemas.microsoft.com/office/drawing/2014/main" id="{7ED34181-58DA-AB20-F50C-6881E73171A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70533" y="1867629"/>
            <a:ext cx="4206231" cy="4222396"/>
          </a:xfrm>
          <a:prstGeom prst="rect">
            <a:avLst/>
          </a:prstGeom>
          <a:noFill/>
          <a:ln>
            <a:noFill/>
          </a:ln>
        </p:spPr>
      </p:pic>
      <p:sp>
        <p:nvSpPr>
          <p:cNvPr id="10" name="TextBox 9">
            <a:extLst>
              <a:ext uri="{FF2B5EF4-FFF2-40B4-BE49-F238E27FC236}">
                <a16:creationId xmlns:a16="http://schemas.microsoft.com/office/drawing/2014/main" id="{4D0FED4C-B258-6675-8A2E-45846E5CD684}"/>
              </a:ext>
            </a:extLst>
          </p:cNvPr>
          <p:cNvSpPr txBox="1"/>
          <p:nvPr/>
        </p:nvSpPr>
        <p:spPr>
          <a:xfrm>
            <a:off x="5372458" y="4590354"/>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المبادرة القيادية: </a:t>
            </a:r>
            <a:r>
              <a:rPr lang="ar-SA" dirty="0"/>
              <a:t>تبنّى الرئيس التنفيذي جو </a:t>
            </a:r>
            <a:r>
              <a:rPr lang="ar-SA" dirty="0" err="1"/>
              <a:t>كايسر</a:t>
            </a:r>
            <a:r>
              <a:rPr lang="ar-SA" dirty="0"/>
              <a:t> منهجية "القيادة بالسيناريوهات" مدعومة بتحليلات الذكاء الاصطناعي للبيانات الضخمة</a:t>
            </a:r>
            <a:endParaRPr lang="en-US" dirty="0"/>
          </a:p>
        </p:txBody>
      </p:sp>
      <p:pic>
        <p:nvPicPr>
          <p:cNvPr id="3" name="Picture 2" descr="Download Siemens Logo in SVG Vector or PNG File Format - Logo.wine">
            <a:extLst>
              <a:ext uri="{FF2B5EF4-FFF2-40B4-BE49-F238E27FC236}">
                <a16:creationId xmlns:a16="http://schemas.microsoft.com/office/drawing/2014/main" id="{86E7F035-8983-8A4A-134B-33136A338B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203" t="35898" r="10213" b="35160"/>
          <a:stretch/>
        </p:blipFill>
        <p:spPr bwMode="auto">
          <a:xfrm>
            <a:off x="283523" y="3230244"/>
            <a:ext cx="4828398" cy="11703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71515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29EB1-3E70-DFDB-B421-30F8F00C39F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AE5E36D-F731-71F5-FCA9-B1EF325B960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8F9196-FCDE-5F9D-12CC-A54FAC1080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C1C08393-F625-A09E-DA08-A32C6C7F0A4E}"/>
              </a:ext>
            </a:extLst>
          </p:cNvPr>
          <p:cNvSpPr txBox="1"/>
          <p:nvPr/>
        </p:nvSpPr>
        <p:spPr>
          <a:xfrm>
            <a:off x="5372458" y="1961435"/>
            <a:ext cx="5843587" cy="3970318"/>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التنفيذ: </a:t>
            </a:r>
            <a:endParaRPr lang="en-US" dirty="0">
              <a:solidFill>
                <a:srgbClr val="168489"/>
              </a:solidFill>
            </a:endParaRPr>
          </a:p>
          <a:p>
            <a:r>
              <a:rPr lang="ar-SA" dirty="0"/>
              <a:t>- تشكيل فريق متعدّد التخصّصات للتخطيط بالسيناريوهات.</a:t>
            </a:r>
            <a:endParaRPr lang="en-US" dirty="0"/>
          </a:p>
          <a:p>
            <a:r>
              <a:rPr lang="ar-SA" dirty="0"/>
              <a:t>- استخدام الذكاء الاصطناعي لتحليل آلاف المقالات والتقارير والبيانات الاقتصادية.</a:t>
            </a:r>
            <a:endParaRPr lang="en-US" dirty="0"/>
          </a:p>
          <a:p>
            <a:r>
              <a:rPr lang="ar-SA" dirty="0"/>
              <a:t>- بناء أربعة سيناريوهات مستقبلية للقطاع الصناعي حتى عام 2030.</a:t>
            </a:r>
            <a:endParaRPr lang="en-US" dirty="0"/>
          </a:p>
          <a:p>
            <a:r>
              <a:rPr lang="ar-SA" dirty="0"/>
              <a:t>- تطوير استراتيجية مرنة تستجيب لمختلف السيناريوهات مع مؤشّرات إنذار مبكّر.</a:t>
            </a:r>
            <a:endParaRPr lang="en-US" dirty="0"/>
          </a:p>
        </p:txBody>
      </p:sp>
      <p:sp>
        <p:nvSpPr>
          <p:cNvPr id="5" name="TextBox 4">
            <a:extLst>
              <a:ext uri="{FF2B5EF4-FFF2-40B4-BE49-F238E27FC236}">
                <a16:creationId xmlns:a16="http://schemas.microsoft.com/office/drawing/2014/main" id="{EEB1F410-12EE-0F49-A195-21354A2FD881}"/>
              </a:ext>
            </a:extLst>
          </p:cNvPr>
          <p:cNvSpPr txBox="1"/>
          <p:nvPr/>
        </p:nvSpPr>
        <p:spPr>
          <a:xfrm>
            <a:off x="4851384" y="949414"/>
            <a:ext cx="636466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الحالة الثانية: شركة "سيمنز" والقيادة بالسيناريوهات</a:t>
            </a:r>
            <a:endParaRPr lang="en-US"/>
          </a:p>
        </p:txBody>
      </p:sp>
      <p:pic>
        <p:nvPicPr>
          <p:cNvPr id="3" name="Picture 2" descr="Download Siemens Logo in SVG Vector or PNG File Format - Logo.wine">
            <a:extLst>
              <a:ext uri="{FF2B5EF4-FFF2-40B4-BE49-F238E27FC236}">
                <a16:creationId xmlns:a16="http://schemas.microsoft.com/office/drawing/2014/main" id="{10B7E4C5-4EEF-F950-25B7-F01DDAAD449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03" t="35898" r="10213" b="35160"/>
          <a:stretch/>
        </p:blipFill>
        <p:spPr bwMode="auto">
          <a:xfrm>
            <a:off x="283523" y="3230244"/>
            <a:ext cx="4828398" cy="11703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54967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D3312-4EF4-6A6A-246E-9EFC37A3212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7C8B3E4-AE3D-8B6C-9C59-4499C5131F07}"/>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دراسات حالة في القيادة الاستراتيجية المدعومة بالذكاء الاصطناعي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593313D-70A4-2D0E-3725-1E02BA7357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6" name="TextBox 5">
            <a:extLst>
              <a:ext uri="{FF2B5EF4-FFF2-40B4-BE49-F238E27FC236}">
                <a16:creationId xmlns:a16="http://schemas.microsoft.com/office/drawing/2014/main" id="{E9F30A6C-653D-0B04-D50A-8BE175F28351}"/>
              </a:ext>
            </a:extLst>
          </p:cNvPr>
          <p:cNvSpPr txBox="1"/>
          <p:nvPr/>
        </p:nvSpPr>
        <p:spPr>
          <a:xfrm>
            <a:off x="5372458" y="1404435"/>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النتائج:</a:t>
            </a:r>
            <a:endParaRPr lang="en-US" dirty="0">
              <a:solidFill>
                <a:srgbClr val="168489"/>
              </a:solidFill>
            </a:endParaRPr>
          </a:p>
          <a:p>
            <a:r>
              <a:rPr lang="ar-SA" dirty="0"/>
              <a:t>- تحسّن المرونة الاستراتيجية وسرعة الاستجابة للتغيّرات في البيئة الخارجية.</a:t>
            </a:r>
            <a:endParaRPr lang="en-US" dirty="0"/>
          </a:p>
          <a:p>
            <a:r>
              <a:rPr lang="ar-SA" dirty="0"/>
              <a:t>- تطوير خطّ منتجات أكثر مقاومة للتقلّبات الاقتصادية.</a:t>
            </a:r>
            <a:endParaRPr lang="en-US" dirty="0"/>
          </a:p>
          <a:p>
            <a:r>
              <a:rPr lang="ar-SA" dirty="0"/>
              <a:t>- استباق التحوّلات في سلوك العملاء والمنافسين.</a:t>
            </a:r>
            <a:endParaRPr lang="en-US" dirty="0"/>
          </a:p>
        </p:txBody>
      </p:sp>
      <p:sp>
        <p:nvSpPr>
          <p:cNvPr id="5" name="TextBox 4">
            <a:extLst>
              <a:ext uri="{FF2B5EF4-FFF2-40B4-BE49-F238E27FC236}">
                <a16:creationId xmlns:a16="http://schemas.microsoft.com/office/drawing/2014/main" id="{FCA49B43-63AA-35E7-960E-9C2D4FA62083}"/>
              </a:ext>
            </a:extLst>
          </p:cNvPr>
          <p:cNvSpPr txBox="1"/>
          <p:nvPr/>
        </p:nvSpPr>
        <p:spPr>
          <a:xfrm>
            <a:off x="4851384" y="949414"/>
            <a:ext cx="636466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الحالة الثانية: شركة "سيمنز" والقيادة بالسيناريوهات</a:t>
            </a:r>
            <a:endParaRPr lang="en-US"/>
          </a:p>
        </p:txBody>
      </p:sp>
      <p:pic>
        <p:nvPicPr>
          <p:cNvPr id="3" name="Picture 2" descr="Download Siemens Logo in SVG Vector or PNG File Format - Logo.wine">
            <a:extLst>
              <a:ext uri="{FF2B5EF4-FFF2-40B4-BE49-F238E27FC236}">
                <a16:creationId xmlns:a16="http://schemas.microsoft.com/office/drawing/2014/main" id="{FDD9A3C7-A5BE-76C7-11B4-1FE4DE7902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03" t="35898" r="10213" b="35160"/>
          <a:stretch/>
        </p:blipFill>
        <p:spPr bwMode="auto">
          <a:xfrm>
            <a:off x="283523" y="3230244"/>
            <a:ext cx="4828398" cy="1170305"/>
          </a:xfrm>
          <a:prstGeom prst="rect">
            <a:avLst/>
          </a:prstGeom>
          <a:noFill/>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770E6150-9F3A-00A7-CC84-F8DEDE6A4FF2}"/>
              </a:ext>
            </a:extLst>
          </p:cNvPr>
          <p:cNvSpPr txBox="1"/>
          <p:nvPr/>
        </p:nvSpPr>
        <p:spPr>
          <a:xfrm>
            <a:off x="5372458" y="3651204"/>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solidFill>
                  <a:srgbClr val="168489"/>
                </a:solidFill>
              </a:rPr>
              <a:t>الدروس المستفادة:</a:t>
            </a:r>
            <a:endParaRPr lang="en-US" dirty="0">
              <a:solidFill>
                <a:srgbClr val="168489"/>
              </a:solidFill>
            </a:endParaRPr>
          </a:p>
          <a:p>
            <a:r>
              <a:rPr lang="ar-SA" dirty="0"/>
              <a:t>1. منهجية السيناريوهات تعزّز الاستعداد للمستقبل وليس التنبّؤ به بدقّة.</a:t>
            </a:r>
            <a:endParaRPr lang="en-US" dirty="0"/>
          </a:p>
          <a:p>
            <a:r>
              <a:rPr lang="ar-SA" dirty="0"/>
              <a:t>2. الذكاء الاصطناعي يمكنه معالجة كميّات هائلة من البيانات لاكتشاف أنماط غير واضحة للعين البشرية.</a:t>
            </a:r>
            <a:endParaRPr lang="en-US" dirty="0"/>
          </a:p>
          <a:p>
            <a:r>
              <a:rPr lang="ar-SA" dirty="0"/>
              <a:t>3. ثقافة التجريب والتعلّم المستمر أساسية للتكيّف مع المستقبل المتغيّر.</a:t>
            </a:r>
            <a:endParaRPr lang="en-US" dirty="0"/>
          </a:p>
        </p:txBody>
      </p:sp>
    </p:spTree>
    <p:extLst>
      <p:ext uri="{BB962C8B-B14F-4D97-AF65-F5344CB8AC3E}">
        <p14:creationId xmlns:p14="http://schemas.microsoft.com/office/powerpoint/2010/main" val="1765707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1AAFF-0186-69A2-ADA7-E706353AB14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050E1B3-48CC-F2F7-CEBD-0750055BBB19}"/>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تشخيص الواقع القيادي للمشاركين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8B0BE7F-2D6C-9E5E-8484-F8B504E14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descr="Download Siemens Logo in SVG Vector or PNG File Format - Logo.wine">
            <a:extLst>
              <a:ext uri="{FF2B5EF4-FFF2-40B4-BE49-F238E27FC236}">
                <a16:creationId xmlns:a16="http://schemas.microsoft.com/office/drawing/2014/main" id="{AB4D7F6D-2C23-8153-BFA1-B95B4604BF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03" t="35898" r="10213" b="35160"/>
          <a:stretch/>
        </p:blipFill>
        <p:spPr bwMode="auto">
          <a:xfrm>
            <a:off x="-5679127" y="3230244"/>
            <a:ext cx="4828398" cy="1170305"/>
          </a:xfrm>
          <a:prstGeom prst="rect">
            <a:avLst/>
          </a:prstGeom>
          <a:noFill/>
          <a:ln>
            <a:noFill/>
          </a:ln>
          <a:extLst>
            <a:ext uri="{53640926-AAD7-44D8-BBD7-CCE9431645EC}">
              <a14:shadowObscured xmlns:a14="http://schemas.microsoft.com/office/drawing/2010/main"/>
            </a:ext>
          </a:extLst>
        </p:spPr>
      </p:pic>
      <p:sp>
        <p:nvSpPr>
          <p:cNvPr id="2" name="Rectangle: Rounded Corners 1">
            <a:extLst>
              <a:ext uri="{FF2B5EF4-FFF2-40B4-BE49-F238E27FC236}">
                <a16:creationId xmlns:a16="http://schemas.microsoft.com/office/drawing/2014/main" id="{EF088BB5-967C-9B85-1125-EDBE3D75A547}"/>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B6DB6BC-A19E-7A66-B7C4-A9A97EC9BF61}"/>
              </a:ext>
            </a:extLst>
          </p:cNvPr>
          <p:cNvSpPr txBox="1"/>
          <p:nvPr/>
        </p:nvSpPr>
        <p:spPr>
          <a:xfrm>
            <a:off x="5372458" y="287655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قبل بناء خطة تطوير قيادية، من المهم تشخيص واقعكم الحالي بدقّة. هذا التشخيص الذاتي يساعد في تحديد نقاط القوّة التي يمكن البناء عليها ومجالات التطوير ذات الأولوية</a:t>
            </a:r>
            <a:endParaRPr lang="en-US" dirty="0"/>
          </a:p>
        </p:txBody>
      </p:sp>
      <p:pic>
        <p:nvPicPr>
          <p:cNvPr id="10" name="Picture 9" descr="Thought leadership ">
            <a:extLst>
              <a:ext uri="{FF2B5EF4-FFF2-40B4-BE49-F238E27FC236}">
                <a16:creationId xmlns:a16="http://schemas.microsoft.com/office/drawing/2014/main" id="{CC3E894B-9536-1E54-D187-B0C3B94EA9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9076" y="1764347"/>
            <a:ext cx="3923347" cy="3923347"/>
          </a:xfrm>
          <a:prstGeom prst="rect">
            <a:avLst/>
          </a:prstGeom>
          <a:noFill/>
          <a:ln>
            <a:noFill/>
          </a:ln>
        </p:spPr>
      </p:pic>
    </p:spTree>
    <p:extLst>
      <p:ext uri="{BB962C8B-B14F-4D97-AF65-F5344CB8AC3E}">
        <p14:creationId xmlns:p14="http://schemas.microsoft.com/office/powerpoint/2010/main" val="948138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80A45-CE95-2E87-61F3-006CDE4803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ABD3B83-0603-2254-BAA1-DF59A1F6A5C1}"/>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4693BB4-BFB4-AA9D-A4E2-14D155D73D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3AF310CC-8114-C6C4-0BC2-F7CA32692622}"/>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المترجم (</a:t>
            </a:r>
            <a:r>
              <a:rPr lang="en-US"/>
              <a:t>The Translator</a:t>
            </a:r>
            <a:r>
              <a:rPr lang="ar-EG"/>
              <a:t>)</a:t>
            </a:r>
            <a:endParaRPr lang="en-US"/>
          </a:p>
        </p:txBody>
      </p:sp>
      <p:pic>
        <p:nvPicPr>
          <p:cNvPr id="5" name="Picture 4" descr="Catalyst ">
            <a:extLst>
              <a:ext uri="{FF2B5EF4-FFF2-40B4-BE49-F238E27FC236}">
                <a16:creationId xmlns:a16="http://schemas.microsoft.com/office/drawing/2014/main" id="{E8E0BE77-01C3-DEB0-5A83-6919E32668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35850" y="2370772"/>
            <a:ext cx="3610927" cy="3610927"/>
          </a:xfrm>
          <a:prstGeom prst="rect">
            <a:avLst/>
          </a:prstGeom>
          <a:noFill/>
          <a:ln>
            <a:noFill/>
          </a:ln>
        </p:spPr>
      </p:pic>
      <p:pic>
        <p:nvPicPr>
          <p:cNvPr id="2" name="Picture 1" descr="Translate ">
            <a:extLst>
              <a:ext uri="{FF2B5EF4-FFF2-40B4-BE49-F238E27FC236}">
                <a16:creationId xmlns:a16="http://schemas.microsoft.com/office/drawing/2014/main" id="{D24D2A66-C356-4E2A-C657-73390D38E82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0731" y="2433151"/>
            <a:ext cx="3052126" cy="3052126"/>
          </a:xfrm>
          <a:prstGeom prst="rect">
            <a:avLst/>
          </a:prstGeom>
          <a:noFill/>
          <a:ln>
            <a:noFill/>
          </a:ln>
        </p:spPr>
      </p:pic>
      <p:sp>
        <p:nvSpPr>
          <p:cNvPr id="3" name="Oval 2">
            <a:extLst>
              <a:ext uri="{FF2B5EF4-FFF2-40B4-BE49-F238E27FC236}">
                <a16:creationId xmlns:a16="http://schemas.microsoft.com/office/drawing/2014/main" id="{BB2E223E-7C00-2B62-5E68-35B3588C475E}"/>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5" name="Group 14">
            <a:extLst>
              <a:ext uri="{FF2B5EF4-FFF2-40B4-BE49-F238E27FC236}">
                <a16:creationId xmlns:a16="http://schemas.microsoft.com/office/drawing/2014/main" id="{EC5DBFBC-9B97-8801-A188-DC15EC512839}"/>
              </a:ext>
            </a:extLst>
          </p:cNvPr>
          <p:cNvGrpSpPr/>
          <p:nvPr/>
        </p:nvGrpSpPr>
        <p:grpSpPr>
          <a:xfrm>
            <a:off x="4289645" y="2439312"/>
            <a:ext cx="7089468" cy="553357"/>
            <a:chOff x="0" y="3299222"/>
            <a:chExt cx="7089468" cy="553357"/>
          </a:xfrm>
        </p:grpSpPr>
        <p:sp>
          <p:nvSpPr>
            <p:cNvPr id="18" name="TextBox 17">
              <a:extLst>
                <a:ext uri="{FF2B5EF4-FFF2-40B4-BE49-F238E27FC236}">
                  <a16:creationId xmlns:a16="http://schemas.microsoft.com/office/drawing/2014/main" id="{69304DCB-F666-5CAA-5B38-A4F7B6DFB170}"/>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ترجمة الاتجاهات العالمية إلى استراتيجيات محلية</a:t>
              </a:r>
              <a:endParaRPr lang="en-US" dirty="0"/>
            </a:p>
          </p:txBody>
        </p:sp>
        <p:sp>
          <p:nvSpPr>
            <p:cNvPr id="19" name="TextBox 18">
              <a:extLst>
                <a:ext uri="{FF2B5EF4-FFF2-40B4-BE49-F238E27FC236}">
                  <a16:creationId xmlns:a16="http://schemas.microsoft.com/office/drawing/2014/main" id="{E933BACA-DDF3-87C0-1239-F8199B929DD9}"/>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567098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F840E-4D7A-3EF5-2A0F-6BAD8378FA9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B2A2574-CCF3-AE4A-BB25-8635DD8053C7}"/>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تشخيص الواقع القيادي للمشاركين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2963E37-DB25-5B6A-585D-DC5EA455D8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3CAF28BF-2F25-6BD6-84E4-7FB7D17298FC}"/>
              </a:ext>
            </a:extLst>
          </p:cNvPr>
          <p:cNvSpPr/>
          <p:nvPr/>
        </p:nvSpPr>
        <p:spPr>
          <a:xfrm rot="1800000">
            <a:off x="-10496503"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5EBCC93-5D5F-BEDA-5CCF-31F1176EC914}"/>
              </a:ext>
            </a:extLst>
          </p:cNvPr>
          <p:cNvSpPr txBox="1"/>
          <p:nvPr/>
        </p:nvSpPr>
        <p:spPr>
          <a:xfrm>
            <a:off x="13041620" y="2876550"/>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قبل بناء خطة تطوير قيادية، من المهم تشخيص واقعكم الحالي بدقّة. هذا التشخيص الذاتي يساعد في تحديد نقاط القوّة التي يمكن البناء عليها ومجالات التطوير ذات الأولوية</a:t>
            </a:r>
            <a:endParaRPr lang="en-US" dirty="0"/>
          </a:p>
        </p:txBody>
      </p:sp>
      <p:pic>
        <p:nvPicPr>
          <p:cNvPr id="10" name="Picture 9" descr="Thought leadership ">
            <a:extLst>
              <a:ext uri="{FF2B5EF4-FFF2-40B4-BE49-F238E27FC236}">
                <a16:creationId xmlns:a16="http://schemas.microsoft.com/office/drawing/2014/main" id="{0B589BA6-E263-F630-CDA0-8898D94031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05556" y="1764347"/>
            <a:ext cx="3923347" cy="3923347"/>
          </a:xfrm>
          <a:prstGeom prst="rect">
            <a:avLst/>
          </a:prstGeom>
          <a:noFill/>
          <a:ln>
            <a:noFill/>
          </a:ln>
        </p:spPr>
      </p:pic>
      <p:sp>
        <p:nvSpPr>
          <p:cNvPr id="4" name="TextBox 3">
            <a:extLst>
              <a:ext uri="{FF2B5EF4-FFF2-40B4-BE49-F238E27FC236}">
                <a16:creationId xmlns:a16="http://schemas.microsoft.com/office/drawing/2014/main" id="{E6487BB8-FA34-6183-5B99-6550D53BB038}"/>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عناصر التشخيص الذاتي للقائد</a:t>
            </a:r>
            <a:endParaRPr lang="en-US"/>
          </a:p>
        </p:txBody>
      </p:sp>
      <p:grpSp>
        <p:nvGrpSpPr>
          <p:cNvPr id="6" name="Group 5">
            <a:extLst>
              <a:ext uri="{FF2B5EF4-FFF2-40B4-BE49-F238E27FC236}">
                <a16:creationId xmlns:a16="http://schemas.microsoft.com/office/drawing/2014/main" id="{EF194448-E30A-2D9C-AD2B-D8EFED633E88}"/>
              </a:ext>
            </a:extLst>
          </p:cNvPr>
          <p:cNvGrpSpPr/>
          <p:nvPr/>
        </p:nvGrpSpPr>
        <p:grpSpPr>
          <a:xfrm>
            <a:off x="748793" y="2148626"/>
            <a:ext cx="2423116" cy="3759960"/>
            <a:chOff x="115146" y="0"/>
            <a:chExt cx="1226465" cy="1903228"/>
          </a:xfrm>
        </p:grpSpPr>
        <p:sp>
          <p:nvSpPr>
            <p:cNvPr id="25" name="Freeform: Shape 24">
              <a:extLst>
                <a:ext uri="{FF2B5EF4-FFF2-40B4-BE49-F238E27FC236}">
                  <a16:creationId xmlns:a16="http://schemas.microsoft.com/office/drawing/2014/main" id="{953BEC7D-A37B-1373-CE54-06C420512894}"/>
                </a:ext>
              </a:extLst>
            </p:cNvPr>
            <p:cNvSpPr/>
            <p:nvPr/>
          </p:nvSpPr>
          <p:spPr>
            <a:xfrm>
              <a:off x="115996"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6" name="TextBox 6">
              <a:extLst>
                <a:ext uri="{FF2B5EF4-FFF2-40B4-BE49-F238E27FC236}">
                  <a16:creationId xmlns:a16="http://schemas.microsoft.com/office/drawing/2014/main" id="{0E188495-36EF-5FDC-AB11-CC5918DF1F35}"/>
                </a:ext>
              </a:extLst>
            </p:cNvPr>
            <p:cNvSpPr txBox="1"/>
            <p:nvPr/>
          </p:nvSpPr>
          <p:spPr>
            <a:xfrm>
              <a:off x="416016" y="0"/>
              <a:ext cx="619233" cy="718003"/>
            </a:xfrm>
            <a:prstGeom prst="rect">
              <a:avLst/>
            </a:prstGeom>
            <a:noFill/>
          </p:spPr>
          <p:txBody>
            <a:bodyPr wrap="none" rtlCol="0">
              <a:spAutoFit/>
            </a:bodyPr>
            <a:lstStyle/>
            <a:p>
              <a:pPr algn="ctr" rtl="1">
                <a:lnSpc>
                  <a:spcPct val="115000"/>
                </a:lnSpc>
              </a:pPr>
              <a:r>
                <a:rPr lang="en-US" sz="8000" b="1" kern="1200">
                  <a:solidFill>
                    <a:srgbClr val="2E74B5"/>
                  </a:solidFill>
                  <a:effectLst/>
                  <a:latin typeface="Calibri" panose="020F0502020204030204" pitchFamily="34" charset="0"/>
                  <a:ea typeface="Calibri" panose="020F0502020204030204" pitchFamily="34" charset="0"/>
                  <a:cs typeface="Activist Light"/>
                </a:rPr>
                <a:t>04</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مربع نص 18">
              <a:extLst>
                <a:ext uri="{FF2B5EF4-FFF2-40B4-BE49-F238E27FC236}">
                  <a16:creationId xmlns:a16="http://schemas.microsoft.com/office/drawing/2014/main" id="{F4B59FD5-4E5A-C3B9-51C3-3135D747421D}"/>
                </a:ext>
              </a:extLst>
            </p:cNvPr>
            <p:cNvSpPr txBox="1"/>
            <p:nvPr/>
          </p:nvSpPr>
          <p:spPr>
            <a:xfrm>
              <a:off x="115146" y="1187380"/>
              <a:ext cx="1127017" cy="71584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ثقافة التعلّم والتطوير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1AE2C1CA-85A8-2601-678A-8F444CEF39D3}"/>
              </a:ext>
            </a:extLst>
          </p:cNvPr>
          <p:cNvGrpSpPr/>
          <p:nvPr/>
        </p:nvGrpSpPr>
        <p:grpSpPr>
          <a:xfrm>
            <a:off x="5981627" y="2148626"/>
            <a:ext cx="3007555" cy="3759960"/>
            <a:chOff x="2763756" y="0"/>
            <a:chExt cx="1522280" cy="1903228"/>
          </a:xfrm>
        </p:grpSpPr>
        <p:sp>
          <p:nvSpPr>
            <p:cNvPr id="22" name="Freeform: Shape 21">
              <a:extLst>
                <a:ext uri="{FF2B5EF4-FFF2-40B4-BE49-F238E27FC236}">
                  <a16:creationId xmlns:a16="http://schemas.microsoft.com/office/drawing/2014/main" id="{37B92A44-2C4B-8A90-D87E-DA8B822F0DFB}"/>
                </a:ext>
              </a:extLst>
            </p:cNvPr>
            <p:cNvSpPr/>
            <p:nvPr/>
          </p:nvSpPr>
          <p:spPr>
            <a:xfrm>
              <a:off x="296233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3" name="TextBox 6">
              <a:extLst>
                <a:ext uri="{FF2B5EF4-FFF2-40B4-BE49-F238E27FC236}">
                  <a16:creationId xmlns:a16="http://schemas.microsoft.com/office/drawing/2014/main" id="{141C6BA0-2C31-BCE0-4626-58BE6E15273F}"/>
                </a:ext>
              </a:extLst>
            </p:cNvPr>
            <p:cNvSpPr txBox="1"/>
            <p:nvPr/>
          </p:nvSpPr>
          <p:spPr>
            <a:xfrm>
              <a:off x="3262255" y="0"/>
              <a:ext cx="619233" cy="718003"/>
            </a:xfrm>
            <a:prstGeom prst="rect">
              <a:avLst/>
            </a:prstGeom>
            <a:noFill/>
          </p:spPr>
          <p:txBody>
            <a:bodyPr wrap="none" rtlCol="0">
              <a:spAutoFit/>
            </a:bodyPr>
            <a:lstStyle/>
            <a:p>
              <a:pPr algn="ctr" rtl="0">
                <a:lnSpc>
                  <a:spcPct val="115000"/>
                </a:lnSpc>
              </a:pPr>
              <a:r>
                <a:rPr lang="en-GB" sz="8000" b="1" kern="1200">
                  <a:solidFill>
                    <a:srgbClr val="808080"/>
                  </a:solidFill>
                  <a:effectLst/>
                  <a:latin typeface="Calibri" panose="020F0502020204030204" pitchFamily="34" charset="0"/>
                  <a:ea typeface="Calibri" panose="020F0502020204030204" pitchFamily="34" charset="0"/>
                  <a:cs typeface="Activist Light"/>
                </a:rPr>
                <a:t>02</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مربع نص 18">
              <a:extLst>
                <a:ext uri="{FF2B5EF4-FFF2-40B4-BE49-F238E27FC236}">
                  <a16:creationId xmlns:a16="http://schemas.microsoft.com/office/drawing/2014/main" id="{8E05C682-7E9D-5E38-84B1-C3CB6756CDBE}"/>
                </a:ext>
              </a:extLst>
            </p:cNvPr>
            <p:cNvSpPr txBox="1"/>
            <p:nvPr/>
          </p:nvSpPr>
          <p:spPr>
            <a:xfrm>
              <a:off x="2763756" y="1187380"/>
              <a:ext cx="1522280" cy="71584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الكفاءات القيادية التكنولوجية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4" name="Group 13">
            <a:extLst>
              <a:ext uri="{FF2B5EF4-FFF2-40B4-BE49-F238E27FC236}">
                <a16:creationId xmlns:a16="http://schemas.microsoft.com/office/drawing/2014/main" id="{9E78CD39-DC4A-B0F0-1C26-35AE7EDAA5BD}"/>
              </a:ext>
            </a:extLst>
          </p:cNvPr>
          <p:cNvGrpSpPr/>
          <p:nvPr/>
        </p:nvGrpSpPr>
        <p:grpSpPr>
          <a:xfrm>
            <a:off x="8989079" y="2148626"/>
            <a:ext cx="2681621" cy="3759960"/>
            <a:chOff x="4285984" y="0"/>
            <a:chExt cx="1357308" cy="1903228"/>
          </a:xfrm>
        </p:grpSpPr>
        <p:sp>
          <p:nvSpPr>
            <p:cNvPr id="19" name="Freeform: Shape 18">
              <a:extLst>
                <a:ext uri="{FF2B5EF4-FFF2-40B4-BE49-F238E27FC236}">
                  <a16:creationId xmlns:a16="http://schemas.microsoft.com/office/drawing/2014/main" id="{874CF819-1CEA-B77A-1CFF-FE9616969068}"/>
                </a:ext>
              </a:extLst>
            </p:cNvPr>
            <p:cNvSpPr/>
            <p:nvPr/>
          </p:nvSpPr>
          <p:spPr>
            <a:xfrm>
              <a:off x="4402127"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20" name="TextBox 6">
              <a:extLst>
                <a:ext uri="{FF2B5EF4-FFF2-40B4-BE49-F238E27FC236}">
                  <a16:creationId xmlns:a16="http://schemas.microsoft.com/office/drawing/2014/main" id="{8C2AFB9B-520F-1407-E1EF-3207ED9E51AA}"/>
                </a:ext>
              </a:extLst>
            </p:cNvPr>
            <p:cNvSpPr txBox="1"/>
            <p:nvPr/>
          </p:nvSpPr>
          <p:spPr>
            <a:xfrm>
              <a:off x="4634975" y="0"/>
              <a:ext cx="785495" cy="718003"/>
            </a:xfrm>
            <a:prstGeom prst="rect">
              <a:avLst/>
            </a:prstGeom>
            <a:noFill/>
          </p:spPr>
          <p:txBody>
            <a:bodyPr wrap="square" rtlCol="0">
              <a:spAutoFit/>
            </a:bodyPr>
            <a:lstStyle/>
            <a:p>
              <a:pPr algn="ctr" rtl="0">
                <a:lnSpc>
                  <a:spcPct val="115000"/>
                </a:lnSpc>
              </a:pPr>
              <a:r>
                <a:rPr lang="en-GB" sz="8000" b="1" kern="1200">
                  <a:solidFill>
                    <a:srgbClr val="168489"/>
                  </a:solidFill>
                  <a:effectLst/>
                  <a:latin typeface="Calibri" panose="020F0502020204030204" pitchFamily="34" charset="0"/>
                  <a:ea typeface="Calibri" panose="020F0502020204030204" pitchFamily="34" charset="0"/>
                  <a:cs typeface="Activist Light"/>
                </a:rPr>
                <a:t>01</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مربع نص 18">
              <a:extLst>
                <a:ext uri="{FF2B5EF4-FFF2-40B4-BE49-F238E27FC236}">
                  <a16:creationId xmlns:a16="http://schemas.microsoft.com/office/drawing/2014/main" id="{0C053A31-0D5A-235C-9B64-01C209ECAC1D}"/>
                </a:ext>
              </a:extLst>
            </p:cNvPr>
            <p:cNvSpPr txBox="1"/>
            <p:nvPr/>
          </p:nvSpPr>
          <p:spPr>
            <a:xfrm>
              <a:off x="4285984" y="1187380"/>
              <a:ext cx="1357308" cy="71584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الكفاءات القيادية الاستراتيجية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5" name="Group 14">
            <a:extLst>
              <a:ext uri="{FF2B5EF4-FFF2-40B4-BE49-F238E27FC236}">
                <a16:creationId xmlns:a16="http://schemas.microsoft.com/office/drawing/2014/main" id="{1C5E0792-A997-ABA8-99BC-B6A3E21DA104}"/>
              </a:ext>
            </a:extLst>
          </p:cNvPr>
          <p:cNvGrpSpPr/>
          <p:nvPr/>
        </p:nvGrpSpPr>
        <p:grpSpPr>
          <a:xfrm>
            <a:off x="3310596" y="2148626"/>
            <a:ext cx="2681621" cy="3759960"/>
            <a:chOff x="1411808" y="0"/>
            <a:chExt cx="1357308" cy="1903228"/>
          </a:xfrm>
        </p:grpSpPr>
        <p:sp>
          <p:nvSpPr>
            <p:cNvPr id="16" name="Freeform: Shape 15">
              <a:extLst>
                <a:ext uri="{FF2B5EF4-FFF2-40B4-BE49-F238E27FC236}">
                  <a16:creationId xmlns:a16="http://schemas.microsoft.com/office/drawing/2014/main" id="{5AF93863-AFD7-505B-CB1E-208D88A01802}"/>
                </a:ext>
              </a:extLst>
            </p:cNvPr>
            <p:cNvSpPr/>
            <p:nvPr/>
          </p:nvSpPr>
          <p:spPr>
            <a:xfrm>
              <a:off x="1527853" y="518830"/>
              <a:ext cx="1225615" cy="520881"/>
            </a:xfrm>
            <a:custGeom>
              <a:avLst/>
              <a:gdLst>
                <a:gd name="connsiteX0" fmla="*/ 0 w 2064132"/>
                <a:gd name="connsiteY0" fmla="*/ 0 h 877957"/>
                <a:gd name="connsiteX1" fmla="*/ 352967 w 2064132"/>
                <a:gd name="connsiteY1" fmla="*/ 0 h 877957"/>
                <a:gd name="connsiteX2" fmla="*/ 385327 w 2064132"/>
                <a:gd name="connsiteY2" fmla="*/ 104246 h 877957"/>
                <a:gd name="connsiteX3" fmla="*/ 1032066 w 2064132"/>
                <a:gd name="connsiteY3" fmla="*/ 532933 h 877957"/>
                <a:gd name="connsiteX4" fmla="*/ 1678805 w 2064132"/>
                <a:gd name="connsiteY4" fmla="*/ 104246 h 877957"/>
                <a:gd name="connsiteX5" fmla="*/ 1711165 w 2064132"/>
                <a:gd name="connsiteY5" fmla="*/ 0 h 877957"/>
                <a:gd name="connsiteX6" fmla="*/ 2064132 w 2064132"/>
                <a:gd name="connsiteY6" fmla="*/ 0 h 877957"/>
                <a:gd name="connsiteX7" fmla="*/ 2057718 w 2064132"/>
                <a:gd name="connsiteY7" fmla="*/ 42026 h 877957"/>
                <a:gd name="connsiteX8" fmla="*/ 1032066 w 2064132"/>
                <a:gd name="connsiteY8" fmla="*/ 877957 h 877957"/>
                <a:gd name="connsiteX9" fmla="*/ 6414 w 2064132"/>
                <a:gd name="connsiteY9" fmla="*/ 42026 h 877957"/>
                <a:gd name="connsiteX10" fmla="*/ 0 w 2064132"/>
                <a:gd name="connsiteY10" fmla="*/ 0 h 87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4132" h="877957">
                  <a:moveTo>
                    <a:pt x="0" y="0"/>
                  </a:moveTo>
                  <a:lnTo>
                    <a:pt x="352967" y="0"/>
                  </a:lnTo>
                  <a:lnTo>
                    <a:pt x="385327" y="104246"/>
                  </a:lnTo>
                  <a:cubicBezTo>
                    <a:pt x="491881" y="356168"/>
                    <a:pt x="741330" y="532933"/>
                    <a:pt x="1032066" y="532933"/>
                  </a:cubicBezTo>
                  <a:cubicBezTo>
                    <a:pt x="1322802" y="532933"/>
                    <a:pt x="1572252" y="356168"/>
                    <a:pt x="1678805" y="104246"/>
                  </a:cubicBezTo>
                  <a:lnTo>
                    <a:pt x="1711165" y="0"/>
                  </a:lnTo>
                  <a:lnTo>
                    <a:pt x="2064132" y="0"/>
                  </a:lnTo>
                  <a:lnTo>
                    <a:pt x="2057718" y="42026"/>
                  </a:lnTo>
                  <a:cubicBezTo>
                    <a:pt x="1960097" y="519091"/>
                    <a:pt x="1537990" y="877957"/>
                    <a:pt x="1032066" y="877957"/>
                  </a:cubicBezTo>
                  <a:cubicBezTo>
                    <a:pt x="526142" y="877957"/>
                    <a:pt x="104035" y="519091"/>
                    <a:pt x="6414" y="42026"/>
                  </a:cubicBezTo>
                  <a:lnTo>
                    <a:pt x="0" y="0"/>
                  </a:lnTo>
                  <a:close/>
                </a:path>
              </a:pathLst>
            </a:cu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a:p>
          </p:txBody>
        </p:sp>
        <p:sp>
          <p:nvSpPr>
            <p:cNvPr id="17" name="TextBox 6">
              <a:extLst>
                <a:ext uri="{FF2B5EF4-FFF2-40B4-BE49-F238E27FC236}">
                  <a16:creationId xmlns:a16="http://schemas.microsoft.com/office/drawing/2014/main" id="{2BE4D3D9-9A67-6F50-2D88-E674E2B5A75F}"/>
                </a:ext>
              </a:extLst>
            </p:cNvPr>
            <p:cNvSpPr txBox="1"/>
            <p:nvPr/>
          </p:nvSpPr>
          <p:spPr>
            <a:xfrm>
              <a:off x="1827826" y="0"/>
              <a:ext cx="619233" cy="718003"/>
            </a:xfrm>
            <a:prstGeom prst="rect">
              <a:avLst/>
            </a:prstGeom>
            <a:noFill/>
          </p:spPr>
          <p:txBody>
            <a:bodyPr wrap="none" rtlCol="0">
              <a:spAutoFit/>
            </a:bodyPr>
            <a:lstStyle/>
            <a:p>
              <a:pPr algn="ctr" rtl="0">
                <a:lnSpc>
                  <a:spcPct val="115000"/>
                </a:lnSpc>
              </a:pPr>
              <a:r>
                <a:rPr lang="en-GB" sz="8000" b="1" kern="1200">
                  <a:solidFill>
                    <a:srgbClr val="FFD366"/>
                  </a:solidFill>
                  <a:effectLst/>
                  <a:latin typeface="Calibri" panose="020F0502020204030204" pitchFamily="34" charset="0"/>
                  <a:ea typeface="Calibri" panose="020F0502020204030204" pitchFamily="34" charset="0"/>
                  <a:cs typeface="Activist Light"/>
                </a:rPr>
                <a:t>03</a:t>
              </a:r>
              <a:endParaRPr lang="en-US" sz="8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مربع نص 18">
              <a:extLst>
                <a:ext uri="{FF2B5EF4-FFF2-40B4-BE49-F238E27FC236}">
                  <a16:creationId xmlns:a16="http://schemas.microsoft.com/office/drawing/2014/main" id="{F6C3B1A3-23F2-5B2E-5869-2442AEAA68E1}"/>
                </a:ext>
              </a:extLst>
            </p:cNvPr>
            <p:cNvSpPr txBox="1"/>
            <p:nvPr/>
          </p:nvSpPr>
          <p:spPr>
            <a:xfrm>
              <a:off x="1411808" y="1187380"/>
              <a:ext cx="1357308" cy="715848"/>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الكفاءات القيادية الإنسانية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8" name="Picture 27" descr="Assessment ">
            <a:extLst>
              <a:ext uri="{FF2B5EF4-FFF2-40B4-BE49-F238E27FC236}">
                <a16:creationId xmlns:a16="http://schemas.microsoft.com/office/drawing/2014/main" id="{51ABD51F-F675-AA2E-F850-8152DC5F55C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31755" y="2351964"/>
            <a:ext cx="3819162" cy="3819162"/>
          </a:xfrm>
          <a:prstGeom prst="rect">
            <a:avLst/>
          </a:prstGeom>
          <a:noFill/>
          <a:ln>
            <a:noFill/>
          </a:ln>
        </p:spPr>
      </p:pic>
    </p:spTree>
    <p:extLst>
      <p:ext uri="{BB962C8B-B14F-4D97-AF65-F5344CB8AC3E}">
        <p14:creationId xmlns:p14="http://schemas.microsoft.com/office/powerpoint/2010/main" val="23925149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CB877-EB6D-21B9-F13F-8BFBD2C20DF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DECB037-BE01-55D9-4373-DDE903955D4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تشخيص الواقع القيادي للمشاركين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8B2191F-71B3-A331-38D2-D830848E3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979DD424-8749-65C5-F809-E0A947EE7593}"/>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أداة التقييم الذاتي: مؤشّر الجاهزية القيادية المستقبلية</a:t>
            </a:r>
            <a:endParaRPr lang="en-US"/>
          </a:p>
        </p:txBody>
      </p:sp>
      <p:pic>
        <p:nvPicPr>
          <p:cNvPr id="3" name="Picture 2" descr="Assessment ">
            <a:extLst>
              <a:ext uri="{FF2B5EF4-FFF2-40B4-BE49-F238E27FC236}">
                <a16:creationId xmlns:a16="http://schemas.microsoft.com/office/drawing/2014/main" id="{015BFDD9-9A44-37F0-C21C-88C0AF1409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0543" y="2351964"/>
            <a:ext cx="3819162" cy="3819162"/>
          </a:xfrm>
          <a:prstGeom prst="rect">
            <a:avLst/>
          </a:prstGeom>
          <a:noFill/>
          <a:ln>
            <a:noFill/>
          </a:ln>
        </p:spPr>
      </p:pic>
      <p:sp>
        <p:nvSpPr>
          <p:cNvPr id="5" name="TextBox 4">
            <a:extLst>
              <a:ext uri="{FF2B5EF4-FFF2-40B4-BE49-F238E27FC236}">
                <a16:creationId xmlns:a16="http://schemas.microsoft.com/office/drawing/2014/main" id="{6D5E63AE-48E9-4EFE-D492-3470AF485AF3}"/>
              </a:ext>
            </a:extLst>
          </p:cNvPr>
          <p:cNvSpPr txBox="1"/>
          <p:nvPr/>
        </p:nvSpPr>
        <p:spPr>
          <a:xfrm>
            <a:off x="5372458" y="1502771"/>
            <a:ext cx="5843587" cy="526297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لتقييم جاهزيتك القيادية، قيّم نفسك على مقياس من 1 إلى 5 (1= ضعيف جداً، 5= متميّز) في المجالات التالية: </a:t>
            </a:r>
            <a:endParaRPr lang="en-US" dirty="0"/>
          </a:p>
          <a:p>
            <a:r>
              <a:rPr lang="ar-SA" dirty="0"/>
              <a:t>1. قدرتي على توقّع التغييرات المستقبلية في مجال عملي.</a:t>
            </a:r>
            <a:endParaRPr lang="en-US" dirty="0"/>
          </a:p>
          <a:p>
            <a:r>
              <a:rPr lang="ar-SA" dirty="0"/>
              <a:t>2. مهارتي في بناء سيناريوهات مستقبلية متعدّدة.</a:t>
            </a:r>
            <a:endParaRPr lang="en-US" dirty="0"/>
          </a:p>
          <a:p>
            <a:r>
              <a:rPr lang="ar-SA" dirty="0"/>
              <a:t>3. معرفتي بتطبيقات الذكاء الاصطناعي في مجال عملي.</a:t>
            </a:r>
            <a:endParaRPr lang="en-US" dirty="0"/>
          </a:p>
          <a:p>
            <a:r>
              <a:rPr lang="ar-SA" dirty="0"/>
              <a:t>4. قدرتي على قيادة مبادرات التغيير في مؤسّستي.</a:t>
            </a:r>
          </a:p>
          <a:p>
            <a:r>
              <a:rPr lang="ar-SA" dirty="0"/>
              <a:t>5. مهارتي في بناء وتحفيز فرق العمل المتنوّعة.</a:t>
            </a:r>
            <a:endParaRPr lang="en-US" dirty="0"/>
          </a:p>
          <a:p>
            <a:r>
              <a:rPr lang="ar-SA" dirty="0"/>
              <a:t>6. ممارستي للتعلّم المستمر وتطوير مهاراتي القيادية.</a:t>
            </a:r>
            <a:endParaRPr lang="en-US" dirty="0"/>
          </a:p>
          <a:p>
            <a:r>
              <a:rPr lang="ar-SA" dirty="0"/>
              <a:t>7. مرونتي في التكيّف مع المتغيّرات والأزمات.</a:t>
            </a:r>
            <a:endParaRPr lang="en-US" dirty="0"/>
          </a:p>
          <a:p>
            <a:r>
              <a:rPr lang="ar-SA" dirty="0"/>
              <a:t>8. قدرتي على اتّخاذ قرارات استراتيجية في ظلّ عدم اليقين. </a:t>
            </a:r>
            <a:endParaRPr lang="en-US" dirty="0"/>
          </a:p>
          <a:p>
            <a:r>
              <a:rPr lang="ar-SA" dirty="0"/>
              <a:t>9. مهارتي في التواصل وإقناع الآخرين بالرؤية المستقبلية.</a:t>
            </a:r>
            <a:endParaRPr lang="en-US" dirty="0"/>
          </a:p>
          <a:p>
            <a:r>
              <a:rPr lang="ar-SA" dirty="0"/>
              <a:t>10. قدرتي على ترجمة الاستراتيجيات إلى خطط تنفيذية.</a:t>
            </a:r>
            <a:endParaRPr lang="en-US" dirty="0"/>
          </a:p>
        </p:txBody>
      </p:sp>
      <p:pic>
        <p:nvPicPr>
          <p:cNvPr id="11" name="Picture 10" descr="Self assessment ">
            <a:extLst>
              <a:ext uri="{FF2B5EF4-FFF2-40B4-BE49-F238E27FC236}">
                <a16:creationId xmlns:a16="http://schemas.microsoft.com/office/drawing/2014/main" id="{932A59C1-1F84-6052-2414-72C74E1527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66968" y="2138924"/>
            <a:ext cx="3905311" cy="3905311"/>
          </a:xfrm>
          <a:prstGeom prst="rect">
            <a:avLst/>
          </a:prstGeom>
          <a:noFill/>
          <a:ln>
            <a:noFill/>
          </a:ln>
        </p:spPr>
      </p:pic>
    </p:spTree>
    <p:extLst>
      <p:ext uri="{BB962C8B-B14F-4D97-AF65-F5344CB8AC3E}">
        <p14:creationId xmlns:p14="http://schemas.microsoft.com/office/powerpoint/2010/main" val="3104704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2160B-4149-DD20-221F-90EFC09FCFE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06780D8-5919-787D-DEDC-F02055D1B053}"/>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تشخيص الواقع القيادي للمشاركين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272E3D1-6B8C-0401-6E77-7FC30F54BE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1BB39753-3171-B765-752C-D18E5EF7CFE6}"/>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أداة التقييم الذاتي: مؤشّر الجاهزية القيادية المستقبلية</a:t>
            </a:r>
            <a:endParaRPr lang="en-US"/>
          </a:p>
        </p:txBody>
      </p:sp>
      <p:sp>
        <p:nvSpPr>
          <p:cNvPr id="5" name="TextBox 4">
            <a:extLst>
              <a:ext uri="{FF2B5EF4-FFF2-40B4-BE49-F238E27FC236}">
                <a16:creationId xmlns:a16="http://schemas.microsoft.com/office/drawing/2014/main" id="{E5F8816C-3795-3046-7857-831376CFA4BE}"/>
              </a:ext>
            </a:extLst>
          </p:cNvPr>
          <p:cNvSpPr txBox="1"/>
          <p:nvPr/>
        </p:nvSpPr>
        <p:spPr>
          <a:xfrm>
            <a:off x="5372458" y="2752751"/>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solidFill>
                  <a:srgbClr val="168489"/>
                </a:solidFill>
              </a:rPr>
              <a:t>تفسير النتائج:</a:t>
            </a:r>
            <a:endParaRPr lang="en-US" b="1" dirty="0">
              <a:solidFill>
                <a:srgbClr val="168489"/>
              </a:solidFill>
            </a:endParaRPr>
          </a:p>
          <a:p>
            <a:r>
              <a:rPr lang="ar-SA" dirty="0"/>
              <a:t>- 40-50: جاهزية قيادية عالية للمستقبل. </a:t>
            </a:r>
            <a:endParaRPr lang="en-US" dirty="0"/>
          </a:p>
          <a:p>
            <a:r>
              <a:rPr lang="ar-SA" dirty="0"/>
              <a:t>- 30-39: جاهزية جيّدة مع مجالات محدّدة للتطوير.</a:t>
            </a:r>
            <a:endParaRPr lang="en-US" dirty="0"/>
          </a:p>
          <a:p>
            <a:r>
              <a:rPr lang="ar-SA" dirty="0"/>
              <a:t>- 20-29: جاهزية متوسّطة تتطلّب تطويراً منهجياً.</a:t>
            </a:r>
            <a:endParaRPr lang="en-US" dirty="0"/>
          </a:p>
          <a:p>
            <a:r>
              <a:rPr lang="ar-SA" dirty="0"/>
              <a:t>- أقل من 20: حاجة ماسّة إلى تطوير شامل للمهارات القيادية المستقبلية.</a:t>
            </a:r>
            <a:endParaRPr lang="en-US" dirty="0"/>
          </a:p>
        </p:txBody>
      </p:sp>
      <p:pic>
        <p:nvPicPr>
          <p:cNvPr id="6" name="Picture 5" descr="Self assessment ">
            <a:extLst>
              <a:ext uri="{FF2B5EF4-FFF2-40B4-BE49-F238E27FC236}">
                <a16:creationId xmlns:a16="http://schemas.microsoft.com/office/drawing/2014/main" id="{5426A998-6CA3-7646-33B3-D9C2D5722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09368" y="2138924"/>
            <a:ext cx="3905311" cy="3905311"/>
          </a:xfrm>
          <a:prstGeom prst="rect">
            <a:avLst/>
          </a:prstGeom>
          <a:noFill/>
          <a:ln>
            <a:noFill/>
          </a:ln>
        </p:spPr>
      </p:pic>
    </p:spTree>
    <p:extLst>
      <p:ext uri="{BB962C8B-B14F-4D97-AF65-F5344CB8AC3E}">
        <p14:creationId xmlns:p14="http://schemas.microsoft.com/office/powerpoint/2010/main" val="23534548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BD4968-DF03-8FDA-B1B9-476F74073AA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371403C-6C25-9993-AD39-E9665ADA3E6A}"/>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تصميم خطة قيادة استراتيجية 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07CFA9C-F9C1-B5B3-AE5B-8E046B76D1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6" name="Picture 5" descr="Self assessment ">
            <a:extLst>
              <a:ext uri="{FF2B5EF4-FFF2-40B4-BE49-F238E27FC236}">
                <a16:creationId xmlns:a16="http://schemas.microsoft.com/office/drawing/2014/main" id="{22AF99D4-35D1-006C-D3ED-4B1ED1B05E6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92877" y="2138924"/>
            <a:ext cx="3905311" cy="3905311"/>
          </a:xfrm>
          <a:prstGeom prst="rect">
            <a:avLst/>
          </a:prstGeom>
          <a:noFill/>
          <a:ln>
            <a:noFill/>
          </a:ln>
        </p:spPr>
      </p:pic>
      <p:sp>
        <p:nvSpPr>
          <p:cNvPr id="2" name="Rectangle: Rounded Corners 1">
            <a:extLst>
              <a:ext uri="{FF2B5EF4-FFF2-40B4-BE49-F238E27FC236}">
                <a16:creationId xmlns:a16="http://schemas.microsoft.com/office/drawing/2014/main" id="{845EC5EA-177A-1E50-CA87-207FBF2A2D34}"/>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61DDE5-CB24-61C5-0867-DB90CC968BF2}"/>
              </a:ext>
            </a:extLst>
          </p:cNvPr>
          <p:cNvSpPr txBox="1"/>
          <p:nvPr/>
        </p:nvSpPr>
        <p:spPr>
          <a:xfrm>
            <a:off x="5372458" y="3428245"/>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تشخيص واقعكم القيادي، يأتي دور تصميم خطّة تطوير شخصية تترجم الرؤى والمعارف إلى خطوات عملية</a:t>
            </a:r>
            <a:endParaRPr lang="en-US" dirty="0"/>
          </a:p>
        </p:txBody>
      </p:sp>
      <p:pic>
        <p:nvPicPr>
          <p:cNvPr id="7" name="Picture 6" descr="Strategy ">
            <a:extLst>
              <a:ext uri="{FF2B5EF4-FFF2-40B4-BE49-F238E27FC236}">
                <a16:creationId xmlns:a16="http://schemas.microsoft.com/office/drawing/2014/main" id="{DB380082-445D-5788-0D38-71FDA5670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6238" y="1952644"/>
            <a:ext cx="3905310" cy="3905310"/>
          </a:xfrm>
          <a:prstGeom prst="rect">
            <a:avLst/>
          </a:prstGeom>
          <a:noFill/>
          <a:ln>
            <a:noFill/>
          </a:ln>
        </p:spPr>
      </p:pic>
    </p:spTree>
    <p:extLst>
      <p:ext uri="{BB962C8B-B14F-4D97-AF65-F5344CB8AC3E}">
        <p14:creationId xmlns:p14="http://schemas.microsoft.com/office/powerpoint/2010/main" val="854200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A496C-3182-F3D8-E89A-D6A3C86A4B8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0047583-3E16-A861-F4FD-BE9936D81E87}"/>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تصميم خطة قيادة استراتيجية شخصية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3900042-7B64-6352-7F8C-162EEF8FE7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3DDD587-BCF6-E723-65BB-D8D9EB87DBE6}"/>
              </a:ext>
            </a:extLst>
          </p:cNvPr>
          <p:cNvSpPr txBox="1"/>
          <p:nvPr/>
        </p:nvSpPr>
        <p:spPr>
          <a:xfrm>
            <a:off x="4851384" y="949414"/>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مكوّنات الخطة القيادية الاستراتيجية</a:t>
            </a:r>
            <a:endParaRPr lang="en-US"/>
          </a:p>
        </p:txBody>
      </p:sp>
      <p:sp>
        <p:nvSpPr>
          <p:cNvPr id="2" name="Rectangle: Rounded Corners 1">
            <a:extLst>
              <a:ext uri="{FF2B5EF4-FFF2-40B4-BE49-F238E27FC236}">
                <a16:creationId xmlns:a16="http://schemas.microsoft.com/office/drawing/2014/main" id="{ECCC50CE-B2E3-14CC-E8C1-934A7C04AE73}"/>
              </a:ext>
            </a:extLst>
          </p:cNvPr>
          <p:cNvSpPr/>
          <p:nvPr/>
        </p:nvSpPr>
        <p:spPr>
          <a:xfrm rot="1800000">
            <a:off x="-966439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34036F5-83F0-3FF5-3503-66EAD7ECA1FA}"/>
              </a:ext>
            </a:extLst>
          </p:cNvPr>
          <p:cNvSpPr txBox="1"/>
          <p:nvPr/>
        </p:nvSpPr>
        <p:spPr>
          <a:xfrm>
            <a:off x="15607839" y="3428245"/>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تشخيص واقعكم القيادي، يأتي دور تصميم خطّة تطوير شخصية تترجم الرؤى والمعارف إلى خطوات عملية</a:t>
            </a:r>
            <a:endParaRPr lang="en-US" dirty="0"/>
          </a:p>
        </p:txBody>
      </p:sp>
      <p:pic>
        <p:nvPicPr>
          <p:cNvPr id="5" name="Picture 4" descr="Strategy ">
            <a:extLst>
              <a:ext uri="{FF2B5EF4-FFF2-40B4-BE49-F238E27FC236}">
                <a16:creationId xmlns:a16="http://schemas.microsoft.com/office/drawing/2014/main" id="{0CA70CE3-4F68-2C4A-4ED3-13244F37F75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86282" y="1952644"/>
            <a:ext cx="3905310" cy="3905310"/>
          </a:xfrm>
          <a:prstGeom prst="rect">
            <a:avLst/>
          </a:prstGeom>
          <a:noFill/>
          <a:ln>
            <a:noFill/>
          </a:ln>
        </p:spPr>
      </p:pic>
      <p:grpSp>
        <p:nvGrpSpPr>
          <p:cNvPr id="63" name="Group 62">
            <a:extLst>
              <a:ext uri="{FF2B5EF4-FFF2-40B4-BE49-F238E27FC236}">
                <a16:creationId xmlns:a16="http://schemas.microsoft.com/office/drawing/2014/main" id="{30217095-A77C-3931-7124-0444F80CD160}"/>
              </a:ext>
            </a:extLst>
          </p:cNvPr>
          <p:cNvGrpSpPr/>
          <p:nvPr/>
        </p:nvGrpSpPr>
        <p:grpSpPr>
          <a:xfrm>
            <a:off x="6096000" y="4858648"/>
            <a:ext cx="5612411" cy="1455032"/>
            <a:chOff x="6096000" y="4858648"/>
            <a:chExt cx="5612411" cy="1455032"/>
          </a:xfrm>
        </p:grpSpPr>
        <p:grpSp>
          <p:nvGrpSpPr>
            <p:cNvPr id="55" name="Group 54">
              <a:extLst>
                <a:ext uri="{FF2B5EF4-FFF2-40B4-BE49-F238E27FC236}">
                  <a16:creationId xmlns:a16="http://schemas.microsoft.com/office/drawing/2014/main" id="{1F665A0C-504F-944C-CE0C-E793DB019371}"/>
                </a:ext>
              </a:extLst>
            </p:cNvPr>
            <p:cNvGrpSpPr/>
            <p:nvPr/>
          </p:nvGrpSpPr>
          <p:grpSpPr>
            <a:xfrm>
              <a:off x="6096000" y="4930582"/>
              <a:ext cx="4789357" cy="1307863"/>
              <a:chOff x="2937076" y="1597777"/>
              <a:chExt cx="2578490" cy="704145"/>
            </a:xfrm>
          </p:grpSpPr>
          <p:sp>
            <p:nvSpPr>
              <p:cNvPr id="59" name="Freeform: Shape 58">
                <a:extLst>
                  <a:ext uri="{FF2B5EF4-FFF2-40B4-BE49-F238E27FC236}">
                    <a16:creationId xmlns:a16="http://schemas.microsoft.com/office/drawing/2014/main" id="{BF8B4F09-ABFD-0803-8495-BDECB5C6207C}"/>
                  </a:ext>
                </a:extLst>
              </p:cNvPr>
              <p:cNvSpPr/>
              <p:nvPr/>
            </p:nvSpPr>
            <p:spPr>
              <a:xfrm rot="5400000">
                <a:off x="3842391"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60" name="Freeform: Shape 59">
                <a:extLst>
                  <a:ext uri="{FF2B5EF4-FFF2-40B4-BE49-F238E27FC236}">
                    <a16:creationId xmlns:a16="http://schemas.microsoft.com/office/drawing/2014/main" id="{1B174D90-13E8-787C-F0DF-589BF02A43B5}"/>
                  </a:ext>
                </a:extLst>
              </p:cNvPr>
              <p:cNvSpPr/>
              <p:nvPr/>
            </p:nvSpPr>
            <p:spPr>
              <a:xfrm rot="5400000">
                <a:off x="3906106"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6" name="Oval 55">
              <a:extLst>
                <a:ext uri="{FF2B5EF4-FFF2-40B4-BE49-F238E27FC236}">
                  <a16:creationId xmlns:a16="http://schemas.microsoft.com/office/drawing/2014/main" id="{039FAC9A-15DB-2341-98F7-17FF89AD5BF3}"/>
                </a:ext>
              </a:extLst>
            </p:cNvPr>
            <p:cNvSpPr/>
            <p:nvPr/>
          </p:nvSpPr>
          <p:spPr>
            <a:xfrm>
              <a:off x="10253340" y="4858648"/>
              <a:ext cx="1455071" cy="145503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7" name="Oval 56">
              <a:extLst>
                <a:ext uri="{FF2B5EF4-FFF2-40B4-BE49-F238E27FC236}">
                  <a16:creationId xmlns:a16="http://schemas.microsoft.com/office/drawing/2014/main" id="{6CA8ACFE-81D1-D52E-6410-D594CAE1FBB8}"/>
                </a:ext>
              </a:extLst>
            </p:cNvPr>
            <p:cNvSpPr/>
            <p:nvPr/>
          </p:nvSpPr>
          <p:spPr>
            <a:xfrm>
              <a:off x="10329388" y="4933883"/>
              <a:ext cx="1304597" cy="130456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8" name="TextBox 166">
              <a:extLst>
                <a:ext uri="{FF2B5EF4-FFF2-40B4-BE49-F238E27FC236}">
                  <a16:creationId xmlns:a16="http://schemas.microsoft.com/office/drawing/2014/main" id="{0FF915D3-AB7A-D26B-6AD1-B2F99F852732}"/>
                </a:ext>
              </a:extLst>
            </p:cNvPr>
            <p:cNvSpPr txBox="1"/>
            <p:nvPr/>
          </p:nvSpPr>
          <p:spPr>
            <a:xfrm>
              <a:off x="6846096" y="5180329"/>
              <a:ext cx="3344162" cy="640175"/>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بناء شبكة الدعم والموارد</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TextBox 6">
              <a:extLst>
                <a:ext uri="{FF2B5EF4-FFF2-40B4-BE49-F238E27FC236}">
                  <a16:creationId xmlns:a16="http://schemas.microsoft.com/office/drawing/2014/main" id="{B8F2D3C6-7AA6-20D0-794E-72F6F6185B66}"/>
                </a:ext>
              </a:extLst>
            </p:cNvPr>
            <p:cNvSpPr txBox="1"/>
            <p:nvPr/>
          </p:nvSpPr>
          <p:spPr>
            <a:xfrm>
              <a:off x="10413625" y="4875801"/>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05</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2" name="Group 61">
            <a:extLst>
              <a:ext uri="{FF2B5EF4-FFF2-40B4-BE49-F238E27FC236}">
                <a16:creationId xmlns:a16="http://schemas.microsoft.com/office/drawing/2014/main" id="{220477D9-E72A-FE5D-871E-CF254AEECB74}"/>
              </a:ext>
            </a:extLst>
          </p:cNvPr>
          <p:cNvGrpSpPr/>
          <p:nvPr/>
        </p:nvGrpSpPr>
        <p:grpSpPr>
          <a:xfrm>
            <a:off x="6096000" y="3367746"/>
            <a:ext cx="5612411" cy="1455032"/>
            <a:chOff x="6096000" y="3367746"/>
            <a:chExt cx="5612411" cy="1455032"/>
          </a:xfrm>
        </p:grpSpPr>
        <p:grpSp>
          <p:nvGrpSpPr>
            <p:cNvPr id="43" name="Group 42">
              <a:extLst>
                <a:ext uri="{FF2B5EF4-FFF2-40B4-BE49-F238E27FC236}">
                  <a16:creationId xmlns:a16="http://schemas.microsoft.com/office/drawing/2014/main" id="{A5005670-D00B-CD2E-0E75-D2A45C465E64}"/>
                </a:ext>
              </a:extLst>
            </p:cNvPr>
            <p:cNvGrpSpPr/>
            <p:nvPr/>
          </p:nvGrpSpPr>
          <p:grpSpPr>
            <a:xfrm>
              <a:off x="6096000" y="3439680"/>
              <a:ext cx="4789357" cy="1307863"/>
              <a:chOff x="2937076" y="817540"/>
              <a:chExt cx="2578490" cy="704145"/>
            </a:xfrm>
          </p:grpSpPr>
          <p:sp>
            <p:nvSpPr>
              <p:cNvPr id="47" name="Freeform: Shape 46">
                <a:extLst>
                  <a:ext uri="{FF2B5EF4-FFF2-40B4-BE49-F238E27FC236}">
                    <a16:creationId xmlns:a16="http://schemas.microsoft.com/office/drawing/2014/main" id="{5AA700C5-B4A4-4298-7463-F615B1EE0A82}"/>
                  </a:ext>
                </a:extLst>
              </p:cNvPr>
              <p:cNvSpPr/>
              <p:nvPr/>
            </p:nvSpPr>
            <p:spPr>
              <a:xfrm rot="5400000">
                <a:off x="3842391"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8" name="Freeform: Shape 47">
                <a:extLst>
                  <a:ext uri="{FF2B5EF4-FFF2-40B4-BE49-F238E27FC236}">
                    <a16:creationId xmlns:a16="http://schemas.microsoft.com/office/drawing/2014/main" id="{703C21EF-7F1A-4457-C597-DB270E5198D6}"/>
                  </a:ext>
                </a:extLst>
              </p:cNvPr>
              <p:cNvSpPr/>
              <p:nvPr/>
            </p:nvSpPr>
            <p:spPr>
              <a:xfrm rot="5400000">
                <a:off x="3906106"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44" name="Oval 43">
              <a:extLst>
                <a:ext uri="{FF2B5EF4-FFF2-40B4-BE49-F238E27FC236}">
                  <a16:creationId xmlns:a16="http://schemas.microsoft.com/office/drawing/2014/main" id="{64BF4901-03F6-4780-85AD-43A36F752DBD}"/>
                </a:ext>
              </a:extLst>
            </p:cNvPr>
            <p:cNvSpPr/>
            <p:nvPr/>
          </p:nvSpPr>
          <p:spPr>
            <a:xfrm>
              <a:off x="10253340" y="3367746"/>
              <a:ext cx="1455071" cy="145503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5" name="Oval 44">
              <a:extLst>
                <a:ext uri="{FF2B5EF4-FFF2-40B4-BE49-F238E27FC236}">
                  <a16:creationId xmlns:a16="http://schemas.microsoft.com/office/drawing/2014/main" id="{6DF12317-EE41-B074-394E-776A4F24B494}"/>
                </a:ext>
              </a:extLst>
            </p:cNvPr>
            <p:cNvSpPr/>
            <p:nvPr/>
          </p:nvSpPr>
          <p:spPr>
            <a:xfrm>
              <a:off x="10329388" y="3442981"/>
              <a:ext cx="1304597" cy="130456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6" name="TextBox 104">
              <a:extLst>
                <a:ext uri="{FF2B5EF4-FFF2-40B4-BE49-F238E27FC236}">
                  <a16:creationId xmlns:a16="http://schemas.microsoft.com/office/drawing/2014/main" id="{56DA76DC-6FCE-3D7B-D35E-AFA1AF42313C}"/>
                </a:ext>
              </a:extLst>
            </p:cNvPr>
            <p:cNvSpPr txBox="1"/>
            <p:nvPr/>
          </p:nvSpPr>
          <p:spPr>
            <a:xfrm>
              <a:off x="6540843" y="3555140"/>
              <a:ext cx="3606258" cy="1206483"/>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أهداف محدّدة وقابلة للقياس</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TextBox 6">
              <a:extLst>
                <a:ext uri="{FF2B5EF4-FFF2-40B4-BE49-F238E27FC236}">
                  <a16:creationId xmlns:a16="http://schemas.microsoft.com/office/drawing/2014/main" id="{6E448686-A9CD-8DB3-2A68-120A6778CA18}"/>
                </a:ext>
              </a:extLst>
            </p:cNvPr>
            <p:cNvSpPr txBox="1"/>
            <p:nvPr/>
          </p:nvSpPr>
          <p:spPr>
            <a:xfrm>
              <a:off x="10413625" y="3407734"/>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03</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1" name="Group 60">
            <a:extLst>
              <a:ext uri="{FF2B5EF4-FFF2-40B4-BE49-F238E27FC236}">
                <a16:creationId xmlns:a16="http://schemas.microsoft.com/office/drawing/2014/main" id="{C5BB0581-D93C-6412-E4C1-60FA629C382D}"/>
              </a:ext>
            </a:extLst>
          </p:cNvPr>
          <p:cNvGrpSpPr/>
          <p:nvPr/>
        </p:nvGrpSpPr>
        <p:grpSpPr>
          <a:xfrm>
            <a:off x="6096000" y="1879568"/>
            <a:ext cx="5612411" cy="1455032"/>
            <a:chOff x="6096000" y="1879568"/>
            <a:chExt cx="5612411" cy="1455032"/>
          </a:xfrm>
        </p:grpSpPr>
        <p:grpSp>
          <p:nvGrpSpPr>
            <p:cNvPr id="23" name="Group 22">
              <a:extLst>
                <a:ext uri="{FF2B5EF4-FFF2-40B4-BE49-F238E27FC236}">
                  <a16:creationId xmlns:a16="http://schemas.microsoft.com/office/drawing/2014/main" id="{8991432A-AEC1-58B1-7865-C9BA0A4A5BCC}"/>
                </a:ext>
              </a:extLst>
            </p:cNvPr>
            <p:cNvGrpSpPr/>
            <p:nvPr/>
          </p:nvGrpSpPr>
          <p:grpSpPr>
            <a:xfrm>
              <a:off x="6096000" y="1879568"/>
              <a:ext cx="5612411" cy="1455032"/>
              <a:chOff x="3021605" y="0"/>
              <a:chExt cx="3021605" cy="783380"/>
            </a:xfrm>
          </p:grpSpPr>
          <p:grpSp>
            <p:nvGrpSpPr>
              <p:cNvPr id="31" name="Group 30">
                <a:extLst>
                  <a:ext uri="{FF2B5EF4-FFF2-40B4-BE49-F238E27FC236}">
                    <a16:creationId xmlns:a16="http://schemas.microsoft.com/office/drawing/2014/main" id="{D5C376B7-BD06-6EB0-15D0-B360E43A1BE1}"/>
                  </a:ext>
                </a:extLst>
              </p:cNvPr>
              <p:cNvGrpSpPr/>
              <p:nvPr/>
            </p:nvGrpSpPr>
            <p:grpSpPr>
              <a:xfrm>
                <a:off x="3021605" y="38729"/>
                <a:ext cx="2578490" cy="704145"/>
                <a:chOff x="3021605" y="38729"/>
                <a:chExt cx="2578490" cy="704145"/>
              </a:xfrm>
            </p:grpSpPr>
            <p:sp>
              <p:nvSpPr>
                <p:cNvPr id="35" name="Freeform: Shape 34">
                  <a:extLst>
                    <a:ext uri="{FF2B5EF4-FFF2-40B4-BE49-F238E27FC236}">
                      <a16:creationId xmlns:a16="http://schemas.microsoft.com/office/drawing/2014/main" id="{ECF36A1D-1489-B2D8-82C7-D76F8735BA02}"/>
                    </a:ext>
                  </a:extLst>
                </p:cNvPr>
                <p:cNvSpPr/>
                <p:nvPr/>
              </p:nvSpPr>
              <p:spPr>
                <a:xfrm rot="5400000">
                  <a:off x="392692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6" name="Freeform: Shape 35">
                  <a:extLst>
                    <a:ext uri="{FF2B5EF4-FFF2-40B4-BE49-F238E27FC236}">
                      <a16:creationId xmlns:a16="http://schemas.microsoft.com/office/drawing/2014/main" id="{479BAFB2-BD81-086E-76E8-48AD89E74988}"/>
                    </a:ext>
                  </a:extLst>
                </p:cNvPr>
                <p:cNvSpPr/>
                <p:nvPr/>
              </p:nvSpPr>
              <p:spPr>
                <a:xfrm rot="5400000">
                  <a:off x="399063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2" name="Oval 31">
                <a:extLst>
                  <a:ext uri="{FF2B5EF4-FFF2-40B4-BE49-F238E27FC236}">
                    <a16:creationId xmlns:a16="http://schemas.microsoft.com/office/drawing/2014/main" id="{B3C864AB-8FFC-F553-89F1-859AC467E012}"/>
                  </a:ext>
                </a:extLst>
              </p:cNvPr>
              <p:cNvSpPr/>
              <p:nvPr/>
            </p:nvSpPr>
            <p:spPr>
              <a:xfrm>
                <a:off x="5259830"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3" name="Oval 32">
                <a:extLst>
                  <a:ext uri="{FF2B5EF4-FFF2-40B4-BE49-F238E27FC236}">
                    <a16:creationId xmlns:a16="http://schemas.microsoft.com/office/drawing/2014/main" id="{9F7E1326-AB99-A094-5997-15C492F8BF61}"/>
                  </a:ext>
                </a:extLst>
              </p:cNvPr>
              <p:cNvSpPr/>
              <p:nvPr/>
            </p:nvSpPr>
            <p:spPr>
              <a:xfrm>
                <a:off x="5300773"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TextBox 143">
                <a:extLst>
                  <a:ext uri="{FF2B5EF4-FFF2-40B4-BE49-F238E27FC236}">
                    <a16:creationId xmlns:a16="http://schemas.microsoft.com/office/drawing/2014/main" id="{B223EA7D-9C4C-F5DA-24A5-F55B9C4CE634}"/>
                  </a:ext>
                </a:extLst>
              </p:cNvPr>
              <p:cNvSpPr txBox="1"/>
              <p:nvPr/>
            </p:nvSpPr>
            <p:spPr>
              <a:xfrm>
                <a:off x="3339629" y="169827"/>
                <a:ext cx="1971585" cy="344666"/>
              </a:xfrm>
              <a:prstGeom prst="rect">
                <a:avLst/>
              </a:prstGeom>
              <a:noFill/>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الرؤية الشخصية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1" name="TextBox 6">
              <a:extLst>
                <a:ext uri="{FF2B5EF4-FFF2-40B4-BE49-F238E27FC236}">
                  <a16:creationId xmlns:a16="http://schemas.microsoft.com/office/drawing/2014/main" id="{7059F2DD-3F02-FAB4-1840-25343E05FB1D}"/>
                </a:ext>
              </a:extLst>
            </p:cNvPr>
            <p:cNvSpPr txBox="1"/>
            <p:nvPr/>
          </p:nvSpPr>
          <p:spPr>
            <a:xfrm>
              <a:off x="10413625" y="1939666"/>
              <a:ext cx="1120819" cy="1285864"/>
            </a:xfrm>
            <a:prstGeom prst="rect">
              <a:avLst/>
            </a:prstGeom>
            <a:noFill/>
          </p:spPr>
          <p:txBody>
            <a:bodyPr wrap="none" rtlCol="0">
              <a:spAutoFit/>
            </a:bodyPr>
            <a:lstStyle/>
            <a:p>
              <a:pPr algn="just" rtl="1">
                <a:lnSpc>
                  <a:spcPct val="115000"/>
                </a:lnSpc>
              </a:pPr>
              <a:r>
                <a:rPr lang="en-US" sz="7200" b="1" kern="1200" dirty="0">
                  <a:solidFill>
                    <a:srgbClr val="168489"/>
                  </a:solidFill>
                  <a:effectLst/>
                  <a:latin typeface="Calibri" panose="020F0502020204030204" pitchFamily="34" charset="0"/>
                  <a:ea typeface="Calibri" panose="020F0502020204030204" pitchFamily="34" charset="0"/>
                  <a:cs typeface="Activist Light"/>
                </a:rPr>
                <a:t>01</a:t>
              </a:r>
              <a:endParaRPr lang="en-US" sz="7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6" name="Group 65">
            <a:extLst>
              <a:ext uri="{FF2B5EF4-FFF2-40B4-BE49-F238E27FC236}">
                <a16:creationId xmlns:a16="http://schemas.microsoft.com/office/drawing/2014/main" id="{68F33947-9B36-AC3A-6AC6-34F4F9F7D82B}"/>
              </a:ext>
            </a:extLst>
          </p:cNvPr>
          <p:cNvGrpSpPr/>
          <p:nvPr/>
        </p:nvGrpSpPr>
        <p:grpSpPr>
          <a:xfrm>
            <a:off x="483589" y="1879568"/>
            <a:ext cx="5612411" cy="1455032"/>
            <a:chOff x="483589" y="1879568"/>
            <a:chExt cx="5612411" cy="1455032"/>
          </a:xfrm>
        </p:grpSpPr>
        <p:grpSp>
          <p:nvGrpSpPr>
            <p:cNvPr id="24" name="Group 23">
              <a:extLst>
                <a:ext uri="{FF2B5EF4-FFF2-40B4-BE49-F238E27FC236}">
                  <a16:creationId xmlns:a16="http://schemas.microsoft.com/office/drawing/2014/main" id="{5DACCE7A-F0C1-CE16-87C9-0550B24FDFD6}"/>
                </a:ext>
              </a:extLst>
            </p:cNvPr>
            <p:cNvGrpSpPr/>
            <p:nvPr/>
          </p:nvGrpSpPr>
          <p:grpSpPr>
            <a:xfrm flipH="1">
              <a:off x="483589" y="1879568"/>
              <a:ext cx="5612411" cy="1455032"/>
              <a:chOff x="0" y="0"/>
              <a:chExt cx="3021605" cy="783380"/>
            </a:xfrm>
          </p:grpSpPr>
          <p:grpSp>
            <p:nvGrpSpPr>
              <p:cNvPr id="25" name="Group 24">
                <a:extLst>
                  <a:ext uri="{FF2B5EF4-FFF2-40B4-BE49-F238E27FC236}">
                    <a16:creationId xmlns:a16="http://schemas.microsoft.com/office/drawing/2014/main" id="{C58E7BBF-5B64-04FC-1C6E-39DB147A1AEE}"/>
                  </a:ext>
                </a:extLst>
              </p:cNvPr>
              <p:cNvGrpSpPr/>
              <p:nvPr/>
            </p:nvGrpSpPr>
            <p:grpSpPr>
              <a:xfrm>
                <a:off x="0" y="38729"/>
                <a:ext cx="2578490" cy="704145"/>
                <a:chOff x="0" y="38729"/>
                <a:chExt cx="2578490" cy="704145"/>
              </a:xfrm>
            </p:grpSpPr>
            <p:sp>
              <p:nvSpPr>
                <p:cNvPr id="29" name="Freeform: Shape 28">
                  <a:extLst>
                    <a:ext uri="{FF2B5EF4-FFF2-40B4-BE49-F238E27FC236}">
                      <a16:creationId xmlns:a16="http://schemas.microsoft.com/office/drawing/2014/main" id="{DF2329B2-0541-5291-637B-25A7F745F45E}"/>
                    </a:ext>
                  </a:extLst>
                </p:cNvPr>
                <p:cNvSpPr/>
                <p:nvPr/>
              </p:nvSpPr>
              <p:spPr>
                <a:xfrm rot="5400000">
                  <a:off x="905315"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30" name="Freeform: Shape 29">
                  <a:extLst>
                    <a:ext uri="{FF2B5EF4-FFF2-40B4-BE49-F238E27FC236}">
                      <a16:creationId xmlns:a16="http://schemas.microsoft.com/office/drawing/2014/main" id="{A240B401-92B2-099B-64E4-563A049D07D2}"/>
                    </a:ext>
                  </a:extLst>
                </p:cNvPr>
                <p:cNvSpPr/>
                <p:nvPr/>
              </p:nvSpPr>
              <p:spPr>
                <a:xfrm rot="5400000">
                  <a:off x="969030" y="-866586"/>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26" name="Oval 25">
                <a:extLst>
                  <a:ext uri="{FF2B5EF4-FFF2-40B4-BE49-F238E27FC236}">
                    <a16:creationId xmlns:a16="http://schemas.microsoft.com/office/drawing/2014/main" id="{BCEB4CB8-6965-6968-C028-ABCE647095F3}"/>
                  </a:ext>
                </a:extLst>
              </p:cNvPr>
              <p:cNvSpPr/>
              <p:nvPr/>
            </p:nvSpPr>
            <p:spPr>
              <a:xfrm>
                <a:off x="2238225" y="0"/>
                <a:ext cx="783380" cy="783380"/>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7" name="Oval 26">
                <a:extLst>
                  <a:ext uri="{FF2B5EF4-FFF2-40B4-BE49-F238E27FC236}">
                    <a16:creationId xmlns:a16="http://schemas.microsoft.com/office/drawing/2014/main" id="{8774BFFF-027E-5338-9DF2-153685BE2523}"/>
                  </a:ext>
                </a:extLst>
              </p:cNvPr>
              <p:cNvSpPr/>
              <p:nvPr/>
            </p:nvSpPr>
            <p:spPr>
              <a:xfrm>
                <a:off x="2279168" y="40506"/>
                <a:ext cx="702368" cy="702368"/>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TextBox 124">
                <a:extLst>
                  <a:ext uri="{FF2B5EF4-FFF2-40B4-BE49-F238E27FC236}">
                    <a16:creationId xmlns:a16="http://schemas.microsoft.com/office/drawing/2014/main" id="{C6D02FC3-9C16-2201-BF24-1FE24ABE1DC1}"/>
                  </a:ext>
                </a:extLst>
              </p:cNvPr>
              <p:cNvSpPr txBox="1"/>
              <p:nvPr/>
            </p:nvSpPr>
            <p:spPr>
              <a:xfrm>
                <a:off x="191749" y="46252"/>
                <a:ext cx="2080029" cy="649563"/>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مجالات التطوير ذات الأولوية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2" name="TextBox 6">
              <a:extLst>
                <a:ext uri="{FF2B5EF4-FFF2-40B4-BE49-F238E27FC236}">
                  <a16:creationId xmlns:a16="http://schemas.microsoft.com/office/drawing/2014/main" id="{E4F4CEC9-E1D2-AB4F-ADAE-2A549B8E2CA8}"/>
                </a:ext>
              </a:extLst>
            </p:cNvPr>
            <p:cNvSpPr txBox="1"/>
            <p:nvPr/>
          </p:nvSpPr>
          <p:spPr>
            <a:xfrm>
              <a:off x="631593" y="1939666"/>
              <a:ext cx="1120819" cy="1285864"/>
            </a:xfrm>
            <a:prstGeom prst="rect">
              <a:avLst/>
            </a:prstGeom>
            <a:noFill/>
          </p:spPr>
          <p:txBody>
            <a:bodyPr wrap="none" rtlCol="0">
              <a:spAutoFit/>
            </a:bodyPr>
            <a:lstStyle/>
            <a:p>
              <a:pPr algn="just" rtl="1">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02</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5" name="Group 64">
            <a:extLst>
              <a:ext uri="{FF2B5EF4-FFF2-40B4-BE49-F238E27FC236}">
                <a16:creationId xmlns:a16="http://schemas.microsoft.com/office/drawing/2014/main" id="{6A739DF9-CEF2-CA5A-97E7-BDED7A5ED964}"/>
              </a:ext>
            </a:extLst>
          </p:cNvPr>
          <p:cNvGrpSpPr/>
          <p:nvPr/>
        </p:nvGrpSpPr>
        <p:grpSpPr>
          <a:xfrm>
            <a:off x="483589" y="3367746"/>
            <a:ext cx="5612411" cy="1455032"/>
            <a:chOff x="483589" y="3367746"/>
            <a:chExt cx="5612411" cy="1455032"/>
          </a:xfrm>
        </p:grpSpPr>
        <p:grpSp>
          <p:nvGrpSpPr>
            <p:cNvPr id="37" name="Group 36">
              <a:extLst>
                <a:ext uri="{FF2B5EF4-FFF2-40B4-BE49-F238E27FC236}">
                  <a16:creationId xmlns:a16="http://schemas.microsoft.com/office/drawing/2014/main" id="{4ECF31C7-A593-F36B-D0A2-19DB4F876CF4}"/>
                </a:ext>
              </a:extLst>
            </p:cNvPr>
            <p:cNvGrpSpPr/>
            <p:nvPr/>
          </p:nvGrpSpPr>
          <p:grpSpPr>
            <a:xfrm flipH="1">
              <a:off x="1306643" y="3439680"/>
              <a:ext cx="4789357" cy="1307863"/>
              <a:chOff x="0" y="817540"/>
              <a:chExt cx="2578490" cy="704145"/>
            </a:xfrm>
          </p:grpSpPr>
          <p:sp>
            <p:nvSpPr>
              <p:cNvPr id="41" name="Freeform: Shape 40">
                <a:extLst>
                  <a:ext uri="{FF2B5EF4-FFF2-40B4-BE49-F238E27FC236}">
                    <a16:creationId xmlns:a16="http://schemas.microsoft.com/office/drawing/2014/main" id="{E9858AC3-6E99-D9E6-4444-826AFB785E70}"/>
                  </a:ext>
                </a:extLst>
              </p:cNvPr>
              <p:cNvSpPr/>
              <p:nvPr/>
            </p:nvSpPr>
            <p:spPr>
              <a:xfrm rot="5400000">
                <a:off x="905315"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42" name="Freeform: Shape 41">
                <a:extLst>
                  <a:ext uri="{FF2B5EF4-FFF2-40B4-BE49-F238E27FC236}">
                    <a16:creationId xmlns:a16="http://schemas.microsoft.com/office/drawing/2014/main" id="{803C42EE-341D-DDDF-06D6-7A63E15D6FC6}"/>
                  </a:ext>
                </a:extLst>
              </p:cNvPr>
              <p:cNvSpPr/>
              <p:nvPr/>
            </p:nvSpPr>
            <p:spPr>
              <a:xfrm rot="5400000">
                <a:off x="969030" y="-87775"/>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38" name="Oval 37">
              <a:extLst>
                <a:ext uri="{FF2B5EF4-FFF2-40B4-BE49-F238E27FC236}">
                  <a16:creationId xmlns:a16="http://schemas.microsoft.com/office/drawing/2014/main" id="{75819CA0-2705-06E0-1514-4D1DFC28AAEC}"/>
                </a:ext>
              </a:extLst>
            </p:cNvPr>
            <p:cNvSpPr/>
            <p:nvPr/>
          </p:nvSpPr>
          <p:spPr>
            <a:xfrm flipH="1">
              <a:off x="483589" y="3367746"/>
              <a:ext cx="1455071" cy="145503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Oval 38">
              <a:extLst>
                <a:ext uri="{FF2B5EF4-FFF2-40B4-BE49-F238E27FC236}">
                  <a16:creationId xmlns:a16="http://schemas.microsoft.com/office/drawing/2014/main" id="{0D3C2F17-3FFB-15C9-86F1-78B54D7FD367}"/>
                </a:ext>
              </a:extLst>
            </p:cNvPr>
            <p:cNvSpPr/>
            <p:nvPr/>
          </p:nvSpPr>
          <p:spPr>
            <a:xfrm flipH="1">
              <a:off x="558014" y="3442981"/>
              <a:ext cx="1304597" cy="130456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0" name="TextBox 87">
              <a:extLst>
                <a:ext uri="{FF2B5EF4-FFF2-40B4-BE49-F238E27FC236}">
                  <a16:creationId xmlns:a16="http://schemas.microsoft.com/office/drawing/2014/main" id="{D9D2520C-0003-578B-662C-939B47FBDAD1}"/>
                </a:ext>
              </a:extLst>
            </p:cNvPr>
            <p:cNvSpPr txBox="1"/>
            <p:nvPr/>
          </p:nvSpPr>
          <p:spPr>
            <a:xfrm flipH="1">
              <a:off x="2028164" y="3478373"/>
              <a:ext cx="3503553" cy="1206483"/>
            </a:xfrm>
            <a:prstGeom prst="rect">
              <a:avLst/>
            </a:prstGeom>
          </p:spPr>
          <p:txBody>
            <a:bodyPr wrap="square" rtlCol="0">
              <a:spAutoFit/>
            </a:bodyPr>
            <a:lstStyle/>
            <a:p>
              <a:pPr algn="ctr" rtl="0">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استراتيجيات التعلّم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6">
              <a:extLst>
                <a:ext uri="{FF2B5EF4-FFF2-40B4-BE49-F238E27FC236}">
                  <a16:creationId xmlns:a16="http://schemas.microsoft.com/office/drawing/2014/main" id="{A0C824D6-8CC3-4B6A-E7F0-7EFE2632426A}"/>
                </a:ext>
              </a:extLst>
            </p:cNvPr>
            <p:cNvSpPr txBox="1"/>
            <p:nvPr/>
          </p:nvSpPr>
          <p:spPr>
            <a:xfrm>
              <a:off x="631591" y="3407734"/>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04</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64" name="Group 63">
            <a:extLst>
              <a:ext uri="{FF2B5EF4-FFF2-40B4-BE49-F238E27FC236}">
                <a16:creationId xmlns:a16="http://schemas.microsoft.com/office/drawing/2014/main" id="{8695F5C4-342C-8176-1947-B704EF4FF1FF}"/>
              </a:ext>
            </a:extLst>
          </p:cNvPr>
          <p:cNvGrpSpPr/>
          <p:nvPr/>
        </p:nvGrpSpPr>
        <p:grpSpPr>
          <a:xfrm>
            <a:off x="483589" y="4858648"/>
            <a:ext cx="5612411" cy="1455032"/>
            <a:chOff x="483589" y="4858648"/>
            <a:chExt cx="5612411" cy="1455032"/>
          </a:xfrm>
        </p:grpSpPr>
        <p:grpSp>
          <p:nvGrpSpPr>
            <p:cNvPr id="49" name="Group 48">
              <a:extLst>
                <a:ext uri="{FF2B5EF4-FFF2-40B4-BE49-F238E27FC236}">
                  <a16:creationId xmlns:a16="http://schemas.microsoft.com/office/drawing/2014/main" id="{EF598007-2993-0813-2026-A517626ED83D}"/>
                </a:ext>
              </a:extLst>
            </p:cNvPr>
            <p:cNvGrpSpPr/>
            <p:nvPr/>
          </p:nvGrpSpPr>
          <p:grpSpPr>
            <a:xfrm flipH="1">
              <a:off x="1306643" y="4930582"/>
              <a:ext cx="4789357" cy="1307863"/>
              <a:chOff x="0" y="1597777"/>
              <a:chExt cx="2578490" cy="704145"/>
            </a:xfrm>
          </p:grpSpPr>
          <p:sp>
            <p:nvSpPr>
              <p:cNvPr id="53" name="Freeform: Shape 52">
                <a:extLst>
                  <a:ext uri="{FF2B5EF4-FFF2-40B4-BE49-F238E27FC236}">
                    <a16:creationId xmlns:a16="http://schemas.microsoft.com/office/drawing/2014/main" id="{026C9425-66ED-7885-A896-EE69663401EC}"/>
                  </a:ext>
                </a:extLst>
              </p:cNvPr>
              <p:cNvSpPr/>
              <p:nvPr/>
            </p:nvSpPr>
            <p:spPr>
              <a:xfrm rot="5400000">
                <a:off x="905315"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sp>
            <p:nvSpPr>
              <p:cNvPr id="54" name="Freeform: Shape 53">
                <a:extLst>
                  <a:ext uri="{FF2B5EF4-FFF2-40B4-BE49-F238E27FC236}">
                    <a16:creationId xmlns:a16="http://schemas.microsoft.com/office/drawing/2014/main" id="{55476D0F-65F8-412C-B9BB-A08B8D8574E4}"/>
                  </a:ext>
                </a:extLst>
              </p:cNvPr>
              <p:cNvSpPr/>
              <p:nvPr/>
            </p:nvSpPr>
            <p:spPr>
              <a:xfrm rot="5400000">
                <a:off x="969030" y="692462"/>
                <a:ext cx="704145" cy="2514775"/>
              </a:xfrm>
              <a:custGeom>
                <a:avLst/>
                <a:gdLst>
                  <a:gd name="connsiteX0" fmla="*/ 0 w 704145"/>
                  <a:gd name="connsiteY0" fmla="*/ 2296554 h 2514775"/>
                  <a:gd name="connsiteX1" fmla="*/ 0 w 704145"/>
                  <a:gd name="connsiteY1" fmla="*/ 1751002 h 2514775"/>
                  <a:gd name="connsiteX2" fmla="*/ 0 w 704145"/>
                  <a:gd name="connsiteY2" fmla="*/ 1423670 h 2514775"/>
                  <a:gd name="connsiteX3" fmla="*/ 0 w 704145"/>
                  <a:gd name="connsiteY3" fmla="*/ 1418436 h 2514775"/>
                  <a:gd name="connsiteX4" fmla="*/ 0 w 704145"/>
                  <a:gd name="connsiteY4" fmla="*/ 878118 h 2514775"/>
                  <a:gd name="connsiteX5" fmla="*/ 0 w 704145"/>
                  <a:gd name="connsiteY5" fmla="*/ 872884 h 2514775"/>
                  <a:gd name="connsiteX6" fmla="*/ 0 w 704145"/>
                  <a:gd name="connsiteY6" fmla="*/ 545552 h 2514775"/>
                  <a:gd name="connsiteX7" fmla="*/ 0 w 704145"/>
                  <a:gd name="connsiteY7" fmla="*/ 0 h 2514775"/>
                  <a:gd name="connsiteX8" fmla="*/ 704145 w 704145"/>
                  <a:gd name="connsiteY8" fmla="*/ 0 h 2514775"/>
                  <a:gd name="connsiteX9" fmla="*/ 704145 w 704145"/>
                  <a:gd name="connsiteY9" fmla="*/ 545552 h 2514775"/>
                  <a:gd name="connsiteX10" fmla="*/ 704145 w 704145"/>
                  <a:gd name="connsiteY10" fmla="*/ 872884 h 2514775"/>
                  <a:gd name="connsiteX11" fmla="*/ 704145 w 704145"/>
                  <a:gd name="connsiteY11" fmla="*/ 878118 h 2514775"/>
                  <a:gd name="connsiteX12" fmla="*/ 704145 w 704145"/>
                  <a:gd name="connsiteY12" fmla="*/ 1418436 h 2514775"/>
                  <a:gd name="connsiteX13" fmla="*/ 704145 w 704145"/>
                  <a:gd name="connsiteY13" fmla="*/ 1423670 h 2514775"/>
                  <a:gd name="connsiteX14" fmla="*/ 704145 w 704145"/>
                  <a:gd name="connsiteY14" fmla="*/ 1751002 h 2514775"/>
                  <a:gd name="connsiteX15" fmla="*/ 704145 w 704145"/>
                  <a:gd name="connsiteY15" fmla="*/ 2296554 h 2514775"/>
                  <a:gd name="connsiteX16" fmla="*/ 352072 w 704145"/>
                  <a:gd name="connsiteY16" fmla="*/ 2514775 h 251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4145" h="2514775">
                    <a:moveTo>
                      <a:pt x="0" y="2296554"/>
                    </a:moveTo>
                    <a:lnTo>
                      <a:pt x="0" y="1751002"/>
                    </a:lnTo>
                    <a:lnTo>
                      <a:pt x="0" y="1423670"/>
                    </a:lnTo>
                    <a:lnTo>
                      <a:pt x="0" y="1418436"/>
                    </a:lnTo>
                    <a:lnTo>
                      <a:pt x="0" y="878118"/>
                    </a:lnTo>
                    <a:lnTo>
                      <a:pt x="0" y="872884"/>
                    </a:lnTo>
                    <a:lnTo>
                      <a:pt x="0" y="545552"/>
                    </a:lnTo>
                    <a:lnTo>
                      <a:pt x="0" y="0"/>
                    </a:lnTo>
                    <a:lnTo>
                      <a:pt x="704145" y="0"/>
                    </a:lnTo>
                    <a:lnTo>
                      <a:pt x="704145" y="545552"/>
                    </a:lnTo>
                    <a:lnTo>
                      <a:pt x="704145" y="872884"/>
                    </a:lnTo>
                    <a:lnTo>
                      <a:pt x="704145" y="878118"/>
                    </a:lnTo>
                    <a:lnTo>
                      <a:pt x="704145" y="1418436"/>
                    </a:lnTo>
                    <a:lnTo>
                      <a:pt x="704145" y="1423670"/>
                    </a:lnTo>
                    <a:lnTo>
                      <a:pt x="704145" y="1751002"/>
                    </a:lnTo>
                    <a:lnTo>
                      <a:pt x="704145" y="2296554"/>
                    </a:lnTo>
                    <a:lnTo>
                      <a:pt x="352072" y="2514775"/>
                    </a:lnTo>
                    <a:close/>
                  </a:path>
                </a:pathLst>
              </a:cu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US" sz="3200"/>
              </a:p>
            </p:txBody>
          </p:sp>
        </p:grpSp>
        <p:sp>
          <p:nvSpPr>
            <p:cNvPr id="50" name="Oval 49">
              <a:extLst>
                <a:ext uri="{FF2B5EF4-FFF2-40B4-BE49-F238E27FC236}">
                  <a16:creationId xmlns:a16="http://schemas.microsoft.com/office/drawing/2014/main" id="{5FCF895E-C092-D5B8-FD1C-B8B02CBCDA21}"/>
                </a:ext>
              </a:extLst>
            </p:cNvPr>
            <p:cNvSpPr/>
            <p:nvPr/>
          </p:nvSpPr>
          <p:spPr>
            <a:xfrm flipH="1">
              <a:off x="483589" y="4858648"/>
              <a:ext cx="1455071" cy="145503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id="{2081F4CB-3666-D4F8-C423-1FFB99EE333F}"/>
                </a:ext>
              </a:extLst>
            </p:cNvPr>
            <p:cNvSpPr/>
            <p:nvPr/>
          </p:nvSpPr>
          <p:spPr>
            <a:xfrm flipH="1">
              <a:off x="558014" y="4933883"/>
              <a:ext cx="1304597" cy="1304562"/>
            </a:xfrm>
            <a:prstGeom prst="ellipse">
              <a:avLst/>
            </a:prstGeom>
            <a:solidFill>
              <a:schemeClr val="bg1"/>
            </a:solidFill>
            <a:ln>
              <a:solidFill>
                <a:srgbClr val="0058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TextBox 160">
              <a:extLst>
                <a:ext uri="{FF2B5EF4-FFF2-40B4-BE49-F238E27FC236}">
                  <a16:creationId xmlns:a16="http://schemas.microsoft.com/office/drawing/2014/main" id="{66DD16F6-C510-AA22-49FC-4E9A427C1A76}"/>
                </a:ext>
              </a:extLst>
            </p:cNvPr>
            <p:cNvSpPr txBox="1"/>
            <p:nvPr/>
          </p:nvSpPr>
          <p:spPr>
            <a:xfrm flipH="1">
              <a:off x="1766276" y="5207792"/>
              <a:ext cx="3973923" cy="640175"/>
            </a:xfrm>
            <a:prstGeom prst="rect">
              <a:avLst/>
            </a:prstGeom>
          </p:spPr>
          <p:txBody>
            <a:bodyPr wrap="square" rtlCol="0">
              <a:sp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وضع آليّات للمتابعة والتقييم</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6">
              <a:extLst>
                <a:ext uri="{FF2B5EF4-FFF2-40B4-BE49-F238E27FC236}">
                  <a16:creationId xmlns:a16="http://schemas.microsoft.com/office/drawing/2014/main" id="{49910C56-4E49-A6C6-F09F-46AA6CB72BCD}"/>
                </a:ext>
              </a:extLst>
            </p:cNvPr>
            <p:cNvSpPr txBox="1"/>
            <p:nvPr/>
          </p:nvSpPr>
          <p:spPr>
            <a:xfrm>
              <a:off x="631591" y="4875801"/>
              <a:ext cx="1120819" cy="1285864"/>
            </a:xfrm>
            <a:prstGeom prst="rect">
              <a:avLst/>
            </a:prstGeom>
            <a:noFill/>
          </p:spPr>
          <p:txBody>
            <a:bodyPr wrap="none" rtlCol="0">
              <a:spAutoFit/>
            </a:bodyPr>
            <a:lstStyle/>
            <a:p>
              <a:pPr algn="just" rtl="0">
                <a:lnSpc>
                  <a:spcPct val="115000"/>
                </a:lnSpc>
              </a:pPr>
              <a:r>
                <a:rPr lang="en-US" sz="7200" b="1" kern="1200">
                  <a:solidFill>
                    <a:srgbClr val="168489"/>
                  </a:solidFill>
                  <a:effectLst/>
                  <a:latin typeface="Calibri" panose="020F0502020204030204" pitchFamily="34" charset="0"/>
                  <a:ea typeface="Calibri" panose="020F0502020204030204" pitchFamily="34" charset="0"/>
                  <a:cs typeface="Activist Light"/>
                </a:rPr>
                <a:t>06</a:t>
              </a:r>
              <a:endParaRPr lang="en-US" sz="7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5396489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ppt_x"/>
                                          </p:val>
                                        </p:tav>
                                        <p:tav tm="100000">
                                          <p:val>
                                            <p:strVal val="#ppt_x"/>
                                          </p:val>
                                        </p:tav>
                                      </p:tavLst>
                                    </p:anim>
                                    <p:anim calcmode="lin" valueType="num">
                                      <p:cBhvr additive="base">
                                        <p:cTn id="1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ppt_x"/>
                                          </p:val>
                                        </p:tav>
                                        <p:tav tm="100000">
                                          <p:val>
                                            <p:strVal val="#ppt_x"/>
                                          </p:val>
                                        </p:tav>
                                      </p:tavLst>
                                    </p:anim>
                                    <p:anim calcmode="lin" valueType="num">
                                      <p:cBhvr additive="base">
                                        <p:cTn id="26"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AAA1C-5A5E-87F5-5311-132949E40A2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1DB2A02-BB37-04FB-5CC8-79F1C349FFB7}"/>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C2AA6CD-6AB6-ACA1-CF93-AFF9918EB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B37CEDE2-5D6D-20CF-0C53-7A3727DA42DC}"/>
              </a:ext>
            </a:extLst>
          </p:cNvPr>
          <p:cNvSpPr/>
          <p:nvPr/>
        </p:nvSpPr>
        <p:spPr>
          <a:xfrm rot="1800000">
            <a:off x="-966439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B2E92B-9E5E-1C7A-4700-A7E4B3DCE8B0}"/>
              </a:ext>
            </a:extLst>
          </p:cNvPr>
          <p:cNvSpPr txBox="1"/>
          <p:nvPr/>
        </p:nvSpPr>
        <p:spPr>
          <a:xfrm>
            <a:off x="15607839" y="3428245"/>
            <a:ext cx="5843587"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بعد تشخيص واقعكم القيادي، يأتي دور تصميم خطّة تطوير شخصية تترجم الرؤى والمعارف إلى خطوات عملية</a:t>
            </a:r>
            <a:endParaRPr lang="en-US" dirty="0"/>
          </a:p>
        </p:txBody>
      </p:sp>
      <p:pic>
        <p:nvPicPr>
          <p:cNvPr id="5" name="Picture 4" descr="Strategy ">
            <a:extLst>
              <a:ext uri="{FF2B5EF4-FFF2-40B4-BE49-F238E27FC236}">
                <a16:creationId xmlns:a16="http://schemas.microsoft.com/office/drawing/2014/main" id="{CEE73617-E95D-CDF8-D5A4-14C9E25971A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86282" y="1952644"/>
            <a:ext cx="3905310" cy="3905310"/>
          </a:xfrm>
          <a:prstGeom prst="rect">
            <a:avLst/>
          </a:prstGeom>
          <a:noFill/>
          <a:ln>
            <a:noFill/>
          </a:ln>
        </p:spPr>
      </p:pic>
      <p:pic>
        <p:nvPicPr>
          <p:cNvPr id="6" name="Picture 5" descr="Programming ">
            <a:extLst>
              <a:ext uri="{FF2B5EF4-FFF2-40B4-BE49-F238E27FC236}">
                <a16:creationId xmlns:a16="http://schemas.microsoft.com/office/drawing/2014/main" id="{25055144-8CE1-F22C-FEE2-EE3AB276B38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3135" y="2193510"/>
            <a:ext cx="3140818" cy="3140818"/>
          </a:xfrm>
          <a:prstGeom prst="rect">
            <a:avLst/>
          </a:prstGeom>
          <a:noFill/>
          <a:ln>
            <a:noFill/>
          </a:ln>
        </p:spPr>
      </p:pic>
      <p:sp>
        <p:nvSpPr>
          <p:cNvPr id="7" name="TextBox 6">
            <a:extLst>
              <a:ext uri="{FF2B5EF4-FFF2-40B4-BE49-F238E27FC236}">
                <a16:creationId xmlns:a16="http://schemas.microsoft.com/office/drawing/2014/main" id="{777EADEE-B7BF-7EB9-1766-3239B21D816F}"/>
              </a:ext>
            </a:extLst>
          </p:cNvPr>
          <p:cNvSpPr txBox="1"/>
          <p:nvPr/>
        </p:nvSpPr>
        <p:spPr>
          <a:xfrm>
            <a:off x="5372458" y="3087316"/>
            <a:ext cx="5843587"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لتحقيق أقصى استفادة من هذه الدورة التدريبية، من الضروري استخلاص الدروس الرئيسية وتحويلها إلى خارطة طريق عملية</a:t>
            </a:r>
            <a:endParaRPr lang="en-US" dirty="0"/>
          </a:p>
        </p:txBody>
      </p:sp>
      <p:pic>
        <p:nvPicPr>
          <p:cNvPr id="10" name="Picture 9" descr="Lesson ">
            <a:extLst>
              <a:ext uri="{FF2B5EF4-FFF2-40B4-BE49-F238E27FC236}">
                <a16:creationId xmlns:a16="http://schemas.microsoft.com/office/drawing/2014/main" id="{616F3007-6F92-ACE4-C44A-D5B498CD6E7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19411" y="2050935"/>
            <a:ext cx="3425968" cy="3425968"/>
          </a:xfrm>
          <a:prstGeom prst="rect">
            <a:avLst/>
          </a:prstGeom>
          <a:noFill/>
          <a:ln>
            <a:noFill/>
          </a:ln>
        </p:spPr>
      </p:pic>
    </p:spTree>
    <p:extLst>
      <p:ext uri="{BB962C8B-B14F-4D97-AF65-F5344CB8AC3E}">
        <p14:creationId xmlns:p14="http://schemas.microsoft.com/office/powerpoint/2010/main" val="1087497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3A25A-2577-688E-3DC7-A8670C9F806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AEA64DD-B6B3-C5BC-C32D-5EE4F6EE847C}"/>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37C90B-9055-AE36-FAB0-5F59812D96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24ED158A-D9C2-BCE0-A067-BA9FF8C382B9}"/>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الدروس الرئيسية المستخلصة من البرنامج</a:t>
            </a:r>
            <a:endParaRPr lang="en-US"/>
          </a:p>
        </p:txBody>
      </p:sp>
      <p:pic>
        <p:nvPicPr>
          <p:cNvPr id="6" name="Picture 5" descr="Programming ">
            <a:extLst>
              <a:ext uri="{FF2B5EF4-FFF2-40B4-BE49-F238E27FC236}">
                <a16:creationId xmlns:a16="http://schemas.microsoft.com/office/drawing/2014/main" id="{5FCA7382-B26E-8DB4-8F3A-539C708601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63188" y="2193510"/>
            <a:ext cx="3140818" cy="3140818"/>
          </a:xfrm>
          <a:prstGeom prst="rect">
            <a:avLst/>
          </a:prstGeom>
          <a:noFill/>
          <a:ln>
            <a:noFill/>
          </a:ln>
        </p:spPr>
      </p:pic>
      <p:pic>
        <p:nvPicPr>
          <p:cNvPr id="7" name="Picture 6" descr="Lesson ">
            <a:extLst>
              <a:ext uri="{FF2B5EF4-FFF2-40B4-BE49-F238E27FC236}">
                <a16:creationId xmlns:a16="http://schemas.microsoft.com/office/drawing/2014/main" id="{C6B7CE6F-3D31-D126-AD8E-01EBE08A49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79871" y="2050935"/>
            <a:ext cx="3425968" cy="3425968"/>
          </a:xfrm>
          <a:prstGeom prst="rect">
            <a:avLst/>
          </a:prstGeom>
          <a:noFill/>
          <a:ln>
            <a:noFill/>
          </a:ln>
        </p:spPr>
      </p:pic>
      <p:sp>
        <p:nvSpPr>
          <p:cNvPr id="10" name="TextBox 9">
            <a:extLst>
              <a:ext uri="{FF2B5EF4-FFF2-40B4-BE49-F238E27FC236}">
                <a16:creationId xmlns:a16="http://schemas.microsoft.com/office/drawing/2014/main" id="{3F55C996-A0B8-3401-D4A7-0257E0CC84B1}"/>
              </a:ext>
            </a:extLst>
          </p:cNvPr>
          <p:cNvSpPr txBox="1"/>
          <p:nvPr/>
        </p:nvSpPr>
        <p:spPr>
          <a:xfrm>
            <a:off x="5372458" y="2368360"/>
            <a:ext cx="5843587" cy="324127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1. القيادة المستقبلية تتطلّب توازناً بين: </a:t>
            </a:r>
            <a:endParaRPr lang="en-US" b="1" dirty="0">
              <a:solidFill>
                <a:srgbClr val="168489"/>
              </a:solidFill>
              <a:latin typeface="Adobe Arabic" panose="02040503050201020203" pitchFamily="18" charset="-78"/>
              <a:cs typeface="Adobe Arabic" panose="02040503050201020203" pitchFamily="18" charset="-78"/>
            </a:endParaRPr>
          </a:p>
          <a:p>
            <a:r>
              <a:rPr lang="ar-SA" dirty="0"/>
              <a:t>- الاستشراف الاستراتيجي بعيد المدى والتنفيذ العملي قصير المدى.</a:t>
            </a:r>
            <a:endParaRPr lang="en-US" dirty="0"/>
          </a:p>
          <a:p>
            <a:r>
              <a:rPr lang="ar-SA" dirty="0"/>
              <a:t>- الاستفادة من التكنولوجيا والحفاظ على العنصر الإنساني.</a:t>
            </a:r>
            <a:endParaRPr lang="en-US" dirty="0"/>
          </a:p>
          <a:p>
            <a:r>
              <a:rPr lang="ar-SA" dirty="0"/>
              <a:t>- المرونة والاستجابة للتغيير والاستقرار والتركيز الاستراتيجي.</a:t>
            </a:r>
            <a:endParaRPr lang="en-US" dirty="0"/>
          </a:p>
        </p:txBody>
      </p:sp>
      <p:pic>
        <p:nvPicPr>
          <p:cNvPr id="11" name="Picture 10" descr="Goal ">
            <a:extLst>
              <a:ext uri="{FF2B5EF4-FFF2-40B4-BE49-F238E27FC236}">
                <a16:creationId xmlns:a16="http://schemas.microsoft.com/office/drawing/2014/main" id="{4DF551E5-9D95-25F7-AEF3-77A07B78B96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72713" y="1799417"/>
            <a:ext cx="4228147" cy="4228147"/>
          </a:xfrm>
          <a:prstGeom prst="rect">
            <a:avLst/>
          </a:prstGeom>
          <a:noFill/>
          <a:ln>
            <a:noFill/>
          </a:ln>
        </p:spPr>
      </p:pic>
    </p:spTree>
    <p:extLst>
      <p:ext uri="{BB962C8B-B14F-4D97-AF65-F5344CB8AC3E}">
        <p14:creationId xmlns:p14="http://schemas.microsoft.com/office/powerpoint/2010/main" val="22594345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4E890-1FC6-097E-CCAA-9E93A2553FB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77DE92-DDC2-DDBB-D1D1-B9345F8CEFE0}"/>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7220B63-2D48-6643-3520-785CFB748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D4C89B60-B547-7B29-681A-CBDEBA430CC4}"/>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الدروس الرئيسية المستخلصة من البرنامج</a:t>
            </a:r>
            <a:endParaRPr lang="en-US"/>
          </a:p>
        </p:txBody>
      </p:sp>
      <p:pic>
        <p:nvPicPr>
          <p:cNvPr id="7" name="Picture 6" descr="Lesson ">
            <a:extLst>
              <a:ext uri="{FF2B5EF4-FFF2-40B4-BE49-F238E27FC236}">
                <a16:creationId xmlns:a16="http://schemas.microsoft.com/office/drawing/2014/main" id="{53381508-CDC2-E514-0971-0F9AE32E14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30429" y="2050935"/>
            <a:ext cx="3425968" cy="3425968"/>
          </a:xfrm>
          <a:prstGeom prst="rect">
            <a:avLst/>
          </a:prstGeom>
          <a:noFill/>
          <a:ln>
            <a:noFill/>
          </a:ln>
        </p:spPr>
      </p:pic>
      <p:sp>
        <p:nvSpPr>
          <p:cNvPr id="10" name="TextBox 9">
            <a:extLst>
              <a:ext uri="{FF2B5EF4-FFF2-40B4-BE49-F238E27FC236}">
                <a16:creationId xmlns:a16="http://schemas.microsoft.com/office/drawing/2014/main" id="{EAB62A8A-4204-4F88-33D4-A1200844011C}"/>
              </a:ext>
            </a:extLst>
          </p:cNvPr>
          <p:cNvSpPr txBox="1"/>
          <p:nvPr/>
        </p:nvSpPr>
        <p:spPr>
          <a:xfrm>
            <a:off x="5372458" y="2574170"/>
            <a:ext cx="5843587" cy="2379498"/>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2. دمج الذكاء الاصطناعي في القيادة يحتاج إلى: </a:t>
            </a:r>
            <a:endParaRPr lang="en-US" b="1" dirty="0">
              <a:solidFill>
                <a:srgbClr val="168489"/>
              </a:solidFill>
              <a:latin typeface="Adobe Arabic" panose="02040503050201020203" pitchFamily="18" charset="-78"/>
              <a:cs typeface="Adobe Arabic" panose="02040503050201020203" pitchFamily="18" charset="-78"/>
            </a:endParaRPr>
          </a:p>
          <a:p>
            <a:r>
              <a:rPr lang="ar-SA" dirty="0"/>
              <a:t>- فهم واقعي لإمكانيات التكنولوجيا وحدودها.</a:t>
            </a:r>
            <a:endParaRPr lang="en-US" dirty="0"/>
          </a:p>
          <a:p>
            <a:r>
              <a:rPr lang="ar-SA" dirty="0"/>
              <a:t>- تطوير مهارات استخدام وتوجيه أدوات الذكاء الاصطناعي.</a:t>
            </a:r>
            <a:endParaRPr lang="en-US" dirty="0"/>
          </a:p>
          <a:p>
            <a:r>
              <a:rPr lang="ar-SA" dirty="0"/>
              <a:t>- إطار أخلاقي وقيمي يوجّه استخدام التكنولوجيا.</a:t>
            </a:r>
            <a:endParaRPr lang="en-US" dirty="0"/>
          </a:p>
        </p:txBody>
      </p:sp>
      <p:pic>
        <p:nvPicPr>
          <p:cNvPr id="2" name="Picture 1" descr="Goal ">
            <a:extLst>
              <a:ext uri="{FF2B5EF4-FFF2-40B4-BE49-F238E27FC236}">
                <a16:creationId xmlns:a16="http://schemas.microsoft.com/office/drawing/2014/main" id="{A558B5E5-FB25-5DF1-ECC8-39245E6ABB8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3237" y="1799417"/>
            <a:ext cx="4228147" cy="4228147"/>
          </a:xfrm>
          <a:prstGeom prst="rect">
            <a:avLst/>
          </a:prstGeom>
          <a:noFill/>
          <a:ln>
            <a:noFill/>
          </a:ln>
        </p:spPr>
      </p:pic>
      <p:pic>
        <p:nvPicPr>
          <p:cNvPr id="3" name="Picture 2" descr="Find clipboard ">
            <a:extLst>
              <a:ext uri="{FF2B5EF4-FFF2-40B4-BE49-F238E27FC236}">
                <a16:creationId xmlns:a16="http://schemas.microsoft.com/office/drawing/2014/main" id="{11FADD6C-7CC5-8AE4-8596-1BA8E1A8A6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91913" y="2011795"/>
            <a:ext cx="3504247" cy="3504247"/>
          </a:xfrm>
          <a:prstGeom prst="rect">
            <a:avLst/>
          </a:prstGeom>
          <a:noFill/>
          <a:ln>
            <a:noFill/>
          </a:ln>
        </p:spPr>
      </p:pic>
    </p:spTree>
    <p:extLst>
      <p:ext uri="{BB962C8B-B14F-4D97-AF65-F5344CB8AC3E}">
        <p14:creationId xmlns:p14="http://schemas.microsoft.com/office/powerpoint/2010/main" val="3407200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BBA5C-12B8-B4FD-2211-D965D78585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F77150-2795-50C1-3F4A-16744D8384B1}"/>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2B3C648-D7FF-6F90-E19A-B4135116F8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B6759B9C-0EDB-C850-B8BE-6906753CF63E}"/>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الدروس الرئيسية المستخلصة من البرنامج</a:t>
            </a:r>
            <a:endParaRPr lang="en-US"/>
          </a:p>
        </p:txBody>
      </p:sp>
      <p:sp>
        <p:nvSpPr>
          <p:cNvPr id="10" name="TextBox 9">
            <a:extLst>
              <a:ext uri="{FF2B5EF4-FFF2-40B4-BE49-F238E27FC236}">
                <a16:creationId xmlns:a16="http://schemas.microsoft.com/office/drawing/2014/main" id="{9CD5BE49-7495-4E4F-DC6E-BA2A57FDC2A8}"/>
              </a:ext>
            </a:extLst>
          </p:cNvPr>
          <p:cNvSpPr txBox="1"/>
          <p:nvPr/>
        </p:nvSpPr>
        <p:spPr>
          <a:xfrm>
            <a:off x="5372458" y="2574170"/>
            <a:ext cx="5843587" cy="281038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3. بناء المرونة الاستراتيجية من خلال:</a:t>
            </a:r>
            <a:endParaRPr lang="en-US" b="1" dirty="0">
              <a:solidFill>
                <a:srgbClr val="168489"/>
              </a:solidFill>
              <a:latin typeface="Adobe Arabic" panose="02040503050201020203" pitchFamily="18" charset="-78"/>
              <a:cs typeface="Adobe Arabic" panose="02040503050201020203" pitchFamily="18" charset="-78"/>
            </a:endParaRPr>
          </a:p>
          <a:p>
            <a:r>
              <a:rPr lang="ar-SA" dirty="0"/>
              <a:t>- استخدام منهجية السيناريوهات لاستكشاف مستقبلات متعدّدة. </a:t>
            </a:r>
            <a:endParaRPr lang="en-US" dirty="0"/>
          </a:p>
          <a:p>
            <a:r>
              <a:rPr lang="ar-SA" dirty="0"/>
              <a:t>- تطوير استراتيجيات مرنة تستجيب لمختلف السيناريوهات.</a:t>
            </a:r>
            <a:endParaRPr lang="en-US" dirty="0"/>
          </a:p>
          <a:p>
            <a:r>
              <a:rPr lang="ar-SA" dirty="0"/>
              <a:t>- بناء ثقافة تنظيمية تشجّع على التجريب والتعلّم المستمر.</a:t>
            </a:r>
            <a:endParaRPr lang="en-US" dirty="0"/>
          </a:p>
        </p:txBody>
      </p:sp>
      <p:pic>
        <p:nvPicPr>
          <p:cNvPr id="2" name="Picture 1" descr="Goal ">
            <a:extLst>
              <a:ext uri="{FF2B5EF4-FFF2-40B4-BE49-F238E27FC236}">
                <a16:creationId xmlns:a16="http://schemas.microsoft.com/office/drawing/2014/main" id="{6CEB4848-9B1A-4CA4-3717-0C398B58D6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25163" y="1799417"/>
            <a:ext cx="4228147" cy="4228147"/>
          </a:xfrm>
          <a:prstGeom prst="rect">
            <a:avLst/>
          </a:prstGeom>
          <a:noFill/>
          <a:ln>
            <a:noFill/>
          </a:ln>
        </p:spPr>
      </p:pic>
      <p:pic>
        <p:nvPicPr>
          <p:cNvPr id="3" name="Picture 2" descr="Find clipboard ">
            <a:extLst>
              <a:ext uri="{FF2B5EF4-FFF2-40B4-BE49-F238E27FC236}">
                <a16:creationId xmlns:a16="http://schemas.microsoft.com/office/drawing/2014/main" id="{832E311E-5155-FD2F-89FF-909E7225D7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47137" y="2011795"/>
            <a:ext cx="3504247" cy="3504247"/>
          </a:xfrm>
          <a:prstGeom prst="rect">
            <a:avLst/>
          </a:prstGeom>
          <a:noFill/>
          <a:ln>
            <a:noFill/>
          </a:ln>
        </p:spPr>
      </p:pic>
      <p:pic>
        <p:nvPicPr>
          <p:cNvPr id="5" name="Picture 4" descr="Online lesson ">
            <a:extLst>
              <a:ext uri="{FF2B5EF4-FFF2-40B4-BE49-F238E27FC236}">
                <a16:creationId xmlns:a16="http://schemas.microsoft.com/office/drawing/2014/main" id="{B4C15153-1177-5B9F-723D-E9406A783A9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67745" y="2227238"/>
            <a:ext cx="3504247" cy="3504247"/>
          </a:xfrm>
          <a:prstGeom prst="rect">
            <a:avLst/>
          </a:prstGeom>
          <a:noFill/>
          <a:ln>
            <a:noFill/>
          </a:ln>
        </p:spPr>
      </p:pic>
    </p:spTree>
    <p:extLst>
      <p:ext uri="{BB962C8B-B14F-4D97-AF65-F5344CB8AC3E}">
        <p14:creationId xmlns:p14="http://schemas.microsoft.com/office/powerpoint/2010/main" val="2384034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177A-D2A7-EB0A-1774-43FACCF9FAA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6544BC0-E04E-8F01-C698-431927786BAC}"/>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97FDCCD-1DC9-A371-4E9D-587E75044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B377D02B-4F7B-7294-A409-BE43F111CE9E}"/>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الدروس الرئيسية المستخلصة من البرنامج</a:t>
            </a:r>
            <a:endParaRPr lang="en-US"/>
          </a:p>
        </p:txBody>
      </p:sp>
      <p:sp>
        <p:nvSpPr>
          <p:cNvPr id="10" name="TextBox 9">
            <a:extLst>
              <a:ext uri="{FF2B5EF4-FFF2-40B4-BE49-F238E27FC236}">
                <a16:creationId xmlns:a16="http://schemas.microsoft.com/office/drawing/2014/main" id="{B3C5D04B-CE7D-ACF2-6B1D-736B7E81BFAC}"/>
              </a:ext>
            </a:extLst>
          </p:cNvPr>
          <p:cNvSpPr txBox="1"/>
          <p:nvPr/>
        </p:nvSpPr>
        <p:spPr>
          <a:xfrm>
            <a:off x="5372458" y="2789613"/>
            <a:ext cx="5843587" cy="1948610"/>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4. تمكين القيادة الموزّعة:</a:t>
            </a:r>
            <a:endParaRPr lang="en-US" b="1" dirty="0">
              <a:solidFill>
                <a:srgbClr val="168489"/>
              </a:solidFill>
              <a:latin typeface="Adobe Arabic" panose="02040503050201020203" pitchFamily="18" charset="-78"/>
              <a:cs typeface="Adobe Arabic" panose="02040503050201020203" pitchFamily="18" charset="-78"/>
            </a:endParaRPr>
          </a:p>
          <a:p>
            <a:r>
              <a:rPr lang="ar-SA" dirty="0"/>
              <a:t>- تمكين فرق العمل من اتّخاذ القرارات. </a:t>
            </a:r>
            <a:endParaRPr lang="en-US" dirty="0"/>
          </a:p>
          <a:p>
            <a:r>
              <a:rPr lang="ar-SA" dirty="0"/>
              <a:t>- بناء قدرات قيادية على جميع المستويات.</a:t>
            </a:r>
            <a:endParaRPr lang="en-US" dirty="0"/>
          </a:p>
          <a:p>
            <a:r>
              <a:rPr lang="ar-SA" dirty="0"/>
              <a:t>- تشجيع التنوّع في الأفكار والخبرات والمنظورات.</a:t>
            </a:r>
            <a:endParaRPr lang="en-US" dirty="0"/>
          </a:p>
        </p:txBody>
      </p:sp>
      <p:pic>
        <p:nvPicPr>
          <p:cNvPr id="3" name="Picture 2" descr="Find clipboard ">
            <a:extLst>
              <a:ext uri="{FF2B5EF4-FFF2-40B4-BE49-F238E27FC236}">
                <a16:creationId xmlns:a16="http://schemas.microsoft.com/office/drawing/2014/main" id="{C71A81C7-C6B8-BEC0-02C9-796E8AFA5BA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58313" y="2011795"/>
            <a:ext cx="3504247" cy="3504247"/>
          </a:xfrm>
          <a:prstGeom prst="rect">
            <a:avLst/>
          </a:prstGeom>
          <a:noFill/>
          <a:ln>
            <a:noFill/>
          </a:ln>
        </p:spPr>
      </p:pic>
      <p:pic>
        <p:nvPicPr>
          <p:cNvPr id="5" name="Picture 4" descr="Online lesson ">
            <a:extLst>
              <a:ext uri="{FF2B5EF4-FFF2-40B4-BE49-F238E27FC236}">
                <a16:creationId xmlns:a16="http://schemas.microsoft.com/office/drawing/2014/main" id="{1681D161-0DCE-2DFA-4A6B-C0D2563F83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5955" y="2227238"/>
            <a:ext cx="3504247" cy="3504247"/>
          </a:xfrm>
          <a:prstGeom prst="rect">
            <a:avLst/>
          </a:prstGeom>
          <a:noFill/>
          <a:ln>
            <a:noFill/>
          </a:ln>
        </p:spPr>
      </p:pic>
      <p:pic>
        <p:nvPicPr>
          <p:cNvPr id="6" name="Picture 5" descr="Lesson ">
            <a:extLst>
              <a:ext uri="{FF2B5EF4-FFF2-40B4-BE49-F238E27FC236}">
                <a16:creationId xmlns:a16="http://schemas.microsoft.com/office/drawing/2014/main" id="{5AD1FA45-CCC8-DC4D-3D7E-AF342AB62C7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33488" y="2314550"/>
            <a:ext cx="3329622" cy="3329622"/>
          </a:xfrm>
          <a:prstGeom prst="rect">
            <a:avLst/>
          </a:prstGeom>
          <a:noFill/>
          <a:ln>
            <a:noFill/>
          </a:ln>
        </p:spPr>
      </p:pic>
    </p:spTree>
    <p:extLst>
      <p:ext uri="{BB962C8B-B14F-4D97-AF65-F5344CB8AC3E}">
        <p14:creationId xmlns:p14="http://schemas.microsoft.com/office/powerpoint/2010/main" val="384434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7F311-AE61-A64F-E1FB-AA19F05348A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D124D35-5BA6-A87F-38B8-921296738A8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B01CBD-5A69-15F7-03EC-0B68831F8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59F0E94A-CBF3-B6B5-DF7B-014C8791ECFF}"/>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المترجم (</a:t>
            </a:r>
            <a:r>
              <a:rPr lang="en-US"/>
              <a:t>The Translator</a:t>
            </a:r>
            <a:r>
              <a:rPr lang="ar-EG"/>
              <a:t>)</a:t>
            </a:r>
            <a:endParaRPr lang="en-US"/>
          </a:p>
        </p:txBody>
      </p:sp>
      <p:pic>
        <p:nvPicPr>
          <p:cNvPr id="2" name="Picture 1" descr="Translate ">
            <a:extLst>
              <a:ext uri="{FF2B5EF4-FFF2-40B4-BE49-F238E27FC236}">
                <a16:creationId xmlns:a16="http://schemas.microsoft.com/office/drawing/2014/main" id="{47482D28-9490-F4F7-D0E1-D0431206A99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30731" y="2433151"/>
            <a:ext cx="3052126" cy="3052126"/>
          </a:xfrm>
          <a:prstGeom prst="rect">
            <a:avLst/>
          </a:prstGeom>
          <a:noFill/>
          <a:ln>
            <a:noFill/>
          </a:ln>
        </p:spPr>
      </p:pic>
      <p:grpSp>
        <p:nvGrpSpPr>
          <p:cNvPr id="15" name="Group 14">
            <a:extLst>
              <a:ext uri="{FF2B5EF4-FFF2-40B4-BE49-F238E27FC236}">
                <a16:creationId xmlns:a16="http://schemas.microsoft.com/office/drawing/2014/main" id="{9B90171F-6311-1CE4-7157-927A3B820173}"/>
              </a:ext>
            </a:extLst>
          </p:cNvPr>
          <p:cNvGrpSpPr/>
          <p:nvPr/>
        </p:nvGrpSpPr>
        <p:grpSpPr>
          <a:xfrm>
            <a:off x="4289645" y="2439312"/>
            <a:ext cx="7089468" cy="553357"/>
            <a:chOff x="0" y="3299222"/>
            <a:chExt cx="7089468" cy="553357"/>
          </a:xfrm>
        </p:grpSpPr>
        <p:sp>
          <p:nvSpPr>
            <p:cNvPr id="18" name="TextBox 17">
              <a:extLst>
                <a:ext uri="{FF2B5EF4-FFF2-40B4-BE49-F238E27FC236}">
                  <a16:creationId xmlns:a16="http://schemas.microsoft.com/office/drawing/2014/main" id="{87B50FEB-9061-6838-CBC4-30C1BAFD2D5A}"/>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ترجمة الاتجاهات العالمية إلى استراتيجيات محلية</a:t>
              </a:r>
              <a:endParaRPr lang="en-US" dirty="0"/>
            </a:p>
          </p:txBody>
        </p:sp>
        <p:sp>
          <p:nvSpPr>
            <p:cNvPr id="19" name="TextBox 18">
              <a:extLst>
                <a:ext uri="{FF2B5EF4-FFF2-40B4-BE49-F238E27FC236}">
                  <a16:creationId xmlns:a16="http://schemas.microsoft.com/office/drawing/2014/main" id="{D6C47363-DB34-C757-3E6C-0FBD236BEF8D}"/>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6" name="Oval 5">
            <a:extLst>
              <a:ext uri="{FF2B5EF4-FFF2-40B4-BE49-F238E27FC236}">
                <a16:creationId xmlns:a16="http://schemas.microsoft.com/office/drawing/2014/main" id="{415E3175-7789-876B-78E8-2DE6D7E4CBD6}"/>
              </a:ext>
            </a:extLst>
          </p:cNvPr>
          <p:cNvSpPr/>
          <p:nvPr/>
        </p:nvSpPr>
        <p:spPr>
          <a:xfrm>
            <a:off x="10771501" y="3808471"/>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7" name="Group 6">
            <a:extLst>
              <a:ext uri="{FF2B5EF4-FFF2-40B4-BE49-F238E27FC236}">
                <a16:creationId xmlns:a16="http://schemas.microsoft.com/office/drawing/2014/main" id="{C2B52AC5-FEF7-9F96-01C2-415E6DC0A8F3}"/>
              </a:ext>
            </a:extLst>
          </p:cNvPr>
          <p:cNvGrpSpPr/>
          <p:nvPr/>
        </p:nvGrpSpPr>
        <p:grpSpPr>
          <a:xfrm>
            <a:off x="4289645" y="3835599"/>
            <a:ext cx="7089468" cy="553357"/>
            <a:chOff x="0" y="3299222"/>
            <a:chExt cx="7089468" cy="553357"/>
          </a:xfrm>
        </p:grpSpPr>
        <p:sp>
          <p:nvSpPr>
            <p:cNvPr id="10" name="TextBox 9">
              <a:extLst>
                <a:ext uri="{FF2B5EF4-FFF2-40B4-BE49-F238E27FC236}">
                  <a16:creationId xmlns:a16="http://schemas.microsoft.com/office/drawing/2014/main" id="{48737B39-8A4F-7E53-BC9D-A6B1C7EE3976}"/>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تفسير التعقيدات وتبسيطها للفريق</a:t>
              </a:r>
              <a:endParaRPr lang="en-US" dirty="0"/>
            </a:p>
          </p:txBody>
        </p:sp>
        <p:sp>
          <p:nvSpPr>
            <p:cNvPr id="11" name="TextBox 10">
              <a:extLst>
                <a:ext uri="{FF2B5EF4-FFF2-40B4-BE49-F238E27FC236}">
                  <a16:creationId xmlns:a16="http://schemas.microsoft.com/office/drawing/2014/main" id="{A123D56D-48B5-65BB-BF9E-3B9F65F9807F}"/>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6124073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C38A9-1F65-86CC-A941-2174A9D7EC4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3EBE06D-C28B-C80C-1A31-02ED4119ECD2}"/>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4D8CDD6-D4A7-1276-6FF2-681470142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412FEB92-87F6-538A-D0C9-A3D4DC387DB3}"/>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خارطة طريق التطبيق العملي</a:t>
            </a:r>
            <a:endParaRPr lang="en-US" dirty="0"/>
          </a:p>
        </p:txBody>
      </p:sp>
      <p:sp>
        <p:nvSpPr>
          <p:cNvPr id="10" name="TextBox 9">
            <a:extLst>
              <a:ext uri="{FF2B5EF4-FFF2-40B4-BE49-F238E27FC236}">
                <a16:creationId xmlns:a16="http://schemas.microsoft.com/office/drawing/2014/main" id="{353F1140-AF66-6CCF-58CA-AEEF86AAF365}"/>
              </a:ext>
            </a:extLst>
          </p:cNvPr>
          <p:cNvSpPr txBox="1"/>
          <p:nvPr/>
        </p:nvSpPr>
        <p:spPr>
          <a:xfrm>
            <a:off x="5372458" y="2541963"/>
            <a:ext cx="5843587" cy="2379498"/>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المرحلة الأولى (1-30 يوماً): البداية والتهيئة</a:t>
            </a:r>
            <a:endParaRPr lang="en-US" b="1" dirty="0">
              <a:solidFill>
                <a:srgbClr val="168489"/>
              </a:solidFill>
              <a:latin typeface="Adobe Arabic" panose="02040503050201020203" pitchFamily="18" charset="-78"/>
              <a:cs typeface="Adobe Arabic" panose="02040503050201020203" pitchFamily="18" charset="-78"/>
            </a:endParaRPr>
          </a:p>
          <a:p>
            <a:r>
              <a:rPr lang="ar-SA" dirty="0"/>
              <a:t>- إجراء تقييم ذاتي شامل للقدرات القيادية. </a:t>
            </a:r>
            <a:endParaRPr lang="en-US" dirty="0"/>
          </a:p>
          <a:p>
            <a:r>
              <a:rPr lang="ar-SA" dirty="0"/>
              <a:t>- مشاركة أهم </a:t>
            </a:r>
            <a:r>
              <a:rPr lang="ar-SA" dirty="0" err="1"/>
              <a:t>التعلّمات</a:t>
            </a:r>
            <a:r>
              <a:rPr lang="ar-SA" dirty="0"/>
              <a:t> مع الفريق والزملاء.</a:t>
            </a:r>
            <a:endParaRPr lang="en-US" dirty="0"/>
          </a:p>
          <a:p>
            <a:r>
              <a:rPr lang="ar-SA" dirty="0"/>
              <a:t>- تحديد 2-3 مجالات للتطبيق الفوري.</a:t>
            </a:r>
            <a:endParaRPr lang="en-US" dirty="0"/>
          </a:p>
          <a:p>
            <a:r>
              <a:rPr lang="ar-SA" dirty="0"/>
              <a:t>- بدء ممارسة أسبوعية للتأمّل والتفكير الاستراتيجي.</a:t>
            </a:r>
            <a:endParaRPr lang="en-US" dirty="0"/>
          </a:p>
        </p:txBody>
      </p:sp>
      <p:pic>
        <p:nvPicPr>
          <p:cNvPr id="5" name="Picture 4" descr="Online lesson ">
            <a:extLst>
              <a:ext uri="{FF2B5EF4-FFF2-40B4-BE49-F238E27FC236}">
                <a16:creationId xmlns:a16="http://schemas.microsoft.com/office/drawing/2014/main" id="{A8D522A5-B1D7-8F88-52C5-AAC97C2120B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77145" y="2227238"/>
            <a:ext cx="3504247" cy="3504247"/>
          </a:xfrm>
          <a:prstGeom prst="rect">
            <a:avLst/>
          </a:prstGeom>
          <a:noFill/>
          <a:ln>
            <a:noFill/>
          </a:ln>
        </p:spPr>
      </p:pic>
      <p:pic>
        <p:nvPicPr>
          <p:cNvPr id="2" name="Picture 1" descr="Lesson ">
            <a:extLst>
              <a:ext uri="{FF2B5EF4-FFF2-40B4-BE49-F238E27FC236}">
                <a16:creationId xmlns:a16="http://schemas.microsoft.com/office/drawing/2014/main" id="{B818C3AB-18A1-458B-968A-AA65887F363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21762" y="2314550"/>
            <a:ext cx="3329622" cy="3329622"/>
          </a:xfrm>
          <a:prstGeom prst="rect">
            <a:avLst/>
          </a:prstGeom>
          <a:noFill/>
          <a:ln>
            <a:noFill/>
          </a:ln>
        </p:spPr>
      </p:pic>
      <p:pic>
        <p:nvPicPr>
          <p:cNvPr id="6" name="Picture 5" descr="Video tutorial ">
            <a:extLst>
              <a:ext uri="{FF2B5EF4-FFF2-40B4-BE49-F238E27FC236}">
                <a16:creationId xmlns:a16="http://schemas.microsoft.com/office/drawing/2014/main" id="{3B88E84E-2283-3564-966E-7E3160F2BE4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03569" y="2066901"/>
            <a:ext cx="3329621" cy="3329621"/>
          </a:xfrm>
          <a:prstGeom prst="rect">
            <a:avLst/>
          </a:prstGeom>
          <a:noFill/>
          <a:ln>
            <a:noFill/>
          </a:ln>
        </p:spPr>
      </p:pic>
    </p:spTree>
    <p:extLst>
      <p:ext uri="{BB962C8B-B14F-4D97-AF65-F5344CB8AC3E}">
        <p14:creationId xmlns:p14="http://schemas.microsoft.com/office/powerpoint/2010/main" val="2148628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9ED40-B6C6-A3B3-78DA-72F3A17FB68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976AEA8-8B51-4B09-A1FA-D5367C5668A3}"/>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1D9C9B6-22C8-FAEE-3A7F-DF9C5FD73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B87688EB-8994-CF3B-97C6-F2E4E26F4906}"/>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خارطة طريق التطبيق العملي</a:t>
            </a:r>
            <a:endParaRPr lang="en-US" dirty="0"/>
          </a:p>
        </p:txBody>
      </p:sp>
      <p:sp>
        <p:nvSpPr>
          <p:cNvPr id="10" name="TextBox 9">
            <a:extLst>
              <a:ext uri="{FF2B5EF4-FFF2-40B4-BE49-F238E27FC236}">
                <a16:creationId xmlns:a16="http://schemas.microsoft.com/office/drawing/2014/main" id="{EDA2CE15-D605-B747-3A30-078C158E6515}"/>
              </a:ext>
            </a:extLst>
          </p:cNvPr>
          <p:cNvSpPr txBox="1"/>
          <p:nvPr/>
        </p:nvSpPr>
        <p:spPr>
          <a:xfrm>
            <a:off x="5372458" y="2541963"/>
            <a:ext cx="5843587" cy="281038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المرحلة الثانية (31-90 يوماً): التجريب والتعلّم </a:t>
            </a:r>
            <a:endParaRPr lang="en-US" b="1" dirty="0">
              <a:solidFill>
                <a:srgbClr val="168489"/>
              </a:solidFill>
              <a:latin typeface="Adobe Arabic" panose="02040503050201020203" pitchFamily="18" charset="-78"/>
              <a:cs typeface="Adobe Arabic" panose="02040503050201020203" pitchFamily="18" charset="-78"/>
            </a:endParaRPr>
          </a:p>
          <a:p>
            <a:r>
              <a:rPr lang="ar-SA" dirty="0"/>
              <a:t>- تنفيذ تجربة لاستخدام الذكاء الاصطناعي في مجال محدّد.</a:t>
            </a:r>
            <a:endParaRPr lang="en-US" dirty="0"/>
          </a:p>
          <a:p>
            <a:r>
              <a:rPr lang="ar-SA" dirty="0"/>
              <a:t>- تطبيق منهجية السيناريوهات على قضية استراتيجية.</a:t>
            </a:r>
            <a:endParaRPr lang="en-US" dirty="0"/>
          </a:p>
          <a:p>
            <a:r>
              <a:rPr lang="ar-SA" dirty="0"/>
              <a:t>- تشكيل مجموعة تعلّم مع زملاء من المشاركين في الدورة.</a:t>
            </a:r>
            <a:endParaRPr lang="en-US" dirty="0"/>
          </a:p>
          <a:p>
            <a:r>
              <a:rPr lang="ar-SA" dirty="0"/>
              <a:t>- تقييم النتائج الأولية وضبط المسار.</a:t>
            </a:r>
            <a:endParaRPr lang="en-US" dirty="0"/>
          </a:p>
        </p:txBody>
      </p:sp>
      <p:pic>
        <p:nvPicPr>
          <p:cNvPr id="2" name="Picture 1" descr="Lesson ">
            <a:extLst>
              <a:ext uri="{FF2B5EF4-FFF2-40B4-BE49-F238E27FC236}">
                <a16:creationId xmlns:a16="http://schemas.microsoft.com/office/drawing/2014/main" id="{A5027842-44F9-9ED2-F71B-9DBD3822686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69438" y="2314550"/>
            <a:ext cx="3329622" cy="3329622"/>
          </a:xfrm>
          <a:prstGeom prst="rect">
            <a:avLst/>
          </a:prstGeom>
          <a:noFill/>
          <a:ln>
            <a:noFill/>
          </a:ln>
        </p:spPr>
      </p:pic>
      <p:pic>
        <p:nvPicPr>
          <p:cNvPr id="3" name="Picture 2" descr="Video tutorial ">
            <a:extLst>
              <a:ext uri="{FF2B5EF4-FFF2-40B4-BE49-F238E27FC236}">
                <a16:creationId xmlns:a16="http://schemas.microsoft.com/office/drawing/2014/main" id="{C3DE7E24-BBCF-83BF-3A17-094582E1A94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49681" y="2066901"/>
            <a:ext cx="3329621" cy="3329621"/>
          </a:xfrm>
          <a:prstGeom prst="rect">
            <a:avLst/>
          </a:prstGeom>
          <a:noFill/>
          <a:ln>
            <a:noFill/>
          </a:ln>
        </p:spPr>
      </p:pic>
      <p:pic>
        <p:nvPicPr>
          <p:cNvPr id="6" name="Picture 2" descr="Best practice ">
            <a:extLst>
              <a:ext uri="{FF2B5EF4-FFF2-40B4-BE49-F238E27FC236}">
                <a16:creationId xmlns:a16="http://schemas.microsoft.com/office/drawing/2014/main" id="{33891D66-B240-1942-3644-70C083359EF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3166" y="1760036"/>
            <a:ext cx="3943350" cy="3943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4369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0C84D-00A9-C1FB-B700-17D476C98FC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BF43275-5235-D6C6-2758-1A14232A7475}"/>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A81017F-32AD-462F-F161-40FBB4102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65BD822A-FBCF-B7AB-A571-AC9B061924ED}"/>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خارطة طريق التطبيق العملي</a:t>
            </a:r>
            <a:endParaRPr lang="en-US" dirty="0"/>
          </a:p>
        </p:txBody>
      </p:sp>
      <p:sp>
        <p:nvSpPr>
          <p:cNvPr id="10" name="TextBox 9">
            <a:extLst>
              <a:ext uri="{FF2B5EF4-FFF2-40B4-BE49-F238E27FC236}">
                <a16:creationId xmlns:a16="http://schemas.microsoft.com/office/drawing/2014/main" id="{1A7ACD84-9236-1513-7F1A-BF2EEC2AD63A}"/>
              </a:ext>
            </a:extLst>
          </p:cNvPr>
          <p:cNvSpPr txBox="1"/>
          <p:nvPr/>
        </p:nvSpPr>
        <p:spPr>
          <a:xfrm>
            <a:off x="5372458" y="2541963"/>
            <a:ext cx="5843587" cy="2379498"/>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pPr>
              <a:lnSpc>
                <a:spcPct val="107000"/>
              </a:lnSpc>
              <a:spcAft>
                <a:spcPts val="800"/>
              </a:spcAft>
              <a:buSzPct val="125000"/>
            </a:pPr>
            <a:r>
              <a:rPr lang="ar-SA" b="1" dirty="0">
                <a:solidFill>
                  <a:srgbClr val="168489"/>
                </a:solidFill>
                <a:latin typeface="Adobe Arabic" panose="02040503050201020203" pitchFamily="18" charset="-78"/>
                <a:cs typeface="Adobe Arabic" panose="02040503050201020203" pitchFamily="18" charset="-78"/>
              </a:rPr>
              <a:t>المرحلة الثالثة (91-180 يوماً): التوسّع والتعميق</a:t>
            </a:r>
            <a:endParaRPr lang="en-US" b="1" dirty="0">
              <a:solidFill>
                <a:srgbClr val="168489"/>
              </a:solidFill>
              <a:latin typeface="Adobe Arabic" panose="02040503050201020203" pitchFamily="18" charset="-78"/>
              <a:cs typeface="Adobe Arabic" panose="02040503050201020203" pitchFamily="18" charset="-78"/>
            </a:endParaRPr>
          </a:p>
          <a:p>
            <a:r>
              <a:rPr lang="ar-SA" dirty="0"/>
              <a:t>- توسيع نطاق التطبيق ليشمل مبادرات أكبر.</a:t>
            </a:r>
            <a:endParaRPr lang="en-US" dirty="0"/>
          </a:p>
          <a:p>
            <a:r>
              <a:rPr lang="ar-SA" dirty="0"/>
              <a:t>- بناء قدرات الفريق في مجالات القيادة المستقبلية.</a:t>
            </a:r>
            <a:endParaRPr lang="en-US" dirty="0"/>
          </a:p>
          <a:p>
            <a:r>
              <a:rPr lang="ar-SA" dirty="0"/>
              <a:t>- تطوير نموذج للقيادة الاستراتيجية خاص بالمؤسّسة.</a:t>
            </a:r>
            <a:endParaRPr lang="en-US" dirty="0"/>
          </a:p>
          <a:p>
            <a:r>
              <a:rPr lang="ar-SA" dirty="0"/>
              <a:t>- قياس التأثير وتوثيق قصص النجاح.</a:t>
            </a:r>
            <a:endParaRPr lang="en-US" dirty="0"/>
          </a:p>
        </p:txBody>
      </p:sp>
      <p:pic>
        <p:nvPicPr>
          <p:cNvPr id="3" name="Picture 2" descr="Video tutorial ">
            <a:extLst>
              <a:ext uri="{FF2B5EF4-FFF2-40B4-BE49-F238E27FC236}">
                <a16:creationId xmlns:a16="http://schemas.microsoft.com/office/drawing/2014/main" id="{40D01633-A123-155F-B296-520D7C293A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17819" y="2066901"/>
            <a:ext cx="3329621" cy="3329621"/>
          </a:xfrm>
          <a:prstGeom prst="rect">
            <a:avLst/>
          </a:prstGeom>
          <a:noFill/>
          <a:ln>
            <a:noFill/>
          </a:ln>
        </p:spPr>
      </p:pic>
      <p:pic>
        <p:nvPicPr>
          <p:cNvPr id="4098" name="Picture 2" descr="Best practice ">
            <a:extLst>
              <a:ext uri="{FF2B5EF4-FFF2-40B4-BE49-F238E27FC236}">
                <a16:creationId xmlns:a16="http://schemas.microsoft.com/office/drawing/2014/main" id="{F4ADB0DB-887F-F192-86C7-3C84484689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550" y="1760036"/>
            <a:ext cx="3943350" cy="39433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pplication ">
            <a:extLst>
              <a:ext uri="{FF2B5EF4-FFF2-40B4-BE49-F238E27FC236}">
                <a16:creationId xmlns:a16="http://schemas.microsoft.com/office/drawing/2014/main" id="{C5FE9263-17AD-02A1-B4A5-E54264EB922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6294" y="2481982"/>
            <a:ext cx="3221404" cy="3221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8440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8F339-F387-1D41-4044-10735BF032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D1AF42D-0CA5-2749-61BB-AADFC4A8E43A}"/>
              </a:ext>
            </a:extLst>
          </p:cNvPr>
          <p:cNvSpPr txBox="1"/>
          <p:nvPr/>
        </p:nvSpPr>
        <p:spPr>
          <a:xfrm>
            <a:off x="2190750" y="-73714"/>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استخلاص الدروس وبناء خارطة طريق للتطبيق العملي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88BA349-1859-2B65-D0A6-1570AD5BA6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300F2971-1963-DDE7-FE3E-3CE9B3159910}"/>
              </a:ext>
            </a:extLst>
          </p:cNvPr>
          <p:cNvSpPr txBox="1"/>
          <p:nvPr/>
        </p:nvSpPr>
        <p:spPr>
          <a:xfrm>
            <a:off x="4851384" y="949414"/>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خارطة طريق التطبيق العملي</a:t>
            </a:r>
            <a:endParaRPr lang="en-US" dirty="0"/>
          </a:p>
        </p:txBody>
      </p:sp>
      <p:sp>
        <p:nvSpPr>
          <p:cNvPr id="10" name="TextBox 9">
            <a:extLst>
              <a:ext uri="{FF2B5EF4-FFF2-40B4-BE49-F238E27FC236}">
                <a16:creationId xmlns:a16="http://schemas.microsoft.com/office/drawing/2014/main" id="{39118303-9CBE-5A99-97AE-1F064AC3F797}"/>
              </a:ext>
            </a:extLst>
          </p:cNvPr>
          <p:cNvSpPr txBox="1"/>
          <p:nvPr/>
        </p:nvSpPr>
        <p:spPr>
          <a:xfrm>
            <a:off x="5372458" y="2481982"/>
            <a:ext cx="5843587" cy="3108543"/>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solidFill>
                  <a:srgbClr val="168489"/>
                </a:solidFill>
                <a:latin typeface="Adobe Arabic" panose="02040503050201020203" pitchFamily="18" charset="-78"/>
                <a:cs typeface="Adobe Arabic" panose="02040503050201020203" pitchFamily="18" charset="-78"/>
              </a:rPr>
              <a:t>المرحلة الرابعة (181-365 يوماً): المأسسة والاستدامة</a:t>
            </a:r>
            <a:endParaRPr lang="en-US" b="1" dirty="0">
              <a:solidFill>
                <a:srgbClr val="168489"/>
              </a:solidFill>
              <a:latin typeface="Adobe Arabic" panose="02040503050201020203" pitchFamily="18" charset="-78"/>
              <a:cs typeface="Adobe Arabic" panose="02040503050201020203" pitchFamily="18" charset="-78"/>
            </a:endParaRPr>
          </a:p>
          <a:p>
            <a:r>
              <a:rPr lang="ar-SA" dirty="0"/>
              <a:t>- دمج الممارسات الجديدة في العمليات والأنظمة المؤسّسية.</a:t>
            </a:r>
            <a:endParaRPr lang="en-US" dirty="0"/>
          </a:p>
          <a:p>
            <a:r>
              <a:rPr lang="ar-SA" dirty="0"/>
              <a:t>- قيادة مراجعة استراتيجية شاملة باستخدام المنهجيات الجديدة.</a:t>
            </a:r>
            <a:endParaRPr lang="en-US" dirty="0"/>
          </a:p>
          <a:p>
            <a:r>
              <a:rPr lang="ar-SA" dirty="0"/>
              <a:t>- تطوير آلية مستدامة لاستشراف المستقبل داخل المؤسّسة.</a:t>
            </a:r>
            <a:endParaRPr lang="en-US" dirty="0"/>
          </a:p>
          <a:p>
            <a:r>
              <a:rPr lang="ar-SA" dirty="0"/>
              <a:t>- المشاركة في منتديات وشبكات القيادة المستقبلية.</a:t>
            </a:r>
            <a:endParaRPr lang="en-US" dirty="0"/>
          </a:p>
        </p:txBody>
      </p:sp>
      <p:pic>
        <p:nvPicPr>
          <p:cNvPr id="4098" name="Picture 2" descr="Best practice ">
            <a:extLst>
              <a:ext uri="{FF2B5EF4-FFF2-40B4-BE49-F238E27FC236}">
                <a16:creationId xmlns:a16="http://schemas.microsoft.com/office/drawing/2014/main" id="{DFA546DB-A31A-400A-7283-F34BC25463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760036"/>
            <a:ext cx="3943350" cy="394335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Application ">
            <a:extLst>
              <a:ext uri="{FF2B5EF4-FFF2-40B4-BE49-F238E27FC236}">
                <a16:creationId xmlns:a16="http://schemas.microsoft.com/office/drawing/2014/main" id="{14C5C467-CB1B-CEAB-81CB-56585EA387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955" y="2481982"/>
            <a:ext cx="3221404" cy="3221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70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23485-8549-E7DB-0C40-162F61678DA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A9E0497-2F03-BAD9-A253-017B6AD199AC}"/>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77DF7F4-59AC-3DA4-4177-BF4E0D42FC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A1D8C51-DBA3-F562-E79B-3701FE012082}"/>
              </a:ext>
            </a:extLst>
          </p:cNvPr>
          <p:cNvSpPr txBox="1"/>
          <p:nvPr/>
        </p:nvSpPr>
        <p:spPr>
          <a:xfrm>
            <a:off x="1002401" y="3627664"/>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خطة العمل الشخصية للقيادة المستقبلية (30-60-90 يوم)</a:t>
            </a:r>
            <a:endParaRPr lang="en-US" dirty="0"/>
          </a:p>
        </p:txBody>
      </p:sp>
      <p:pic>
        <p:nvPicPr>
          <p:cNvPr id="3" name="Picture 2">
            <a:extLst>
              <a:ext uri="{FF2B5EF4-FFF2-40B4-BE49-F238E27FC236}">
                <a16:creationId xmlns:a16="http://schemas.microsoft.com/office/drawing/2014/main" id="{A9AA13D0-3CA6-8345-5FAE-DAD15CEE61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524797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20B60B47-72D7-DF27-9242-B41615287135}"/>
              </a:ext>
            </a:extLst>
          </p:cNvPr>
          <p:cNvSpPr txBox="1"/>
          <p:nvPr/>
        </p:nvSpPr>
        <p:spPr>
          <a:xfrm>
            <a:off x="2888381" y="2367171"/>
            <a:ext cx="641523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C48A5-4EC9-776D-905D-47D3C4A0485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503D490-A383-7C91-928D-6ABF28C10004}"/>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B12D77E-40D6-B65C-D6E1-0A1635386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C8099748-6BE1-B46B-FDF7-C1F56EA36911}"/>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المترجم (</a:t>
            </a:r>
            <a:r>
              <a:rPr lang="en-US"/>
              <a:t>The Translator</a:t>
            </a:r>
            <a:r>
              <a:rPr lang="ar-EG"/>
              <a:t>)</a:t>
            </a:r>
            <a:endParaRPr lang="en-US"/>
          </a:p>
        </p:txBody>
      </p:sp>
      <p:pic>
        <p:nvPicPr>
          <p:cNvPr id="2" name="Picture 1" descr="Translate ">
            <a:extLst>
              <a:ext uri="{FF2B5EF4-FFF2-40B4-BE49-F238E27FC236}">
                <a16:creationId xmlns:a16="http://schemas.microsoft.com/office/drawing/2014/main" id="{337834CD-8794-3D24-A5EA-A6D12BD3B1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30731" y="2433151"/>
            <a:ext cx="3052126" cy="3052126"/>
          </a:xfrm>
          <a:prstGeom prst="rect">
            <a:avLst/>
          </a:prstGeom>
          <a:noFill/>
          <a:ln>
            <a:noFill/>
          </a:ln>
        </p:spPr>
      </p:pic>
      <p:grpSp>
        <p:nvGrpSpPr>
          <p:cNvPr id="15" name="Group 14">
            <a:extLst>
              <a:ext uri="{FF2B5EF4-FFF2-40B4-BE49-F238E27FC236}">
                <a16:creationId xmlns:a16="http://schemas.microsoft.com/office/drawing/2014/main" id="{F3CCA8BE-B7D2-7917-DA12-E51663FE9DA4}"/>
              </a:ext>
            </a:extLst>
          </p:cNvPr>
          <p:cNvGrpSpPr/>
          <p:nvPr/>
        </p:nvGrpSpPr>
        <p:grpSpPr>
          <a:xfrm>
            <a:off x="4289645" y="2439312"/>
            <a:ext cx="7089468" cy="553357"/>
            <a:chOff x="0" y="3299222"/>
            <a:chExt cx="7089468" cy="553357"/>
          </a:xfrm>
        </p:grpSpPr>
        <p:sp>
          <p:nvSpPr>
            <p:cNvPr id="18" name="TextBox 17">
              <a:extLst>
                <a:ext uri="{FF2B5EF4-FFF2-40B4-BE49-F238E27FC236}">
                  <a16:creationId xmlns:a16="http://schemas.microsoft.com/office/drawing/2014/main" id="{E79DB107-E708-3862-5489-74CEF614AE3A}"/>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ترجمة الاتجاهات العالمية إلى استراتيجيات محلية</a:t>
              </a:r>
              <a:endParaRPr lang="en-US" dirty="0"/>
            </a:p>
          </p:txBody>
        </p:sp>
        <p:sp>
          <p:nvSpPr>
            <p:cNvPr id="19" name="TextBox 18">
              <a:extLst>
                <a:ext uri="{FF2B5EF4-FFF2-40B4-BE49-F238E27FC236}">
                  <a16:creationId xmlns:a16="http://schemas.microsoft.com/office/drawing/2014/main" id="{5B6A8114-2714-AEBE-E25D-3DF5E707F533}"/>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 name="Group 6">
            <a:extLst>
              <a:ext uri="{FF2B5EF4-FFF2-40B4-BE49-F238E27FC236}">
                <a16:creationId xmlns:a16="http://schemas.microsoft.com/office/drawing/2014/main" id="{195AC110-5293-7BE0-1003-8409CEBF3BE0}"/>
              </a:ext>
            </a:extLst>
          </p:cNvPr>
          <p:cNvGrpSpPr/>
          <p:nvPr/>
        </p:nvGrpSpPr>
        <p:grpSpPr>
          <a:xfrm>
            <a:off x="4289645" y="3835599"/>
            <a:ext cx="7089468" cy="553357"/>
            <a:chOff x="0" y="3299222"/>
            <a:chExt cx="7089468" cy="553357"/>
          </a:xfrm>
        </p:grpSpPr>
        <p:sp>
          <p:nvSpPr>
            <p:cNvPr id="10" name="TextBox 9">
              <a:extLst>
                <a:ext uri="{FF2B5EF4-FFF2-40B4-BE49-F238E27FC236}">
                  <a16:creationId xmlns:a16="http://schemas.microsoft.com/office/drawing/2014/main" id="{7022439E-D253-FD93-ECDB-F4D847A87771}"/>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تفسير التعقيدات وتبسيطها للفريق</a:t>
              </a:r>
              <a:endParaRPr lang="en-US" dirty="0"/>
            </a:p>
          </p:txBody>
        </p:sp>
        <p:sp>
          <p:nvSpPr>
            <p:cNvPr id="11" name="TextBox 10">
              <a:extLst>
                <a:ext uri="{FF2B5EF4-FFF2-40B4-BE49-F238E27FC236}">
                  <a16:creationId xmlns:a16="http://schemas.microsoft.com/office/drawing/2014/main" id="{AE16E7C3-D4BA-305A-0440-0813B1E79295}"/>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3" name="Oval 2">
            <a:extLst>
              <a:ext uri="{FF2B5EF4-FFF2-40B4-BE49-F238E27FC236}">
                <a16:creationId xmlns:a16="http://schemas.microsoft.com/office/drawing/2014/main" id="{0625E03B-915B-E49A-42D8-77C861EB547E}"/>
              </a:ext>
            </a:extLst>
          </p:cNvPr>
          <p:cNvSpPr/>
          <p:nvPr/>
        </p:nvSpPr>
        <p:spPr>
          <a:xfrm>
            <a:off x="10771501" y="5250252"/>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2" name="Group 11">
            <a:extLst>
              <a:ext uri="{FF2B5EF4-FFF2-40B4-BE49-F238E27FC236}">
                <a16:creationId xmlns:a16="http://schemas.microsoft.com/office/drawing/2014/main" id="{46DA253D-6E55-5A6C-7480-380E2F14E771}"/>
              </a:ext>
            </a:extLst>
          </p:cNvPr>
          <p:cNvGrpSpPr/>
          <p:nvPr/>
        </p:nvGrpSpPr>
        <p:grpSpPr>
          <a:xfrm>
            <a:off x="4289645" y="5277380"/>
            <a:ext cx="7089468" cy="553357"/>
            <a:chOff x="0" y="3299222"/>
            <a:chExt cx="7089468" cy="553357"/>
          </a:xfrm>
        </p:grpSpPr>
        <p:sp>
          <p:nvSpPr>
            <p:cNvPr id="13" name="TextBox 12">
              <a:extLst>
                <a:ext uri="{FF2B5EF4-FFF2-40B4-BE49-F238E27FC236}">
                  <a16:creationId xmlns:a16="http://schemas.microsoft.com/office/drawing/2014/main" id="{83E7DF17-FFB8-6C59-3E1D-DCB5AF4F23E8}"/>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جسر الفجوات بين الثقافات والأجيال المختلفة</a:t>
              </a:r>
              <a:endParaRPr lang="en-US" dirty="0"/>
            </a:p>
          </p:txBody>
        </p:sp>
        <p:sp>
          <p:nvSpPr>
            <p:cNvPr id="14" name="TextBox 13">
              <a:extLst>
                <a:ext uri="{FF2B5EF4-FFF2-40B4-BE49-F238E27FC236}">
                  <a16:creationId xmlns:a16="http://schemas.microsoft.com/office/drawing/2014/main" id="{B52330F6-DBF3-EAEB-55C7-991046129D90}"/>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16" name="Picture 15" descr="Learning ">
            <a:extLst>
              <a:ext uri="{FF2B5EF4-FFF2-40B4-BE49-F238E27FC236}">
                <a16:creationId xmlns:a16="http://schemas.microsoft.com/office/drawing/2014/main" id="{453D8896-14B3-835C-C78B-48C6DDDC3B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37800" y="2412184"/>
            <a:ext cx="3476758" cy="3476758"/>
          </a:xfrm>
          <a:prstGeom prst="rect">
            <a:avLst/>
          </a:prstGeom>
          <a:noFill/>
          <a:ln>
            <a:noFill/>
          </a:ln>
        </p:spPr>
      </p:pic>
    </p:spTree>
    <p:extLst>
      <p:ext uri="{BB962C8B-B14F-4D97-AF65-F5344CB8AC3E}">
        <p14:creationId xmlns:p14="http://schemas.microsoft.com/office/powerpoint/2010/main" val="15116861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2884A-67BB-DBF8-3755-0231196B716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8AB4A-7BD0-74B6-AA2F-58E253BFDCB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هدف الدورة </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7" name="Picture 6">
            <a:extLst>
              <a:ext uri="{FF2B5EF4-FFF2-40B4-BE49-F238E27FC236}">
                <a16:creationId xmlns:a16="http://schemas.microsoft.com/office/drawing/2014/main" id="{7E7E8E8B-116A-7631-E49E-6CC4E43E8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84495243-B462-705F-AEB8-7AF2FC3FF129}"/>
              </a:ext>
            </a:extLst>
          </p:cNvPr>
          <p:cNvSpPr txBox="1"/>
          <p:nvPr/>
        </p:nvSpPr>
        <p:spPr>
          <a:xfrm>
            <a:off x="5213689" y="2553608"/>
            <a:ext cx="5958214" cy="2569934"/>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r>
              <a:rPr lang="ar-SA"/>
              <a:t>تمكين القيادات من فهم التحولات الاستراتيجية التي أحدثها الذكاء الاصطناعي، وبناء قدراتهم على توظيفه في القيادة وصنع القرار لتعزيز التنافسية والاستدامة المؤسسية</a:t>
            </a:r>
            <a:endParaRPr lang="en-US" dirty="0"/>
          </a:p>
        </p:txBody>
      </p:sp>
      <p:pic>
        <p:nvPicPr>
          <p:cNvPr id="6" name="Picture 5">
            <a:extLst>
              <a:ext uri="{FF2B5EF4-FFF2-40B4-BE49-F238E27FC236}">
                <a16:creationId xmlns:a16="http://schemas.microsoft.com/office/drawing/2014/main" id="{0A479622-A6C4-ADA1-55C6-516D31630E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139" y="1638300"/>
            <a:ext cx="4400550" cy="4400550"/>
          </a:xfrm>
          <a:prstGeom prst="rect">
            <a:avLst/>
          </a:prstGeom>
        </p:spPr>
      </p:pic>
    </p:spTree>
    <p:extLst>
      <p:ext uri="{BB962C8B-B14F-4D97-AF65-F5344CB8AC3E}">
        <p14:creationId xmlns:p14="http://schemas.microsoft.com/office/powerpoint/2010/main" val="821825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118C0-525F-1CA8-1083-B22BD05FCEB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FDB0CFF-074E-CC9C-FB27-B414182AE188}"/>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9A9668F-0A2E-61EF-0A77-CDDC9E7E6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40769E9E-AC98-D269-A102-6F6D8013D7B6}"/>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المتعلّم (</a:t>
            </a:r>
            <a:r>
              <a:rPr lang="en-US"/>
              <a:t>The Learner</a:t>
            </a:r>
            <a:r>
              <a:rPr lang="ar-EG"/>
              <a:t>)</a:t>
            </a:r>
            <a:endParaRPr lang="en-US"/>
          </a:p>
        </p:txBody>
      </p:sp>
      <p:pic>
        <p:nvPicPr>
          <p:cNvPr id="2" name="Picture 1" descr="Translate ">
            <a:extLst>
              <a:ext uri="{FF2B5EF4-FFF2-40B4-BE49-F238E27FC236}">
                <a16:creationId xmlns:a16="http://schemas.microsoft.com/office/drawing/2014/main" id="{82786BA3-F169-5E3D-9AA1-78C10EBE705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79669" y="2433151"/>
            <a:ext cx="3052126" cy="3052126"/>
          </a:xfrm>
          <a:prstGeom prst="rect">
            <a:avLst/>
          </a:prstGeom>
          <a:noFill/>
          <a:ln>
            <a:noFill/>
          </a:ln>
        </p:spPr>
      </p:pic>
      <p:sp>
        <p:nvSpPr>
          <p:cNvPr id="5" name="Oval 4">
            <a:extLst>
              <a:ext uri="{FF2B5EF4-FFF2-40B4-BE49-F238E27FC236}">
                <a16:creationId xmlns:a16="http://schemas.microsoft.com/office/drawing/2014/main" id="{AD9ADC49-80E3-BDE4-5D84-78AAC35D1DD1}"/>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6" name="Group 5">
            <a:extLst>
              <a:ext uri="{FF2B5EF4-FFF2-40B4-BE49-F238E27FC236}">
                <a16:creationId xmlns:a16="http://schemas.microsoft.com/office/drawing/2014/main" id="{3C4D32FF-30D8-80E6-1ECE-E09E72330D33}"/>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C1A318AF-EBC5-1283-E109-02EF8000D626}"/>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تبنّي عقلية النموّ والتعلّم المستمرّ</a:t>
              </a:r>
              <a:endParaRPr lang="en-US" dirty="0"/>
            </a:p>
          </p:txBody>
        </p:sp>
        <p:sp>
          <p:nvSpPr>
            <p:cNvPr id="17" name="TextBox 16">
              <a:extLst>
                <a:ext uri="{FF2B5EF4-FFF2-40B4-BE49-F238E27FC236}">
                  <a16:creationId xmlns:a16="http://schemas.microsoft.com/office/drawing/2014/main" id="{E466EA55-FF5F-64AF-7CD0-D89B5545324E}"/>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20" name="Picture 19" descr="Learning ">
            <a:extLst>
              <a:ext uri="{FF2B5EF4-FFF2-40B4-BE49-F238E27FC236}">
                <a16:creationId xmlns:a16="http://schemas.microsoft.com/office/drawing/2014/main" id="{FBD2EC91-281D-4393-005B-C93EAE40FFA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57575" y="2412184"/>
            <a:ext cx="3476758" cy="3476758"/>
          </a:xfrm>
          <a:prstGeom prst="rect">
            <a:avLst/>
          </a:prstGeom>
          <a:noFill/>
          <a:ln>
            <a:noFill/>
          </a:ln>
        </p:spPr>
      </p:pic>
    </p:spTree>
    <p:extLst>
      <p:ext uri="{BB962C8B-B14F-4D97-AF65-F5344CB8AC3E}">
        <p14:creationId xmlns:p14="http://schemas.microsoft.com/office/powerpoint/2010/main" val="3023812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21E85-F5EB-BD2D-1FDE-A22B6299BAF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2B610C2-71C8-CBCD-DA63-E8FA05C88C92}"/>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AC63152-42A4-393F-C557-3DCBE2C65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1DAACFB9-F74E-74F8-210A-53944C9406F8}"/>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المتعلّم (</a:t>
            </a:r>
            <a:r>
              <a:rPr lang="en-US"/>
              <a:t>The Learner</a:t>
            </a:r>
            <a:r>
              <a:rPr lang="ar-EG"/>
              <a:t>)</a:t>
            </a:r>
            <a:endParaRPr lang="en-US"/>
          </a:p>
        </p:txBody>
      </p:sp>
      <p:grpSp>
        <p:nvGrpSpPr>
          <p:cNvPr id="6" name="Group 5">
            <a:extLst>
              <a:ext uri="{FF2B5EF4-FFF2-40B4-BE49-F238E27FC236}">
                <a16:creationId xmlns:a16="http://schemas.microsoft.com/office/drawing/2014/main" id="{71DB75C8-5A44-225D-0ED6-BF4E04339D9F}"/>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8D5A72CB-8ED7-BB69-A416-8CD4677D9687}"/>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تبنّي عقلية النموّ والتعلّم المستمرّ</a:t>
              </a:r>
              <a:endParaRPr lang="en-US" dirty="0"/>
            </a:p>
          </p:txBody>
        </p:sp>
        <p:sp>
          <p:nvSpPr>
            <p:cNvPr id="17" name="TextBox 16">
              <a:extLst>
                <a:ext uri="{FF2B5EF4-FFF2-40B4-BE49-F238E27FC236}">
                  <a16:creationId xmlns:a16="http://schemas.microsoft.com/office/drawing/2014/main" id="{0645AF81-C51B-C772-F0A1-5C2333E1B5E3}"/>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20" name="Picture 19" descr="Learning ">
            <a:extLst>
              <a:ext uri="{FF2B5EF4-FFF2-40B4-BE49-F238E27FC236}">
                <a16:creationId xmlns:a16="http://schemas.microsoft.com/office/drawing/2014/main" id="{928801C7-BFB6-021D-3C69-DCB653AB958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57575" y="2412184"/>
            <a:ext cx="3476758" cy="3476758"/>
          </a:xfrm>
          <a:prstGeom prst="rect">
            <a:avLst/>
          </a:prstGeom>
          <a:noFill/>
          <a:ln>
            <a:noFill/>
          </a:ln>
        </p:spPr>
      </p:pic>
      <p:sp>
        <p:nvSpPr>
          <p:cNvPr id="3" name="Oval 2">
            <a:extLst>
              <a:ext uri="{FF2B5EF4-FFF2-40B4-BE49-F238E27FC236}">
                <a16:creationId xmlns:a16="http://schemas.microsoft.com/office/drawing/2014/main" id="{E3405D88-238E-BFCF-9AD7-4B97FFAC0F8F}"/>
              </a:ext>
            </a:extLst>
          </p:cNvPr>
          <p:cNvSpPr/>
          <p:nvPr/>
        </p:nvSpPr>
        <p:spPr>
          <a:xfrm>
            <a:off x="10771501" y="3838205"/>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7" name="Group 6">
            <a:extLst>
              <a:ext uri="{FF2B5EF4-FFF2-40B4-BE49-F238E27FC236}">
                <a16:creationId xmlns:a16="http://schemas.microsoft.com/office/drawing/2014/main" id="{8B4B7AB7-74D1-782B-34DE-58CE92FA4DCB}"/>
              </a:ext>
            </a:extLst>
          </p:cNvPr>
          <p:cNvGrpSpPr/>
          <p:nvPr/>
        </p:nvGrpSpPr>
        <p:grpSpPr>
          <a:xfrm>
            <a:off x="4289645" y="3865333"/>
            <a:ext cx="7089468" cy="553357"/>
            <a:chOff x="0" y="3299222"/>
            <a:chExt cx="7089468" cy="553357"/>
          </a:xfrm>
        </p:grpSpPr>
        <p:sp>
          <p:nvSpPr>
            <p:cNvPr id="10" name="TextBox 9">
              <a:extLst>
                <a:ext uri="{FF2B5EF4-FFF2-40B4-BE49-F238E27FC236}">
                  <a16:creationId xmlns:a16="http://schemas.microsoft.com/office/drawing/2014/main" id="{92EA115A-6BDF-B613-D142-7457D321854D}"/>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استخلاص الدروس من النجاحات والإخفاقات</a:t>
              </a:r>
              <a:endParaRPr lang="en-US" dirty="0"/>
            </a:p>
          </p:txBody>
        </p:sp>
        <p:sp>
          <p:nvSpPr>
            <p:cNvPr id="11" name="TextBox 10">
              <a:extLst>
                <a:ext uri="{FF2B5EF4-FFF2-40B4-BE49-F238E27FC236}">
                  <a16:creationId xmlns:a16="http://schemas.microsoft.com/office/drawing/2014/main" id="{A6729A3F-587A-97A8-16C0-31090CBA2778}"/>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615789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B1122-EF95-EF2F-9081-4DB87B832AC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595D246-331B-86F7-50FB-A24F663B10B6}"/>
              </a:ext>
            </a:extLst>
          </p:cNvPr>
          <p:cNvSpPr txBox="1"/>
          <p:nvPr/>
        </p:nvSpPr>
        <p:spPr>
          <a:xfrm>
            <a:off x="2190750" y="-94577"/>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4E13A3D-5E82-0789-B516-5EB30C3A5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TextBox 3">
            <a:extLst>
              <a:ext uri="{FF2B5EF4-FFF2-40B4-BE49-F238E27FC236}">
                <a16:creationId xmlns:a16="http://schemas.microsoft.com/office/drawing/2014/main" id="{4C8F31B5-21B1-615F-333A-424B6F58636D}"/>
              </a:ext>
            </a:extLst>
          </p:cNvPr>
          <p:cNvSpPr txBox="1"/>
          <p:nvPr/>
        </p:nvSpPr>
        <p:spPr>
          <a:xfrm>
            <a:off x="4851384" y="1303941"/>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المتعلّم (</a:t>
            </a:r>
            <a:r>
              <a:rPr lang="en-US"/>
              <a:t>The Learner</a:t>
            </a:r>
            <a:r>
              <a:rPr lang="ar-EG"/>
              <a:t>)</a:t>
            </a:r>
            <a:endParaRPr lang="en-US"/>
          </a:p>
        </p:txBody>
      </p:sp>
      <p:grpSp>
        <p:nvGrpSpPr>
          <p:cNvPr id="6" name="Group 5">
            <a:extLst>
              <a:ext uri="{FF2B5EF4-FFF2-40B4-BE49-F238E27FC236}">
                <a16:creationId xmlns:a16="http://schemas.microsoft.com/office/drawing/2014/main" id="{8C576142-689D-C478-5F18-346B4630FD43}"/>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4851257E-1B91-9A7F-B648-553CAE4F009A}"/>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تبنّي عقلية النموّ والتعلّم المستمرّ</a:t>
              </a:r>
              <a:endParaRPr lang="en-US" dirty="0"/>
            </a:p>
          </p:txBody>
        </p:sp>
        <p:sp>
          <p:nvSpPr>
            <p:cNvPr id="17" name="TextBox 16">
              <a:extLst>
                <a:ext uri="{FF2B5EF4-FFF2-40B4-BE49-F238E27FC236}">
                  <a16:creationId xmlns:a16="http://schemas.microsoft.com/office/drawing/2014/main" id="{6433C53B-9D95-6778-53B7-1BB4A135F8E2}"/>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20" name="Picture 19" descr="Learning ">
            <a:extLst>
              <a:ext uri="{FF2B5EF4-FFF2-40B4-BE49-F238E27FC236}">
                <a16:creationId xmlns:a16="http://schemas.microsoft.com/office/drawing/2014/main" id="{37504B6A-4DA5-FA82-7F2C-3F733D9719E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57575" y="2412184"/>
            <a:ext cx="3476758" cy="3476758"/>
          </a:xfrm>
          <a:prstGeom prst="rect">
            <a:avLst/>
          </a:prstGeom>
          <a:noFill/>
          <a:ln>
            <a:noFill/>
          </a:ln>
        </p:spPr>
      </p:pic>
      <p:grpSp>
        <p:nvGrpSpPr>
          <p:cNvPr id="7" name="Group 6">
            <a:extLst>
              <a:ext uri="{FF2B5EF4-FFF2-40B4-BE49-F238E27FC236}">
                <a16:creationId xmlns:a16="http://schemas.microsoft.com/office/drawing/2014/main" id="{83A82FBF-0B3A-4850-23DA-2A0FBDE0B38B}"/>
              </a:ext>
            </a:extLst>
          </p:cNvPr>
          <p:cNvGrpSpPr/>
          <p:nvPr/>
        </p:nvGrpSpPr>
        <p:grpSpPr>
          <a:xfrm>
            <a:off x="4289645" y="3865333"/>
            <a:ext cx="7089468" cy="553357"/>
            <a:chOff x="0" y="3299222"/>
            <a:chExt cx="7089468" cy="553357"/>
          </a:xfrm>
        </p:grpSpPr>
        <p:sp>
          <p:nvSpPr>
            <p:cNvPr id="10" name="TextBox 9">
              <a:extLst>
                <a:ext uri="{FF2B5EF4-FFF2-40B4-BE49-F238E27FC236}">
                  <a16:creationId xmlns:a16="http://schemas.microsoft.com/office/drawing/2014/main" id="{4A4C2075-BC6D-5AA4-AC3B-7E5043F12DFD}"/>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استخلاص الدروس من النجاحات والإخفاقات</a:t>
              </a:r>
              <a:endParaRPr lang="en-US" dirty="0"/>
            </a:p>
          </p:txBody>
        </p:sp>
        <p:sp>
          <p:nvSpPr>
            <p:cNvPr id="11" name="TextBox 10">
              <a:extLst>
                <a:ext uri="{FF2B5EF4-FFF2-40B4-BE49-F238E27FC236}">
                  <a16:creationId xmlns:a16="http://schemas.microsoft.com/office/drawing/2014/main" id="{BCB6DD92-C411-B4AB-00DF-A2DD1AC4041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2" name="Oval 1">
            <a:extLst>
              <a:ext uri="{FF2B5EF4-FFF2-40B4-BE49-F238E27FC236}">
                <a16:creationId xmlns:a16="http://schemas.microsoft.com/office/drawing/2014/main" id="{67C4093D-02C9-3F48-B64F-7584CB6074BA}"/>
              </a:ext>
            </a:extLst>
          </p:cNvPr>
          <p:cNvSpPr/>
          <p:nvPr/>
        </p:nvSpPr>
        <p:spPr>
          <a:xfrm>
            <a:off x="10771501" y="5308457"/>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5" name="Group 4">
            <a:extLst>
              <a:ext uri="{FF2B5EF4-FFF2-40B4-BE49-F238E27FC236}">
                <a16:creationId xmlns:a16="http://schemas.microsoft.com/office/drawing/2014/main" id="{4C1FDEC3-BCF0-F175-3FB1-1926CA2E0E18}"/>
              </a:ext>
            </a:extLst>
          </p:cNvPr>
          <p:cNvGrpSpPr/>
          <p:nvPr/>
        </p:nvGrpSpPr>
        <p:grpSpPr>
          <a:xfrm>
            <a:off x="4289645" y="5335585"/>
            <a:ext cx="7089468" cy="553357"/>
            <a:chOff x="0" y="3299222"/>
            <a:chExt cx="7089468" cy="553357"/>
          </a:xfrm>
        </p:grpSpPr>
        <p:sp>
          <p:nvSpPr>
            <p:cNvPr id="12" name="TextBox 11">
              <a:extLst>
                <a:ext uri="{FF2B5EF4-FFF2-40B4-BE49-F238E27FC236}">
                  <a16:creationId xmlns:a16="http://schemas.microsoft.com/office/drawing/2014/main" id="{2340739A-48A7-ACC1-BA29-089E62F0B862}"/>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تشجيع التجريب والتعلّم التنظيمي</a:t>
              </a:r>
              <a:endParaRPr lang="en-US" dirty="0"/>
            </a:p>
          </p:txBody>
        </p:sp>
        <p:sp>
          <p:nvSpPr>
            <p:cNvPr id="13" name="TextBox 12">
              <a:extLst>
                <a:ext uri="{FF2B5EF4-FFF2-40B4-BE49-F238E27FC236}">
                  <a16:creationId xmlns:a16="http://schemas.microsoft.com/office/drawing/2014/main" id="{AA04D8BD-F1D8-1B1B-D6D3-908605B2BC9C}"/>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388253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D39BF-F0AF-2BAF-06D0-9D93738CD07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7C94913-F374-3A5A-768F-F4281F980BFF}"/>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3FEE13A-16AC-CE64-4849-7AE6EED14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21D64F1-E045-E660-2611-F202FB73D5BE}"/>
              </a:ext>
            </a:extLst>
          </p:cNvPr>
          <p:cNvSpPr txBox="1"/>
          <p:nvPr/>
        </p:nvSpPr>
        <p:spPr>
          <a:xfrm>
            <a:off x="1002401"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رسم خريطة التحدّيات القيادية</a:t>
            </a:r>
            <a:endParaRPr lang="en-US" dirty="0"/>
          </a:p>
        </p:txBody>
      </p:sp>
      <p:pic>
        <p:nvPicPr>
          <p:cNvPr id="3" name="Picture 2">
            <a:extLst>
              <a:ext uri="{FF2B5EF4-FFF2-40B4-BE49-F238E27FC236}">
                <a16:creationId xmlns:a16="http://schemas.microsoft.com/office/drawing/2014/main" id="{0A560184-6F59-6C62-EF5E-98476EA99F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624559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0135AD17-A547-CDEB-BDA4-4CF8E0334F45}"/>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B869400-DD37-B212-5ED0-DDAF90AF37BA}"/>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F0912013-F3E5-DA9C-E9B4-09194A7A0515}"/>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B0031A6A-0B85-FEEE-36E9-7908FB504BBB}"/>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DB9C75F2-5978-6F22-9BB8-7CA8E436E43F}"/>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FCB99D0A-A870-9CF0-3302-7C18506F76E8}"/>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892E3415-2C8C-A525-A5DD-BBE836E15C1C}"/>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2F29AF39-0D03-233D-82B2-A1B8F784D489}"/>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8AF369E3-418E-CC8B-E2F0-BFB3B9BD4333}"/>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D9FAE94C-50A8-DF12-E537-287FDFB85B2A}"/>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254EB154-4ACB-741D-09EE-2E00BD1EE61D}"/>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63EAB946-8B48-178F-FB6A-AB90CE58B1CF}"/>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DD6E9F35-D8DB-004E-D5DE-1F7EA16C5F22}"/>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أساسيّات الذكاء الاصطناعي للقادة</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8EB622EF-2DA8-B6E4-4894-AB74257ABEE4}"/>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853A1D09-43BC-C908-6A6E-5BB978635C4E}"/>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D52D21EB-2D44-B8C6-CBC5-6F8BAC13FB6B}"/>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1B11BCCD-03D4-6EA2-35D7-97C3A6580069}"/>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6565B9FC-DFD2-0651-E4D8-1337545B6201}"/>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531B7607-99AD-C31D-C2F4-68D813518113}"/>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2AE70DA6-A6B5-81BB-4576-FDDB990546E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F59A6CF9-ECBB-FB60-B587-1C2299C9617A}"/>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4FD2F3A7-B3E2-DC37-FCE5-E0E10F86B5E8}"/>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1BF9B9A0-98E0-F0C1-627B-CE437AF49DF6}"/>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B59FDB49-0801-BA68-2ED1-DF4E6408F42A}"/>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106A51C2-4407-16A4-2822-38B7638D2837}"/>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05D785B9-CCA5-C5F4-F773-5E0F3008E80E}"/>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1E8672A-A280-A10F-A46F-A5E8CFAFC2B6}"/>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935C0448-71A2-FA94-6E27-A1B983F473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6B4CC969-8AE2-A81A-ADFA-9E3339735D2C}"/>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42997774-081A-39D7-BFA9-5A908DA7DD36}"/>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75189B31-20D3-6956-E23D-955D38132EA0}"/>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D5A2B63E-0E13-2740-8FEA-565551B33386}"/>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CBEB4477-5C85-1164-F693-F775C7661D9E}"/>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E8E20321-849B-A5FC-7280-3ED070B3217A}"/>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882680B5-E3F9-9F24-1682-C1671EAC73A3}"/>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D1F7058B-58F1-7CF3-6A04-3EA63F614216}"/>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AF4E726D-A390-E531-35CC-C65A19E86E20}"/>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F1A26865-53A4-7202-EF7C-252622FC284D}"/>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F1630087-AE4F-8D41-E237-67BFEE20E82D}"/>
              </a:ext>
            </a:extLst>
          </p:cNvPr>
          <p:cNvGrpSpPr/>
          <p:nvPr/>
        </p:nvGrpSpPr>
        <p:grpSpPr>
          <a:xfrm>
            <a:off x="717622" y="131591"/>
            <a:ext cx="4719172" cy="1077218"/>
            <a:chOff x="862835" y="1183413"/>
            <a:chExt cx="4719172" cy="1077218"/>
          </a:xfrm>
        </p:grpSpPr>
        <p:sp>
          <p:nvSpPr>
            <p:cNvPr id="18" name="TextBox 17">
              <a:extLst>
                <a:ext uri="{FF2B5EF4-FFF2-40B4-BE49-F238E27FC236}">
                  <a16:creationId xmlns:a16="http://schemas.microsoft.com/office/drawing/2014/main" id="{4FF6DD2F-BFCC-AFC9-27B8-D3B6E28E3022}"/>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25D8603C-CAD1-C679-C960-78199C09594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CA317F30-B81E-6A4B-B1C7-A06B62E43C8C}"/>
              </a:ext>
            </a:extLst>
          </p:cNvPr>
          <p:cNvGrpSpPr/>
          <p:nvPr/>
        </p:nvGrpSpPr>
        <p:grpSpPr>
          <a:xfrm>
            <a:off x="247759" y="1154983"/>
            <a:ext cx="5189035" cy="1077218"/>
            <a:chOff x="392972" y="862791"/>
            <a:chExt cx="5189035" cy="1077218"/>
          </a:xfrm>
        </p:grpSpPr>
        <p:sp>
          <p:nvSpPr>
            <p:cNvPr id="58" name="TextBox 57">
              <a:extLst>
                <a:ext uri="{FF2B5EF4-FFF2-40B4-BE49-F238E27FC236}">
                  <a16:creationId xmlns:a16="http://schemas.microsoft.com/office/drawing/2014/main" id="{98338989-9A28-0859-CE0D-52CAD7DB8AB3}"/>
                </a:ext>
              </a:extLst>
            </p:cNvPr>
            <p:cNvSpPr txBox="1"/>
            <p:nvPr/>
          </p:nvSpPr>
          <p:spPr>
            <a:xfrm>
              <a:off x="392972" y="862791"/>
              <a:ext cx="4455761"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1D9C947C-8646-FEC0-D8FD-4A8F4367216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11B0CEFD-DB5C-A682-40F5-14AC698D83B1}"/>
              </a:ext>
            </a:extLst>
          </p:cNvPr>
          <p:cNvGrpSpPr/>
          <p:nvPr/>
        </p:nvGrpSpPr>
        <p:grpSpPr>
          <a:xfrm>
            <a:off x="717622" y="2178375"/>
            <a:ext cx="4719172" cy="1077218"/>
            <a:chOff x="862835" y="1414267"/>
            <a:chExt cx="4719172" cy="1077218"/>
          </a:xfrm>
        </p:grpSpPr>
        <p:sp>
          <p:nvSpPr>
            <p:cNvPr id="61" name="TextBox 60">
              <a:extLst>
                <a:ext uri="{FF2B5EF4-FFF2-40B4-BE49-F238E27FC236}">
                  <a16:creationId xmlns:a16="http://schemas.microsoft.com/office/drawing/2014/main" id="{B91DA085-AE4B-313A-6DC4-E83A8C6F77F0}"/>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BE1FF2A-3614-577E-89B7-BD7150EF55D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04C17044-F1F0-DB97-95AD-3FAAEED7669C}"/>
              </a:ext>
            </a:extLst>
          </p:cNvPr>
          <p:cNvGrpSpPr/>
          <p:nvPr/>
        </p:nvGrpSpPr>
        <p:grpSpPr>
          <a:xfrm>
            <a:off x="436098" y="3201766"/>
            <a:ext cx="5000696" cy="1077218"/>
            <a:chOff x="581311" y="1419277"/>
            <a:chExt cx="5000696" cy="1077218"/>
          </a:xfrm>
        </p:grpSpPr>
        <p:sp>
          <p:nvSpPr>
            <p:cNvPr id="20" name="TextBox 19">
              <a:extLst>
                <a:ext uri="{FF2B5EF4-FFF2-40B4-BE49-F238E27FC236}">
                  <a16:creationId xmlns:a16="http://schemas.microsoft.com/office/drawing/2014/main" id="{1A18154E-D4CA-37D4-04A1-2EB3D8CA15BC}"/>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فهم العلاقة بين الذكاء الاصطناعي والتحوّل المؤسسي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CEF38230-482B-D577-8AC6-5D20F18E8A6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700852"/>
              <a:ext cx="514068" cy="514068"/>
            </a:xfrm>
            <a:prstGeom prst="rect">
              <a:avLst/>
            </a:prstGeom>
          </p:spPr>
        </p:pic>
      </p:grpSp>
    </p:spTree>
    <p:extLst>
      <p:ext uri="{BB962C8B-B14F-4D97-AF65-F5344CB8AC3E}">
        <p14:creationId xmlns:p14="http://schemas.microsoft.com/office/powerpoint/2010/main" val="1371569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9E796-1C4B-DE99-219C-9194D3E7968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4AA2507-5D86-43AB-5254-C530B7552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7983DA0C-666E-02D0-B8A0-2E5708554E97}"/>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663817DC-7F48-41E3-8722-BF08A510BF0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4FE79746-6E6E-FF7B-D5BC-C21C679E2C79}"/>
              </a:ext>
            </a:extLst>
          </p:cNvPr>
          <p:cNvSpPr txBox="1"/>
          <p:nvPr/>
        </p:nvSpPr>
        <p:spPr>
          <a:xfrm>
            <a:off x="5351490" y="118223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برنامجنا التدريبي. بعد أن تعرّفنا في الجلسة السابقة على مفهوم القيادة الاستراتيجية وأهمّيتها في عالمنا المتغيّر، سنتناول اليوم موضوعاً محورياً يُعد من أهم المؤثرات في مشهد القيادة المعاصرة: الذكاء الاصطناعي</a:t>
            </a:r>
            <a:endParaRPr lang="en-US" dirty="0"/>
          </a:p>
        </p:txBody>
      </p:sp>
      <p:sp>
        <p:nvSpPr>
          <p:cNvPr id="2" name="TextBox 1">
            <a:extLst>
              <a:ext uri="{FF2B5EF4-FFF2-40B4-BE49-F238E27FC236}">
                <a16:creationId xmlns:a16="http://schemas.microsoft.com/office/drawing/2014/main" id="{0944F978-356D-85D1-BD9C-BAD7485E232A}"/>
              </a:ext>
            </a:extLst>
          </p:cNvPr>
          <p:cNvSpPr txBox="1"/>
          <p:nvPr/>
        </p:nvSpPr>
        <p:spPr>
          <a:xfrm>
            <a:off x="5351490" y="3788486"/>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يشهد عالمنا تحوّلاً غير مسبوق بفعل تقنيات الذكاء الاصطناعي التي أصبحت جزءاً لا يتجزأ من حياتنا اليومية وبيئات أعمالنا. في هذه الجلسة، سنستكشف معاً أساسيات الذكاء الاصطناعي من منظور قيادي، لنفهم كيف يمكن للقادة الاستراتيجيين توظيف هذه التقنيات كرافعة للتميّز والتحوّل المؤسّسي</a:t>
            </a:r>
            <a:endParaRPr lang="en-US" dirty="0"/>
          </a:p>
        </p:txBody>
      </p:sp>
    </p:spTree>
    <p:extLst>
      <p:ext uri="{BB962C8B-B14F-4D97-AF65-F5344CB8AC3E}">
        <p14:creationId xmlns:p14="http://schemas.microsoft.com/office/powerpoint/2010/main" val="2276262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77125-29C2-647E-25F3-822A26103615}"/>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3EFBE239-5ACB-F974-4119-4D9E7F56DB99}"/>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7D99EC88-3786-E8E1-F6F3-37CBEC425EE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7C25E8E0-5D52-9280-052B-D70DFB72C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6314F6EB-C3D8-EBA0-BF76-CED9D4F61B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7611428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F21F9-A02E-A6D6-9A7F-A740D8E9EDE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0D98FCA-3F11-583E-8EDE-4D08B7E36090}"/>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DFAE929-5348-F910-1794-C3C8B497E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098A60EA-A711-55F7-18F5-59CDB18FD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9D27B029-9523-62A0-E9BB-1FEB3306EE7A}"/>
              </a:ext>
            </a:extLst>
          </p:cNvPr>
          <p:cNvSpPr txBox="1"/>
          <p:nvPr/>
        </p:nvSpPr>
        <p:spPr>
          <a:xfrm>
            <a:off x="785156" y="3429000"/>
            <a:ext cx="5444194" cy="1224951"/>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التطبيقات الحالية للذكاء الاصطناعي التي تستخدمونها في مؤسّساتكم أو حياتكم اليومية؟</a:t>
            </a:r>
            <a:endParaRPr lang="en-US"/>
          </a:p>
        </p:txBody>
      </p:sp>
    </p:spTree>
    <p:extLst>
      <p:ext uri="{BB962C8B-B14F-4D97-AF65-F5344CB8AC3E}">
        <p14:creationId xmlns:p14="http://schemas.microsoft.com/office/powerpoint/2010/main" val="17001506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1FB43-4209-D3CE-FD16-7D570A49920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A1F84BE-4BF9-5440-0A3C-DA798B50F26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F3065665-5210-5BE3-C3F4-4B65CF1BDF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283F63E4-FC1E-690B-750A-1E68DF477DD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AF861190-D82D-9072-626E-6443BD2DC650}"/>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مساعدات افتراضية مثل سيري وأليكسا وجوجل أسيستنت</a:t>
            </a:r>
            <a:endParaRPr lang="en-US" dirty="0"/>
          </a:p>
        </p:txBody>
      </p:sp>
      <p:sp>
        <p:nvSpPr>
          <p:cNvPr id="5" name="TextBox 4">
            <a:extLst>
              <a:ext uri="{FF2B5EF4-FFF2-40B4-BE49-F238E27FC236}">
                <a16:creationId xmlns:a16="http://schemas.microsoft.com/office/drawing/2014/main" id="{79DEAF35-0B6A-98DF-72D3-1A4ABBEABD2A}"/>
              </a:ext>
            </a:extLst>
          </p:cNvPr>
          <p:cNvSpPr txBox="1"/>
          <p:nvPr/>
        </p:nvSpPr>
        <p:spPr>
          <a:xfrm>
            <a:off x="5435453" y="216082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توصية المحتوى في منصّات البثّ مثل نتفليكس وسبوتيفاي</a:t>
            </a:r>
            <a:endParaRPr lang="en-US" dirty="0"/>
          </a:p>
        </p:txBody>
      </p:sp>
      <p:sp>
        <p:nvSpPr>
          <p:cNvPr id="6" name="TextBox 5">
            <a:extLst>
              <a:ext uri="{FF2B5EF4-FFF2-40B4-BE49-F238E27FC236}">
                <a16:creationId xmlns:a16="http://schemas.microsoft.com/office/drawing/2014/main" id="{D1527B66-9E3E-55DB-B484-72CC9D937BE1}"/>
              </a:ext>
            </a:extLst>
          </p:cNvPr>
          <p:cNvSpPr txBox="1"/>
          <p:nvPr/>
        </p:nvSpPr>
        <p:spPr>
          <a:xfrm>
            <a:off x="5435453" y="340350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برامج الترجمة الآلية مثل جوجل ترانزليت وديب إل</a:t>
            </a:r>
            <a:endParaRPr lang="en-US" dirty="0"/>
          </a:p>
        </p:txBody>
      </p:sp>
      <p:sp>
        <p:nvSpPr>
          <p:cNvPr id="7" name="TextBox 6">
            <a:extLst>
              <a:ext uri="{FF2B5EF4-FFF2-40B4-BE49-F238E27FC236}">
                <a16:creationId xmlns:a16="http://schemas.microsoft.com/office/drawing/2014/main" id="{0938DD11-5200-3A8F-1938-24AE88B98F22}"/>
              </a:ext>
            </a:extLst>
          </p:cNvPr>
          <p:cNvSpPr txBox="1"/>
          <p:nvPr/>
        </p:nvSpPr>
        <p:spPr>
          <a:xfrm>
            <a:off x="5435453" y="464619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خدمة العملاء الآلية والروبوتات المحادثة (</a:t>
            </a:r>
            <a:r>
              <a:rPr lang="en-US" dirty="0"/>
              <a:t>Chatbots</a:t>
            </a:r>
            <a:r>
              <a:rPr lang="ar-SA" dirty="0"/>
              <a:t>)</a:t>
            </a:r>
            <a:endParaRPr lang="en-US" dirty="0"/>
          </a:p>
        </p:txBody>
      </p:sp>
      <p:sp>
        <p:nvSpPr>
          <p:cNvPr id="13" name="TextBox 12">
            <a:extLst>
              <a:ext uri="{FF2B5EF4-FFF2-40B4-BE49-F238E27FC236}">
                <a16:creationId xmlns:a16="http://schemas.microsoft.com/office/drawing/2014/main" id="{E46CEDF8-D5BF-464C-0749-A224060D1283}"/>
              </a:ext>
            </a:extLst>
          </p:cNvPr>
          <p:cNvSpPr txBox="1"/>
          <p:nvPr/>
        </p:nvSpPr>
        <p:spPr>
          <a:xfrm>
            <a:off x="5435453" y="58888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تطبيقات التعرّف على الوجوه والبصمات في أنظمة الأمان</a:t>
            </a:r>
            <a:endParaRPr lang="en-US" dirty="0"/>
          </a:p>
        </p:txBody>
      </p:sp>
    </p:spTree>
    <p:extLst>
      <p:ext uri="{BB962C8B-B14F-4D97-AF65-F5344CB8AC3E}">
        <p14:creationId xmlns:p14="http://schemas.microsoft.com/office/powerpoint/2010/main" val="8950116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0240B-12D4-3655-5118-2ACA3C1C6ED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48DE8DDD-4D0B-A590-8830-B5920759374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7D6FE46-0BF9-DB30-BF17-D1A0E25F7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05F4B917-2202-3C1A-3FB1-B0A2C37137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68B81839-A3A1-0C9A-FDAF-D330F24FEF50}"/>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أدوات تحليل البيانات الضخمة واستخراج الأنماط والتنبؤات</a:t>
            </a:r>
            <a:endParaRPr lang="en-US" dirty="0"/>
          </a:p>
        </p:txBody>
      </p:sp>
      <p:sp>
        <p:nvSpPr>
          <p:cNvPr id="5" name="TextBox 4">
            <a:extLst>
              <a:ext uri="{FF2B5EF4-FFF2-40B4-BE49-F238E27FC236}">
                <a16:creationId xmlns:a16="http://schemas.microsoft.com/office/drawing/2014/main" id="{DD73AF64-0806-D969-40C4-7479A601A8CE}"/>
              </a:ext>
            </a:extLst>
          </p:cNvPr>
          <p:cNvSpPr txBox="1"/>
          <p:nvPr/>
        </p:nvSpPr>
        <p:spPr>
          <a:xfrm>
            <a:off x="5435453" y="204556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الأنظمة الذكية لإدارة المخزون وسلاسل التوريد</a:t>
            </a:r>
            <a:endParaRPr lang="en-US" dirty="0"/>
          </a:p>
        </p:txBody>
      </p:sp>
      <p:sp>
        <p:nvSpPr>
          <p:cNvPr id="6" name="TextBox 5">
            <a:extLst>
              <a:ext uri="{FF2B5EF4-FFF2-40B4-BE49-F238E27FC236}">
                <a16:creationId xmlns:a16="http://schemas.microsoft.com/office/drawing/2014/main" id="{C20FD656-3459-61BD-134E-F20EDC57EAD8}"/>
              </a:ext>
            </a:extLst>
          </p:cNvPr>
          <p:cNvSpPr txBox="1"/>
          <p:nvPr/>
        </p:nvSpPr>
        <p:spPr>
          <a:xfrm>
            <a:off x="5435453" y="317299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تطبيقات التصوير والتحرير الذكية المعتمدة على الذكاء الاصطناعي</a:t>
            </a:r>
            <a:endParaRPr lang="en-US" dirty="0"/>
          </a:p>
        </p:txBody>
      </p:sp>
      <p:sp>
        <p:nvSpPr>
          <p:cNvPr id="7" name="TextBox 6">
            <a:extLst>
              <a:ext uri="{FF2B5EF4-FFF2-40B4-BE49-F238E27FC236}">
                <a16:creationId xmlns:a16="http://schemas.microsoft.com/office/drawing/2014/main" id="{E86BFF77-CF61-3BB9-8B0F-D836AEFFAA0B}"/>
              </a:ext>
            </a:extLst>
          </p:cNvPr>
          <p:cNvSpPr txBox="1"/>
          <p:nvPr/>
        </p:nvSpPr>
        <p:spPr>
          <a:xfrm>
            <a:off x="5435453" y="476144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نماذج اللغة الكبيرة مثل </a:t>
            </a:r>
            <a:r>
              <a:rPr lang="en-US" dirty="0"/>
              <a:t>ChatGPT</a:t>
            </a:r>
            <a:r>
              <a:rPr lang="ar-SA" dirty="0"/>
              <a:t> وكلود وبارد</a:t>
            </a:r>
            <a:r>
              <a:rPr lang="en-US" dirty="0"/>
              <a:t>Bard</a:t>
            </a:r>
          </a:p>
        </p:txBody>
      </p:sp>
      <p:sp>
        <p:nvSpPr>
          <p:cNvPr id="13" name="TextBox 12">
            <a:extLst>
              <a:ext uri="{FF2B5EF4-FFF2-40B4-BE49-F238E27FC236}">
                <a16:creationId xmlns:a16="http://schemas.microsoft.com/office/drawing/2014/main" id="{B25009B5-A7D5-C2EE-A4D2-C31DC76A8505}"/>
              </a:ext>
            </a:extLst>
          </p:cNvPr>
          <p:cNvSpPr txBox="1"/>
          <p:nvPr/>
        </p:nvSpPr>
        <p:spPr>
          <a:xfrm>
            <a:off x="5435453" y="588887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أنظمة مراقبة وتحليل وسائل التواصل الاجتماعي</a:t>
            </a:r>
            <a:endParaRPr lang="en-US" dirty="0"/>
          </a:p>
        </p:txBody>
      </p:sp>
    </p:spTree>
    <p:extLst>
      <p:ext uri="{BB962C8B-B14F-4D97-AF65-F5344CB8AC3E}">
        <p14:creationId xmlns:p14="http://schemas.microsoft.com/office/powerpoint/2010/main" val="17867235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C1908AC7-8059-4F41-ADA4-B571B401C8D0}"/>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7D559CC9-BF75-4C80-AABF-C825BD4D1119}"/>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72EDBCE1-960D-4657-B1B7-56F159519A6C}"/>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6733250B-6294-449E-885C-B0ED97ECFAB7}"/>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1336AD68-AFBA-476F-8598-A7A111849E5D}"/>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DCE8817C-8A99-4686-BB95-C800262763BB}"/>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2B2593-E645-42D9-9C4B-5E781972185F}"/>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D75040D-9384-41E9-BF78-E9A9B4D8E409}"/>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AAB29361-2987-47BA-B0D2-1D367B24BC15}"/>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759559BB-8296-4FA5-BC16-30747D4C2834}"/>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58DD1D54-5793-4B3B-A749-30ECE665ECCE}"/>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BE71201E-B96A-4281-8099-227205A53366}"/>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القيادة الاستراتيجية في عالم متغيّر</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C1475E1-7D69-7808-4D6D-9EDDBE2D2715}"/>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79303EF-0301-47FA-AECE-BF99777C3D32}"/>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6B930039-D78A-4490-908F-DFB060C51478}"/>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A8C9B4B2-E678-4718-91A0-A850B65ED2BF}"/>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5A239D03-68E4-41E7-A450-126C382D316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p>
          </p:txBody>
        </p:sp>
      </p:grpSp>
      <p:grpSp>
        <p:nvGrpSpPr>
          <p:cNvPr id="17" name="Group 16">
            <a:extLst>
              <a:ext uri="{FF2B5EF4-FFF2-40B4-BE49-F238E27FC236}">
                <a16:creationId xmlns:a16="http://schemas.microsoft.com/office/drawing/2014/main" id="{D905A5AF-F12F-4A18-B187-4E2FFC991D81}"/>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ECBAE1B1-BB57-46DC-8FCF-4F9B6C1FABA6}"/>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8B594387-071B-4B3C-B349-E2327414E8F0}"/>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036ADDAE-2830-44A2-BD78-C6D6E5D0DA87}"/>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1ECD8AB-431A-4755-B9E1-D221F31C33D0}"/>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FA106D-AE66-49D4-8E3C-A37A36F3F391}"/>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4D857E40-1F36-48EA-B2DD-68F69198AF20}"/>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4C6FCE9F-61CA-45CE-99C2-79111C4B6813}"/>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D221BF3-B7D5-4F85-B4D1-D6FC81886D38}"/>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FA82A606-A395-4F97-B618-4387B55C54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BC81415D-6F23-47E4-91C2-5B45999229F1}"/>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8852AB50-F072-4EFB-BBFF-E842F9628823}"/>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846E6C95-DF93-4FC1-B0FC-861543AEF105}"/>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7951FBB1-7D01-4426-A8D5-F62D7394C84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A956C15D-4856-4EAE-9834-EE22DB830791}"/>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CA95158B-67C7-39BC-3253-EB448C2AC89F}"/>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2F80D7F5-B127-04A0-EBF8-4CC51E05523B}"/>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2310312B-27C8-92BB-7E12-D5304333EF5A}"/>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44BDCDDD-0A9C-C971-9253-C5B91043CA3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5359CCC6-B2D4-5802-7034-CC97D02008BB}"/>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0CCD99D8-F79F-1414-BEE4-7D96B0DA773A}"/>
              </a:ext>
            </a:extLst>
          </p:cNvPr>
          <p:cNvGrpSpPr/>
          <p:nvPr/>
        </p:nvGrpSpPr>
        <p:grpSpPr>
          <a:xfrm>
            <a:off x="717622" y="101279"/>
            <a:ext cx="4719172" cy="1077218"/>
            <a:chOff x="862835" y="1183413"/>
            <a:chExt cx="4719172" cy="1077218"/>
          </a:xfrm>
        </p:grpSpPr>
        <p:sp>
          <p:nvSpPr>
            <p:cNvPr id="18" name="TextBox 17">
              <a:extLst>
                <a:ext uri="{FF2B5EF4-FFF2-40B4-BE49-F238E27FC236}">
                  <a16:creationId xmlns:a16="http://schemas.microsoft.com/office/drawing/2014/main" id="{BCB6BC8A-6955-C4F9-5AD3-12D0B4AB6E95}"/>
                </a:ext>
              </a:extLst>
            </p:cNvPr>
            <p:cNvSpPr txBox="1"/>
            <p:nvPr/>
          </p:nvSpPr>
          <p:spPr>
            <a:xfrm>
              <a:off x="862835" y="1183413"/>
              <a:ext cx="3985898" cy="1077218"/>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مفهوم القيادة الاستراتيجية وأهميتها في القرن الحادي والعشرين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E6651195-0C82-DD20-E154-CD19F726BC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64988"/>
              <a:ext cx="514068" cy="514068"/>
            </a:xfrm>
            <a:prstGeom prst="rect">
              <a:avLst/>
            </a:prstGeom>
          </p:spPr>
        </p:pic>
      </p:grpSp>
      <p:grpSp>
        <p:nvGrpSpPr>
          <p:cNvPr id="57" name="Group 56">
            <a:extLst>
              <a:ext uri="{FF2B5EF4-FFF2-40B4-BE49-F238E27FC236}">
                <a16:creationId xmlns:a16="http://schemas.microsoft.com/office/drawing/2014/main" id="{4067FF8D-0105-7C09-A1E2-1E788AC4BEB2}"/>
              </a:ext>
            </a:extLst>
          </p:cNvPr>
          <p:cNvGrpSpPr/>
          <p:nvPr/>
        </p:nvGrpSpPr>
        <p:grpSpPr>
          <a:xfrm>
            <a:off x="717622" y="1177975"/>
            <a:ext cx="4719172" cy="1077218"/>
            <a:chOff x="862835" y="750083"/>
            <a:chExt cx="4719172" cy="1077218"/>
          </a:xfrm>
        </p:grpSpPr>
        <p:sp>
          <p:nvSpPr>
            <p:cNvPr id="58" name="TextBox 57">
              <a:extLst>
                <a:ext uri="{FF2B5EF4-FFF2-40B4-BE49-F238E27FC236}">
                  <a16:creationId xmlns:a16="http://schemas.microsoft.com/office/drawing/2014/main" id="{7E9A28ED-E0F7-09EC-54E6-EB5B56E9C46B}"/>
                </a:ext>
              </a:extLst>
            </p:cNvPr>
            <p:cNvSpPr txBox="1"/>
            <p:nvPr/>
          </p:nvSpPr>
          <p:spPr>
            <a:xfrm>
              <a:off x="862835" y="750083"/>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التحوّلات العالمية المؤثرة في القيادة وصنع القرار</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78C0639A-162D-1CF7-FBB8-EAE237D89C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088642"/>
              <a:ext cx="514068" cy="514068"/>
            </a:xfrm>
            <a:prstGeom prst="rect">
              <a:avLst/>
            </a:prstGeom>
          </p:spPr>
        </p:pic>
      </p:grpSp>
      <p:grpSp>
        <p:nvGrpSpPr>
          <p:cNvPr id="60" name="Group 59">
            <a:extLst>
              <a:ext uri="{FF2B5EF4-FFF2-40B4-BE49-F238E27FC236}">
                <a16:creationId xmlns:a16="http://schemas.microsoft.com/office/drawing/2014/main" id="{CFB438A1-D8E7-8DEB-59E0-6F50DCC34B0C}"/>
              </a:ext>
            </a:extLst>
          </p:cNvPr>
          <p:cNvGrpSpPr/>
          <p:nvPr/>
        </p:nvGrpSpPr>
        <p:grpSpPr>
          <a:xfrm>
            <a:off x="717622" y="2254671"/>
            <a:ext cx="4719172" cy="1077218"/>
            <a:chOff x="862835" y="1414267"/>
            <a:chExt cx="4719172" cy="1077218"/>
          </a:xfrm>
        </p:grpSpPr>
        <p:sp>
          <p:nvSpPr>
            <p:cNvPr id="61" name="TextBox 60">
              <a:extLst>
                <a:ext uri="{FF2B5EF4-FFF2-40B4-BE49-F238E27FC236}">
                  <a16:creationId xmlns:a16="http://schemas.microsoft.com/office/drawing/2014/main" id="{50072757-AD11-E1B4-A63C-7257B39A796B}"/>
                </a:ext>
              </a:extLst>
            </p:cNvPr>
            <p:cNvSpPr txBox="1"/>
            <p:nvPr/>
          </p:nvSpPr>
          <p:spPr>
            <a:xfrm>
              <a:off x="862835" y="1414267"/>
              <a:ext cx="3985898"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الفروق بين القيادة التقليدية والقيادة الاستراتيجية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F3085E6D-6A51-6372-B35E-F2971503BAC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695842"/>
              <a:ext cx="514068" cy="514068"/>
            </a:xfrm>
            <a:prstGeom prst="rect">
              <a:avLst/>
            </a:prstGeom>
          </p:spPr>
        </p:pic>
      </p:grpSp>
      <p:grpSp>
        <p:nvGrpSpPr>
          <p:cNvPr id="19" name="Group 18">
            <a:extLst>
              <a:ext uri="{FF2B5EF4-FFF2-40B4-BE49-F238E27FC236}">
                <a16:creationId xmlns:a16="http://schemas.microsoft.com/office/drawing/2014/main" id="{5CEB1C56-BE82-8065-6C67-605A06E0B7EE}"/>
              </a:ext>
            </a:extLst>
          </p:cNvPr>
          <p:cNvGrpSpPr/>
          <p:nvPr/>
        </p:nvGrpSpPr>
        <p:grpSpPr>
          <a:xfrm>
            <a:off x="436098" y="3331367"/>
            <a:ext cx="5000696" cy="1077218"/>
            <a:chOff x="581311" y="1149714"/>
            <a:chExt cx="5000696" cy="1077218"/>
          </a:xfrm>
        </p:grpSpPr>
        <p:sp>
          <p:nvSpPr>
            <p:cNvPr id="20" name="TextBox 19">
              <a:extLst>
                <a:ext uri="{FF2B5EF4-FFF2-40B4-BE49-F238E27FC236}">
                  <a16:creationId xmlns:a16="http://schemas.microsoft.com/office/drawing/2014/main" id="{667BFE53-95FB-D8A8-1F83-E89611CF7732}"/>
                </a:ext>
              </a:extLst>
            </p:cNvPr>
            <p:cNvSpPr txBox="1"/>
            <p:nvPr/>
          </p:nvSpPr>
          <p:spPr>
            <a:xfrm>
              <a:off x="581311" y="1149714"/>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أدوار القائد الاستراتيجي في بيئات عدم اليقين</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183EA0B6-3122-EF97-2051-DABD12C95F3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54630"/>
              <a:ext cx="514068" cy="514068"/>
            </a:xfrm>
            <a:prstGeom prst="rect">
              <a:avLst/>
            </a:prstGeom>
          </p:spPr>
        </p:pic>
      </p:grpSp>
      <p:pic>
        <p:nvPicPr>
          <p:cNvPr id="23" name="Picture 22">
            <a:extLst>
              <a:ext uri="{FF2B5EF4-FFF2-40B4-BE49-F238E27FC236}">
                <a16:creationId xmlns:a16="http://schemas.microsoft.com/office/drawing/2014/main" id="{24034783-9374-0C69-7819-38396CCA2C5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35963" y="1638300"/>
            <a:ext cx="4400550" cy="4400550"/>
          </a:xfrm>
          <a:prstGeom prst="rect">
            <a:avLst/>
          </a:prstGeom>
        </p:spPr>
      </p:pic>
    </p:spTree>
    <p:extLst>
      <p:ext uri="{BB962C8B-B14F-4D97-AF65-F5344CB8AC3E}">
        <p14:creationId xmlns:p14="http://schemas.microsoft.com/office/powerpoint/2010/main" val="3231196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C9689-F9F1-F522-F5F4-7F6FB7E9F05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6FE328F-C2E1-AB71-DC39-2781C3B43A45}"/>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5575BFF-BE7A-8DED-9B68-4E9003539F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C8512F23-F622-CDF9-93D1-AA9E045F33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2" name="TextBox 1">
            <a:extLst>
              <a:ext uri="{FF2B5EF4-FFF2-40B4-BE49-F238E27FC236}">
                <a16:creationId xmlns:a16="http://schemas.microsoft.com/office/drawing/2014/main" id="{5E3B9101-7E56-B925-D8DC-81BB5E83F664}"/>
              </a:ext>
            </a:extLst>
          </p:cNvPr>
          <p:cNvSpPr txBox="1"/>
          <p:nvPr/>
        </p:nvSpPr>
        <p:spPr>
          <a:xfrm>
            <a:off x="4851384" y="1267989"/>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تعريف الذكاء الاصطناعي </a:t>
            </a:r>
            <a:endParaRPr lang="en-US"/>
          </a:p>
        </p:txBody>
      </p:sp>
      <p:sp>
        <p:nvSpPr>
          <p:cNvPr id="4" name="Rectangle: Rounded Corners 3">
            <a:extLst>
              <a:ext uri="{FF2B5EF4-FFF2-40B4-BE49-F238E27FC236}">
                <a16:creationId xmlns:a16="http://schemas.microsoft.com/office/drawing/2014/main" id="{2FE60B02-1831-BBCB-A020-0B29A0C2B9CE}"/>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86654E8-7602-F607-2C17-FEBC3158D826}"/>
              </a:ext>
            </a:extLst>
          </p:cNvPr>
          <p:cNvSpPr txBox="1"/>
          <p:nvPr/>
        </p:nvSpPr>
        <p:spPr>
          <a:xfrm>
            <a:off x="5372458" y="2835944"/>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الذكاء الاصطناعي هو فرع من علوم الحاسوب يهتمّ بتطوير أنظمة قادرة على أداء مهام تتطلّب عادةً ذكاءً بشرياً، مثل الإدراك البصري، والتعرّف على الكلام، واتخاذ القرارات، والترجمة بين اللغات. وفقاً لجون مكارثي، مؤسس مصطلح الذكاء الاصطناعي، فإنّه "علم وهندسة صناعة الآلات الذكية."</a:t>
            </a:r>
            <a:endParaRPr lang="en-US"/>
          </a:p>
        </p:txBody>
      </p:sp>
      <p:pic>
        <p:nvPicPr>
          <p:cNvPr id="3" name="Picture 2" descr="Brain ">
            <a:extLst>
              <a:ext uri="{FF2B5EF4-FFF2-40B4-BE49-F238E27FC236}">
                <a16:creationId xmlns:a16="http://schemas.microsoft.com/office/drawing/2014/main" id="{27CC3810-7DB2-BDA3-CB13-9EF241A9F5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7591" y="1982140"/>
            <a:ext cx="3846318" cy="3846318"/>
          </a:xfrm>
          <a:prstGeom prst="rect">
            <a:avLst/>
          </a:prstGeom>
          <a:noFill/>
          <a:ln>
            <a:noFill/>
          </a:ln>
        </p:spPr>
      </p:pic>
      <p:pic>
        <p:nvPicPr>
          <p:cNvPr id="7" name="Picture 6" descr="Ai ">
            <a:extLst>
              <a:ext uri="{FF2B5EF4-FFF2-40B4-BE49-F238E27FC236}">
                <a16:creationId xmlns:a16="http://schemas.microsoft.com/office/drawing/2014/main" id="{77DD6B75-05A2-29D9-F9CB-12BC6769D38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63861" y="2190640"/>
            <a:ext cx="3429317" cy="3429317"/>
          </a:xfrm>
          <a:prstGeom prst="rect">
            <a:avLst/>
          </a:prstGeom>
          <a:noFill/>
          <a:ln>
            <a:noFill/>
          </a:ln>
        </p:spPr>
      </p:pic>
    </p:spTree>
    <p:extLst>
      <p:ext uri="{BB962C8B-B14F-4D97-AF65-F5344CB8AC3E}">
        <p14:creationId xmlns:p14="http://schemas.microsoft.com/office/powerpoint/2010/main" val="2576282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4A57B8-E5A4-6F1F-0E32-EA11FFB91C4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8D69C44-F824-E00B-E1C3-154B4734894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145CAD1-82AA-EF51-FE5A-56BF1A840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46329CA-DF5C-5009-C193-84EAEE6374D5}"/>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4" name="Rectangle: Rounded Corners 3">
            <a:extLst>
              <a:ext uri="{FF2B5EF4-FFF2-40B4-BE49-F238E27FC236}">
                <a16:creationId xmlns:a16="http://schemas.microsoft.com/office/drawing/2014/main" id="{52C0019E-FE79-5F94-B6FC-476206B6492B}"/>
              </a:ext>
            </a:extLst>
          </p:cNvPr>
          <p:cNvSpPr/>
          <p:nvPr/>
        </p:nvSpPr>
        <p:spPr>
          <a:xfrm rot="1800000">
            <a:off x="-12729983"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Brain ">
            <a:extLst>
              <a:ext uri="{FF2B5EF4-FFF2-40B4-BE49-F238E27FC236}">
                <a16:creationId xmlns:a16="http://schemas.microsoft.com/office/drawing/2014/main" id="{514E6DCD-EF40-C2EF-414A-4456571747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0521" y="1982140"/>
            <a:ext cx="3846318" cy="3846318"/>
          </a:xfrm>
          <a:prstGeom prst="rect">
            <a:avLst/>
          </a:prstGeom>
          <a:noFill/>
          <a:ln>
            <a:noFill/>
          </a:ln>
        </p:spPr>
      </p:pic>
      <p:pic>
        <p:nvPicPr>
          <p:cNvPr id="5" name="Picture 4" descr="Ai ">
            <a:extLst>
              <a:ext uri="{FF2B5EF4-FFF2-40B4-BE49-F238E27FC236}">
                <a16:creationId xmlns:a16="http://schemas.microsoft.com/office/drawing/2014/main" id="{EDF287D9-564A-9BCE-8069-75998DC014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8650" y="2190640"/>
            <a:ext cx="3429317" cy="3429317"/>
          </a:xfrm>
          <a:prstGeom prst="rect">
            <a:avLst/>
          </a:prstGeom>
          <a:noFill/>
          <a:ln>
            <a:noFill/>
          </a:ln>
        </p:spPr>
      </p:pic>
      <p:sp>
        <p:nvSpPr>
          <p:cNvPr id="7" name="TextBox 6">
            <a:extLst>
              <a:ext uri="{FF2B5EF4-FFF2-40B4-BE49-F238E27FC236}">
                <a16:creationId xmlns:a16="http://schemas.microsoft.com/office/drawing/2014/main" id="{5F801800-909C-7D0D-181A-68E1B91B9964}"/>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الأولى: البدايات (1940-1960)</a:t>
            </a:r>
            <a:endParaRPr lang="en-US"/>
          </a:p>
        </p:txBody>
      </p:sp>
      <p:sp>
        <p:nvSpPr>
          <p:cNvPr id="10" name="TextBox 9">
            <a:extLst>
              <a:ext uri="{FF2B5EF4-FFF2-40B4-BE49-F238E27FC236}">
                <a16:creationId xmlns:a16="http://schemas.microsoft.com/office/drawing/2014/main" id="{34898D32-51BB-B993-C9EB-27E8D8E9147E}"/>
              </a:ext>
            </a:extLst>
          </p:cNvPr>
          <p:cNvSpPr txBox="1"/>
          <p:nvPr/>
        </p:nvSpPr>
        <p:spPr>
          <a:xfrm>
            <a:off x="4924204" y="254216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1943: وضع وارين ماكولوتش والتر بيتس نموذج الشبكات العصبية الاصطناعية</a:t>
            </a:r>
            <a:endParaRPr lang="en-US" dirty="0"/>
          </a:p>
        </p:txBody>
      </p:sp>
      <p:sp>
        <p:nvSpPr>
          <p:cNvPr id="11" name="TextBox 10">
            <a:extLst>
              <a:ext uri="{FF2B5EF4-FFF2-40B4-BE49-F238E27FC236}">
                <a16:creationId xmlns:a16="http://schemas.microsoft.com/office/drawing/2014/main" id="{31057102-9C5B-2C0C-E4AC-49A99BD564B0}"/>
              </a:ext>
            </a:extLst>
          </p:cNvPr>
          <p:cNvSpPr txBox="1"/>
          <p:nvPr/>
        </p:nvSpPr>
        <p:spPr>
          <a:xfrm>
            <a:off x="4924204" y="3854810"/>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1950: نشر آلان تورينج مقالته الشهيرة "آلات الحوسبة والذكاء" التي تضمّنت اختبار تورينج</a:t>
            </a:r>
            <a:endParaRPr lang="en-US" dirty="0"/>
          </a:p>
        </p:txBody>
      </p:sp>
      <p:sp>
        <p:nvSpPr>
          <p:cNvPr id="12" name="TextBox 11">
            <a:extLst>
              <a:ext uri="{FF2B5EF4-FFF2-40B4-BE49-F238E27FC236}">
                <a16:creationId xmlns:a16="http://schemas.microsoft.com/office/drawing/2014/main" id="{E991957B-8F31-82CB-CEB9-A9FF75372E81}"/>
              </a:ext>
            </a:extLst>
          </p:cNvPr>
          <p:cNvSpPr txBox="1"/>
          <p:nvPr/>
        </p:nvSpPr>
        <p:spPr>
          <a:xfrm>
            <a:off x="4924204" y="516745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1956: صياغة مصطلح "الذكاء الاصطناعي" رسمياً في مؤتمر دارتموث</a:t>
            </a:r>
            <a:endParaRPr lang="en-US" dirty="0"/>
          </a:p>
        </p:txBody>
      </p:sp>
      <p:pic>
        <p:nvPicPr>
          <p:cNvPr id="13" name="Picture 12" descr="Artificial intelligence ">
            <a:extLst>
              <a:ext uri="{FF2B5EF4-FFF2-40B4-BE49-F238E27FC236}">
                <a16:creationId xmlns:a16="http://schemas.microsoft.com/office/drawing/2014/main" id="{41381875-E1C7-BFE4-A79B-94ADD22AE89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15953" y="2277045"/>
            <a:ext cx="3429317" cy="3429317"/>
          </a:xfrm>
          <a:prstGeom prst="rect">
            <a:avLst/>
          </a:prstGeom>
          <a:noFill/>
          <a:ln>
            <a:noFill/>
          </a:ln>
        </p:spPr>
      </p:pic>
    </p:spTree>
    <p:extLst>
      <p:ext uri="{BB962C8B-B14F-4D97-AF65-F5344CB8AC3E}">
        <p14:creationId xmlns:p14="http://schemas.microsoft.com/office/powerpoint/2010/main" val="18997798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1"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C7FE5-B2C6-73EF-AFB7-59A7B6630F8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5FFC92D-5C21-FB0D-6DDC-47BF72987BCC}"/>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A94BFEF-7CC3-7F0F-AD26-43A261D74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10057BE-8C80-EDC4-2846-070EB4FFDA41}"/>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pic>
        <p:nvPicPr>
          <p:cNvPr id="5" name="Picture 4" descr="Ai ">
            <a:extLst>
              <a:ext uri="{FF2B5EF4-FFF2-40B4-BE49-F238E27FC236}">
                <a16:creationId xmlns:a16="http://schemas.microsoft.com/office/drawing/2014/main" id="{200E51F3-D677-6E2D-7E0D-7CCD5DCBE2E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15953" y="2190640"/>
            <a:ext cx="3429317" cy="3429317"/>
          </a:xfrm>
          <a:prstGeom prst="rect">
            <a:avLst/>
          </a:prstGeom>
          <a:noFill/>
          <a:ln>
            <a:noFill/>
          </a:ln>
        </p:spPr>
      </p:pic>
      <p:sp>
        <p:nvSpPr>
          <p:cNvPr id="7" name="TextBox 6">
            <a:extLst>
              <a:ext uri="{FF2B5EF4-FFF2-40B4-BE49-F238E27FC236}">
                <a16:creationId xmlns:a16="http://schemas.microsoft.com/office/drawing/2014/main" id="{FC90DA99-E222-4931-3C84-AEB0CCF12D28}"/>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الثانية: العصر الذهبي الأول (1960-1975)</a:t>
            </a:r>
            <a:endParaRPr lang="en-US"/>
          </a:p>
        </p:txBody>
      </p:sp>
      <p:sp>
        <p:nvSpPr>
          <p:cNvPr id="10" name="TextBox 9">
            <a:extLst>
              <a:ext uri="{FF2B5EF4-FFF2-40B4-BE49-F238E27FC236}">
                <a16:creationId xmlns:a16="http://schemas.microsoft.com/office/drawing/2014/main" id="{71EA5DF8-51DD-757C-5034-57002CD4CF9D}"/>
              </a:ext>
            </a:extLst>
          </p:cNvPr>
          <p:cNvSpPr txBox="1"/>
          <p:nvPr/>
        </p:nvSpPr>
        <p:spPr>
          <a:xfrm>
            <a:off x="4924204" y="284951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أنظمة الخبرة الأولى (</a:t>
            </a:r>
            <a:r>
              <a:rPr lang="en-US"/>
              <a:t>DENDRAL</a:t>
            </a:r>
            <a:r>
              <a:rPr lang="ar-SA"/>
              <a:t>) في جامعة ستانفورد</a:t>
            </a:r>
            <a:endParaRPr lang="en-US" dirty="0"/>
          </a:p>
        </p:txBody>
      </p:sp>
      <p:sp>
        <p:nvSpPr>
          <p:cNvPr id="11" name="TextBox 10">
            <a:extLst>
              <a:ext uri="{FF2B5EF4-FFF2-40B4-BE49-F238E27FC236}">
                <a16:creationId xmlns:a16="http://schemas.microsoft.com/office/drawing/2014/main" id="{C593DCEF-3281-A2A7-B0E6-9A61364FC3CC}"/>
              </a:ext>
            </a:extLst>
          </p:cNvPr>
          <p:cNvSpPr txBox="1"/>
          <p:nvPr/>
        </p:nvSpPr>
        <p:spPr>
          <a:xfrm>
            <a:off x="4924204" y="400848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ظهور لغات البرمجة المخصّصة للذكاء الاصطناعي مثل </a:t>
            </a:r>
            <a:r>
              <a:rPr lang="en-US"/>
              <a:t>LISP</a:t>
            </a:r>
            <a:r>
              <a:rPr lang="ar-SA"/>
              <a:t> و </a:t>
            </a:r>
            <a:r>
              <a:rPr lang="en-US"/>
              <a:t>Prolog</a:t>
            </a:r>
            <a:endParaRPr lang="en-US" dirty="0"/>
          </a:p>
        </p:txBody>
      </p:sp>
      <p:sp>
        <p:nvSpPr>
          <p:cNvPr id="12" name="TextBox 11">
            <a:extLst>
              <a:ext uri="{FF2B5EF4-FFF2-40B4-BE49-F238E27FC236}">
                <a16:creationId xmlns:a16="http://schemas.microsoft.com/office/drawing/2014/main" id="{BF4008D1-E14D-ED12-4917-0AF0A4C5865B}"/>
              </a:ext>
            </a:extLst>
          </p:cNvPr>
          <p:cNvSpPr txBox="1"/>
          <p:nvPr/>
        </p:nvSpPr>
        <p:spPr>
          <a:xfrm>
            <a:off x="4924204" y="562847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أنظمة الترجمة الآلية البدائية</a:t>
            </a:r>
            <a:endParaRPr lang="en-US" dirty="0"/>
          </a:p>
        </p:txBody>
      </p:sp>
      <p:pic>
        <p:nvPicPr>
          <p:cNvPr id="6" name="Picture 5" descr="Artificial intelligence ">
            <a:extLst>
              <a:ext uri="{FF2B5EF4-FFF2-40B4-BE49-F238E27FC236}">
                <a16:creationId xmlns:a16="http://schemas.microsoft.com/office/drawing/2014/main" id="{D43985A6-243D-AA11-9700-C61A1594F8C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3135" y="2277045"/>
            <a:ext cx="3429317" cy="3429317"/>
          </a:xfrm>
          <a:prstGeom prst="rect">
            <a:avLst/>
          </a:prstGeom>
          <a:noFill/>
          <a:ln>
            <a:noFill/>
          </a:ln>
        </p:spPr>
      </p:pic>
      <p:pic>
        <p:nvPicPr>
          <p:cNvPr id="13" name="Picture 12" descr="Artificial intelligence ">
            <a:extLst>
              <a:ext uri="{FF2B5EF4-FFF2-40B4-BE49-F238E27FC236}">
                <a16:creationId xmlns:a16="http://schemas.microsoft.com/office/drawing/2014/main" id="{0F6FBF94-E89C-E889-2DE0-3224BB03154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15953" y="2565544"/>
            <a:ext cx="3140818" cy="3140818"/>
          </a:xfrm>
          <a:prstGeom prst="rect">
            <a:avLst/>
          </a:prstGeom>
          <a:noFill/>
          <a:ln>
            <a:noFill/>
          </a:ln>
        </p:spPr>
      </p:pic>
    </p:spTree>
    <p:extLst>
      <p:ext uri="{BB962C8B-B14F-4D97-AF65-F5344CB8AC3E}">
        <p14:creationId xmlns:p14="http://schemas.microsoft.com/office/powerpoint/2010/main" val="2761483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1"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A3C06-D249-59DB-64FA-9A0CB745219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BC7CB88-FA7C-F6DE-9471-8FF8C0A0F1DB}"/>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6DA164E-EE8B-8F5C-C2B6-3F7A236ED9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1AE89D7-DC03-AAEC-2BA4-431860F0BBC7}"/>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7" name="TextBox 6">
            <a:extLst>
              <a:ext uri="{FF2B5EF4-FFF2-40B4-BE49-F238E27FC236}">
                <a16:creationId xmlns:a16="http://schemas.microsoft.com/office/drawing/2014/main" id="{2406CD25-1BCD-907D-9C1C-D02F16827F2E}"/>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الثالثة: شتاء الذكاء الاصطناعي الأول (1975-1980)</a:t>
            </a:r>
            <a:endParaRPr lang="en-US"/>
          </a:p>
        </p:txBody>
      </p:sp>
      <p:sp>
        <p:nvSpPr>
          <p:cNvPr id="10" name="TextBox 9">
            <a:extLst>
              <a:ext uri="{FF2B5EF4-FFF2-40B4-BE49-F238E27FC236}">
                <a16:creationId xmlns:a16="http://schemas.microsoft.com/office/drawing/2014/main" id="{CA1220A4-886E-0B31-6554-2D960ADDC821}"/>
              </a:ext>
            </a:extLst>
          </p:cNvPr>
          <p:cNvSpPr txBox="1"/>
          <p:nvPr/>
        </p:nvSpPr>
        <p:spPr>
          <a:xfrm>
            <a:off x="4924204" y="321056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تراجع التمويل والاهتمام نتيجة عدم تحقيق الوعود المبالغ فيها</a:t>
            </a:r>
            <a:endParaRPr lang="en-US" dirty="0"/>
          </a:p>
        </p:txBody>
      </p:sp>
      <p:sp>
        <p:nvSpPr>
          <p:cNvPr id="12" name="TextBox 11">
            <a:extLst>
              <a:ext uri="{FF2B5EF4-FFF2-40B4-BE49-F238E27FC236}">
                <a16:creationId xmlns:a16="http://schemas.microsoft.com/office/drawing/2014/main" id="{44527D64-DD26-95D7-5876-930360B2C2DE}"/>
              </a:ext>
            </a:extLst>
          </p:cNvPr>
          <p:cNvSpPr txBox="1"/>
          <p:nvPr/>
        </p:nvSpPr>
        <p:spPr>
          <a:xfrm>
            <a:off x="4924204" y="519154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إدراك تعقيد مشكلات الذكاء الاصطناعي أكثر ممّا كان متوقّعاً</a:t>
            </a:r>
            <a:endParaRPr lang="en-US" dirty="0"/>
          </a:p>
        </p:txBody>
      </p:sp>
      <p:pic>
        <p:nvPicPr>
          <p:cNvPr id="6" name="Picture 5" descr="Artificial intelligence ">
            <a:extLst>
              <a:ext uri="{FF2B5EF4-FFF2-40B4-BE49-F238E27FC236}">
                <a16:creationId xmlns:a16="http://schemas.microsoft.com/office/drawing/2014/main" id="{F29B007D-7FDD-FD7C-A189-5C839665B42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30965" y="2277045"/>
            <a:ext cx="3429317" cy="3429317"/>
          </a:xfrm>
          <a:prstGeom prst="rect">
            <a:avLst/>
          </a:prstGeom>
          <a:noFill/>
          <a:ln>
            <a:noFill/>
          </a:ln>
        </p:spPr>
      </p:pic>
      <p:pic>
        <p:nvPicPr>
          <p:cNvPr id="3" name="Picture 2" descr="Artificial intelligence ">
            <a:extLst>
              <a:ext uri="{FF2B5EF4-FFF2-40B4-BE49-F238E27FC236}">
                <a16:creationId xmlns:a16="http://schemas.microsoft.com/office/drawing/2014/main" id="{79748C7B-6EA7-F67D-9C3C-B53E1377B61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3135" y="2565544"/>
            <a:ext cx="3140818" cy="3140818"/>
          </a:xfrm>
          <a:prstGeom prst="rect">
            <a:avLst/>
          </a:prstGeom>
          <a:noFill/>
          <a:ln>
            <a:noFill/>
          </a:ln>
        </p:spPr>
      </p:pic>
      <p:pic>
        <p:nvPicPr>
          <p:cNvPr id="4" name="Picture 3" descr="Programming ">
            <a:extLst>
              <a:ext uri="{FF2B5EF4-FFF2-40B4-BE49-F238E27FC236}">
                <a16:creationId xmlns:a16="http://schemas.microsoft.com/office/drawing/2014/main" id="{923ED6A5-5194-3D88-6EB3-E0FF069FEDF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30965" y="2193510"/>
            <a:ext cx="3140818" cy="3140818"/>
          </a:xfrm>
          <a:prstGeom prst="rect">
            <a:avLst/>
          </a:prstGeom>
          <a:noFill/>
          <a:ln>
            <a:noFill/>
          </a:ln>
        </p:spPr>
      </p:pic>
    </p:spTree>
    <p:extLst>
      <p:ext uri="{BB962C8B-B14F-4D97-AF65-F5344CB8AC3E}">
        <p14:creationId xmlns:p14="http://schemas.microsoft.com/office/powerpoint/2010/main" val="2520256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E2C47-1E99-7268-70B3-87DB4A49E5C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63D28E9-5AE0-E79F-0378-0240BDA70DAD}"/>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FA7567E-4033-CDEA-8C62-B1380A219D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9FFEBAE7-6771-7461-31D7-CDEB83DAD148}"/>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7" name="TextBox 6">
            <a:extLst>
              <a:ext uri="{FF2B5EF4-FFF2-40B4-BE49-F238E27FC236}">
                <a16:creationId xmlns:a16="http://schemas.microsoft.com/office/drawing/2014/main" id="{F2D79CEF-E217-640C-46DB-1DCC185CFF2E}"/>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الرابعة: عصر أنظمة الخبرة (1980-1987)</a:t>
            </a:r>
            <a:endParaRPr lang="en-US"/>
          </a:p>
        </p:txBody>
      </p:sp>
      <p:sp>
        <p:nvSpPr>
          <p:cNvPr id="10" name="TextBox 9">
            <a:extLst>
              <a:ext uri="{FF2B5EF4-FFF2-40B4-BE49-F238E27FC236}">
                <a16:creationId xmlns:a16="http://schemas.microsoft.com/office/drawing/2014/main" id="{5FB29E01-DF17-263B-8DB2-6854F17FD665}"/>
              </a:ext>
            </a:extLst>
          </p:cNvPr>
          <p:cNvSpPr txBox="1"/>
          <p:nvPr/>
        </p:nvSpPr>
        <p:spPr>
          <a:xfrm>
            <a:off x="4924204" y="2844700"/>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ازدهار تطبيقات أنظمة الخبرة في مجالات مثل الطب والتشخيص</a:t>
            </a:r>
            <a:endParaRPr lang="en-US" dirty="0"/>
          </a:p>
        </p:txBody>
      </p:sp>
      <p:sp>
        <p:nvSpPr>
          <p:cNvPr id="12" name="TextBox 11">
            <a:extLst>
              <a:ext uri="{FF2B5EF4-FFF2-40B4-BE49-F238E27FC236}">
                <a16:creationId xmlns:a16="http://schemas.microsoft.com/office/drawing/2014/main" id="{9CB5CBF6-2B6C-6FF5-EB4C-E5FD2D7D6CAB}"/>
              </a:ext>
            </a:extLst>
          </p:cNvPr>
          <p:cNvSpPr txBox="1"/>
          <p:nvPr/>
        </p:nvSpPr>
        <p:spPr>
          <a:xfrm>
            <a:off x="4924204" y="399885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ظهور الروبوتات الصناعية المتقدّمة</a:t>
            </a:r>
            <a:endParaRPr lang="en-US" dirty="0"/>
          </a:p>
        </p:txBody>
      </p:sp>
      <p:pic>
        <p:nvPicPr>
          <p:cNvPr id="3" name="Picture 2" descr="Artificial intelligence ">
            <a:extLst>
              <a:ext uri="{FF2B5EF4-FFF2-40B4-BE49-F238E27FC236}">
                <a16:creationId xmlns:a16="http://schemas.microsoft.com/office/drawing/2014/main" id="{97CE928B-5131-D643-88B2-D0F1264D846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07065" y="2565544"/>
            <a:ext cx="3140818" cy="3140818"/>
          </a:xfrm>
          <a:prstGeom prst="rect">
            <a:avLst/>
          </a:prstGeom>
          <a:noFill/>
          <a:ln>
            <a:noFill/>
          </a:ln>
        </p:spPr>
      </p:pic>
      <p:pic>
        <p:nvPicPr>
          <p:cNvPr id="4" name="Picture 3" descr="Programming ">
            <a:extLst>
              <a:ext uri="{FF2B5EF4-FFF2-40B4-BE49-F238E27FC236}">
                <a16:creationId xmlns:a16="http://schemas.microsoft.com/office/drawing/2014/main" id="{9D5CA0B5-21DC-9809-9F42-6E297830275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3135" y="2193510"/>
            <a:ext cx="3140818" cy="3140818"/>
          </a:xfrm>
          <a:prstGeom prst="rect">
            <a:avLst/>
          </a:prstGeom>
          <a:noFill/>
          <a:ln>
            <a:noFill/>
          </a:ln>
        </p:spPr>
      </p:pic>
      <p:sp>
        <p:nvSpPr>
          <p:cNvPr id="5" name="TextBox 4">
            <a:extLst>
              <a:ext uri="{FF2B5EF4-FFF2-40B4-BE49-F238E27FC236}">
                <a16:creationId xmlns:a16="http://schemas.microsoft.com/office/drawing/2014/main" id="{80A1228D-CB75-9234-15CC-A02B018460AE}"/>
              </a:ext>
            </a:extLst>
          </p:cNvPr>
          <p:cNvSpPr txBox="1"/>
          <p:nvPr/>
        </p:nvSpPr>
        <p:spPr>
          <a:xfrm>
            <a:off x="4924204" y="51530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تأسيس شركات متخصّصة في الذكاء الاصطناعي</a:t>
            </a:r>
            <a:endParaRPr lang="en-US" dirty="0"/>
          </a:p>
        </p:txBody>
      </p:sp>
      <p:pic>
        <p:nvPicPr>
          <p:cNvPr id="11" name="Picture 10" descr="Artificial intelligence ">
            <a:extLst>
              <a:ext uri="{FF2B5EF4-FFF2-40B4-BE49-F238E27FC236}">
                <a16:creationId xmlns:a16="http://schemas.microsoft.com/office/drawing/2014/main" id="{419F6EA6-963A-4B67-759A-9BA792BF2D2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37181" y="2435882"/>
            <a:ext cx="2848610" cy="2848610"/>
          </a:xfrm>
          <a:prstGeom prst="rect">
            <a:avLst/>
          </a:prstGeom>
          <a:noFill/>
          <a:ln>
            <a:noFill/>
          </a:ln>
        </p:spPr>
      </p:pic>
    </p:spTree>
    <p:extLst>
      <p:ext uri="{BB962C8B-B14F-4D97-AF65-F5344CB8AC3E}">
        <p14:creationId xmlns:p14="http://schemas.microsoft.com/office/powerpoint/2010/main" val="3674500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1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C3389-4CCF-1C8E-F980-9E644D108EF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192B6F3-48E0-8761-79DB-304C6B759BD6}"/>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CBA2DFB-009A-7D26-8F16-558F395AFE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DCBBD48-70CD-9306-9A6B-2C7A10FA3854}"/>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7" name="TextBox 6">
            <a:extLst>
              <a:ext uri="{FF2B5EF4-FFF2-40B4-BE49-F238E27FC236}">
                <a16:creationId xmlns:a16="http://schemas.microsoft.com/office/drawing/2014/main" id="{D4F2696C-3743-9C27-06DE-40F7AFAD080F}"/>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الخامسة: شتاء الذكاء الاصطناعي الثاني (1987-1993)</a:t>
            </a:r>
            <a:endParaRPr lang="en-US"/>
          </a:p>
        </p:txBody>
      </p:sp>
      <p:sp>
        <p:nvSpPr>
          <p:cNvPr id="10" name="TextBox 9">
            <a:extLst>
              <a:ext uri="{FF2B5EF4-FFF2-40B4-BE49-F238E27FC236}">
                <a16:creationId xmlns:a16="http://schemas.microsoft.com/office/drawing/2014/main" id="{21D58A87-AE49-813D-6CA2-1CB32A4A0FAE}"/>
              </a:ext>
            </a:extLst>
          </p:cNvPr>
          <p:cNvSpPr txBox="1"/>
          <p:nvPr/>
        </p:nvSpPr>
        <p:spPr>
          <a:xfrm>
            <a:off x="4924204" y="342177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فشل العديد من شركات الذكاء الاصطناعي وتراجع الاستثمارات</a:t>
            </a:r>
            <a:endParaRPr lang="en-US" dirty="0"/>
          </a:p>
        </p:txBody>
      </p:sp>
      <p:pic>
        <p:nvPicPr>
          <p:cNvPr id="4" name="Picture 3" descr="Programming ">
            <a:extLst>
              <a:ext uri="{FF2B5EF4-FFF2-40B4-BE49-F238E27FC236}">
                <a16:creationId xmlns:a16="http://schemas.microsoft.com/office/drawing/2014/main" id="{827AA758-070C-AE55-4DCB-608AEEE003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20539" y="2193510"/>
            <a:ext cx="3140818" cy="3140818"/>
          </a:xfrm>
          <a:prstGeom prst="rect">
            <a:avLst/>
          </a:prstGeom>
          <a:noFill/>
          <a:ln>
            <a:noFill/>
          </a:ln>
        </p:spPr>
      </p:pic>
      <p:sp>
        <p:nvSpPr>
          <p:cNvPr id="5" name="TextBox 4">
            <a:extLst>
              <a:ext uri="{FF2B5EF4-FFF2-40B4-BE49-F238E27FC236}">
                <a16:creationId xmlns:a16="http://schemas.microsoft.com/office/drawing/2014/main" id="{C0919260-2EAE-8133-ED15-0B79C2AF0321}"/>
              </a:ext>
            </a:extLst>
          </p:cNvPr>
          <p:cNvSpPr txBox="1"/>
          <p:nvPr/>
        </p:nvSpPr>
        <p:spPr>
          <a:xfrm>
            <a:off x="4924204" y="515300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محدودية الأنظمة القائمة على القواعد</a:t>
            </a:r>
            <a:endParaRPr lang="en-US" dirty="0"/>
          </a:p>
        </p:txBody>
      </p:sp>
      <p:pic>
        <p:nvPicPr>
          <p:cNvPr id="6" name="Picture 5" descr="Artificial intelligence ">
            <a:extLst>
              <a:ext uri="{FF2B5EF4-FFF2-40B4-BE49-F238E27FC236}">
                <a16:creationId xmlns:a16="http://schemas.microsoft.com/office/drawing/2014/main" id="{8B8B899D-E64F-789E-F2CC-5A957DCACD3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7719" y="2435882"/>
            <a:ext cx="2848610" cy="2848610"/>
          </a:xfrm>
          <a:prstGeom prst="rect">
            <a:avLst/>
          </a:prstGeom>
          <a:noFill/>
          <a:ln>
            <a:noFill/>
          </a:ln>
        </p:spPr>
      </p:pic>
      <p:pic>
        <p:nvPicPr>
          <p:cNvPr id="11" name="Picture 10" descr="Vr ">
            <a:extLst>
              <a:ext uri="{FF2B5EF4-FFF2-40B4-BE49-F238E27FC236}">
                <a16:creationId xmlns:a16="http://schemas.microsoft.com/office/drawing/2014/main" id="{3EE5BEB7-9A06-3FAA-F8DE-913E3EBF3B1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71861" y="2292968"/>
            <a:ext cx="3671795" cy="3671795"/>
          </a:xfrm>
          <a:prstGeom prst="rect">
            <a:avLst/>
          </a:prstGeom>
          <a:noFill/>
          <a:ln>
            <a:noFill/>
          </a:ln>
        </p:spPr>
      </p:pic>
    </p:spTree>
    <p:extLst>
      <p:ext uri="{BB962C8B-B14F-4D97-AF65-F5344CB8AC3E}">
        <p14:creationId xmlns:p14="http://schemas.microsoft.com/office/powerpoint/2010/main" val="296705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24FD2-8D3D-941F-C548-15B6CBEA3B6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3C521A5-C03B-F178-3962-53C1D712428F}"/>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9780116D-0B33-E499-4ABF-2CD583033C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A220754-E2B7-F1E9-6579-1B6B4D6CDDE9}"/>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7" name="TextBox 6">
            <a:extLst>
              <a:ext uri="{FF2B5EF4-FFF2-40B4-BE49-F238E27FC236}">
                <a16:creationId xmlns:a16="http://schemas.microsoft.com/office/drawing/2014/main" id="{40910C19-0B89-4500-F170-F98490A47D55}"/>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السادسة: ظهور التعلّم الآلي (1993-2011)</a:t>
            </a:r>
            <a:endParaRPr lang="en-US"/>
          </a:p>
        </p:txBody>
      </p:sp>
      <p:sp>
        <p:nvSpPr>
          <p:cNvPr id="10" name="TextBox 9">
            <a:extLst>
              <a:ext uri="{FF2B5EF4-FFF2-40B4-BE49-F238E27FC236}">
                <a16:creationId xmlns:a16="http://schemas.microsoft.com/office/drawing/2014/main" id="{948CBCFC-405B-E9C6-C620-C6293AB36A70}"/>
              </a:ext>
            </a:extLst>
          </p:cNvPr>
          <p:cNvSpPr txBox="1"/>
          <p:nvPr/>
        </p:nvSpPr>
        <p:spPr>
          <a:xfrm>
            <a:off x="4924204" y="2734854"/>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التركيز على الأساليب الإحصائية والتعلّم الآلي</a:t>
            </a:r>
            <a:endParaRPr lang="en-US" dirty="0"/>
          </a:p>
        </p:txBody>
      </p:sp>
      <p:sp>
        <p:nvSpPr>
          <p:cNvPr id="5" name="TextBox 4">
            <a:extLst>
              <a:ext uri="{FF2B5EF4-FFF2-40B4-BE49-F238E27FC236}">
                <a16:creationId xmlns:a16="http://schemas.microsoft.com/office/drawing/2014/main" id="{3CAF785D-5089-6C9A-D2C4-CCD780857057}"/>
              </a:ext>
            </a:extLst>
          </p:cNvPr>
          <p:cNvSpPr txBox="1"/>
          <p:nvPr/>
        </p:nvSpPr>
        <p:spPr>
          <a:xfrm>
            <a:off x="4924204" y="377916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1997: فوز حاسوب "ديب بلو" على بطل العالم في الشطرنج غاري كاسباروف</a:t>
            </a:r>
            <a:endParaRPr lang="en-US" dirty="0"/>
          </a:p>
        </p:txBody>
      </p:sp>
      <p:pic>
        <p:nvPicPr>
          <p:cNvPr id="6" name="Picture 5" descr="Artificial intelligence ">
            <a:extLst>
              <a:ext uri="{FF2B5EF4-FFF2-40B4-BE49-F238E27FC236}">
                <a16:creationId xmlns:a16="http://schemas.microsoft.com/office/drawing/2014/main" id="{143986E8-80DA-E11B-277B-1DBEF1EC299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45481" y="2435882"/>
            <a:ext cx="2848610" cy="2848610"/>
          </a:xfrm>
          <a:prstGeom prst="rect">
            <a:avLst/>
          </a:prstGeom>
          <a:noFill/>
          <a:ln>
            <a:noFill/>
          </a:ln>
        </p:spPr>
      </p:pic>
      <p:pic>
        <p:nvPicPr>
          <p:cNvPr id="3" name="Picture 2" descr="Vr ">
            <a:extLst>
              <a:ext uri="{FF2B5EF4-FFF2-40B4-BE49-F238E27FC236}">
                <a16:creationId xmlns:a16="http://schemas.microsoft.com/office/drawing/2014/main" id="{265EAE82-DCE4-40F3-C371-FDDDA9DD8B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3135" y="2292968"/>
            <a:ext cx="3671795" cy="3671795"/>
          </a:xfrm>
          <a:prstGeom prst="rect">
            <a:avLst/>
          </a:prstGeom>
          <a:noFill/>
          <a:ln>
            <a:noFill/>
          </a:ln>
        </p:spPr>
      </p:pic>
      <p:sp>
        <p:nvSpPr>
          <p:cNvPr id="11" name="TextBox 10">
            <a:extLst>
              <a:ext uri="{FF2B5EF4-FFF2-40B4-BE49-F238E27FC236}">
                <a16:creationId xmlns:a16="http://schemas.microsoft.com/office/drawing/2014/main" id="{6069AD7B-AC60-82CB-D651-47CF06561321}"/>
              </a:ext>
            </a:extLst>
          </p:cNvPr>
          <p:cNvSpPr txBox="1"/>
          <p:nvPr/>
        </p:nvSpPr>
        <p:spPr>
          <a:xfrm>
            <a:off x="4924204" y="528449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2011: فوز نظام "واتسون" من آي بي إم في برنامج مسابقات </a:t>
            </a:r>
            <a:r>
              <a:rPr lang="en-US"/>
              <a:t>Jeopardy</a:t>
            </a:r>
            <a:endParaRPr lang="en-US" dirty="0"/>
          </a:p>
        </p:txBody>
      </p:sp>
      <p:pic>
        <p:nvPicPr>
          <p:cNvPr id="12" name="Picture 11" descr="Artificial intelligence ">
            <a:extLst>
              <a:ext uri="{FF2B5EF4-FFF2-40B4-BE49-F238E27FC236}">
                <a16:creationId xmlns:a16="http://schemas.microsoft.com/office/drawing/2014/main" id="{3D2A0629-DC83-36A5-84E4-DBA05FE2793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96871" y="2119887"/>
            <a:ext cx="3671795" cy="3671795"/>
          </a:xfrm>
          <a:prstGeom prst="rect">
            <a:avLst/>
          </a:prstGeom>
          <a:noFill/>
          <a:ln>
            <a:noFill/>
          </a:ln>
        </p:spPr>
      </p:pic>
    </p:spTree>
    <p:extLst>
      <p:ext uri="{BB962C8B-B14F-4D97-AF65-F5344CB8AC3E}">
        <p14:creationId xmlns:p14="http://schemas.microsoft.com/office/powerpoint/2010/main" val="3774597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5"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0122B-7A92-68DD-F910-D529108C0443}"/>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B0A568E-87FE-14FD-4D01-60DE9E7BF36E}"/>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مفهوم الذكاء الاصطناعي وتطوّره التاريخي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D6470B1-83AA-CF70-280D-DE0E8AB29C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741345CC-0782-7605-CAD5-0E32877E31AE}"/>
              </a:ext>
            </a:extLst>
          </p:cNvPr>
          <p:cNvSpPr txBox="1"/>
          <p:nvPr/>
        </p:nvSpPr>
        <p:spPr>
          <a:xfrm>
            <a:off x="4851384" y="97673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التطوّر التاريخي للذكاء الاصطناعي</a:t>
            </a:r>
            <a:endParaRPr lang="en-US" dirty="0"/>
          </a:p>
        </p:txBody>
      </p:sp>
      <p:sp>
        <p:nvSpPr>
          <p:cNvPr id="7" name="TextBox 6">
            <a:extLst>
              <a:ext uri="{FF2B5EF4-FFF2-40B4-BE49-F238E27FC236}">
                <a16:creationId xmlns:a16="http://schemas.microsoft.com/office/drawing/2014/main" id="{53424BE3-BABE-579D-2B89-FEFDFF3AC4A6}"/>
              </a:ext>
            </a:extLst>
          </p:cNvPr>
          <p:cNvSpPr txBox="1"/>
          <p:nvPr/>
        </p:nvSpPr>
        <p:spPr>
          <a:xfrm>
            <a:off x="4851384" y="1690547"/>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المرحلة السابعة: عصر التعلّم العميق (2011-الآن)</a:t>
            </a:r>
            <a:endParaRPr lang="en-US"/>
          </a:p>
        </p:txBody>
      </p:sp>
      <p:sp>
        <p:nvSpPr>
          <p:cNvPr id="10" name="TextBox 9">
            <a:extLst>
              <a:ext uri="{FF2B5EF4-FFF2-40B4-BE49-F238E27FC236}">
                <a16:creationId xmlns:a16="http://schemas.microsoft.com/office/drawing/2014/main" id="{1C196854-CF37-FA10-8A67-B29755D17F5A}"/>
              </a:ext>
            </a:extLst>
          </p:cNvPr>
          <p:cNvSpPr txBox="1"/>
          <p:nvPr/>
        </p:nvSpPr>
        <p:spPr>
          <a:xfrm>
            <a:off x="4924204" y="227349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2012: انطلاقة التعلّم العميق مع فوز نموذج </a:t>
            </a:r>
            <a:r>
              <a:rPr lang="en-US"/>
              <a:t>AlexNet</a:t>
            </a:r>
            <a:r>
              <a:rPr lang="ar-SA"/>
              <a:t> في مسابقة </a:t>
            </a:r>
            <a:r>
              <a:rPr lang="en-US"/>
              <a:t>ImageNet</a:t>
            </a:r>
            <a:endParaRPr lang="en-US" dirty="0"/>
          </a:p>
        </p:txBody>
      </p:sp>
      <p:sp>
        <p:nvSpPr>
          <p:cNvPr id="5" name="TextBox 4">
            <a:extLst>
              <a:ext uri="{FF2B5EF4-FFF2-40B4-BE49-F238E27FC236}">
                <a16:creationId xmlns:a16="http://schemas.microsoft.com/office/drawing/2014/main" id="{BB36F258-0654-E491-25CE-82E73B78FC8A}"/>
              </a:ext>
            </a:extLst>
          </p:cNvPr>
          <p:cNvSpPr txBox="1"/>
          <p:nvPr/>
        </p:nvSpPr>
        <p:spPr>
          <a:xfrm>
            <a:off x="4924204" y="331745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2014: ظهور الشبكات التوليدية التنافسية (</a:t>
            </a:r>
            <a:r>
              <a:rPr lang="en-US"/>
              <a:t>GANs</a:t>
            </a:r>
            <a:r>
              <a:rPr lang="ar-SA"/>
              <a:t>).</a:t>
            </a:r>
            <a:endParaRPr lang="en-US" dirty="0"/>
          </a:p>
        </p:txBody>
      </p:sp>
      <p:pic>
        <p:nvPicPr>
          <p:cNvPr id="3" name="Picture 2" descr="Vr ">
            <a:extLst>
              <a:ext uri="{FF2B5EF4-FFF2-40B4-BE49-F238E27FC236}">
                <a16:creationId xmlns:a16="http://schemas.microsoft.com/office/drawing/2014/main" id="{1F0D2E85-C2AF-F666-5C90-415B94F153A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81379" y="2292968"/>
            <a:ext cx="3671795" cy="3671795"/>
          </a:xfrm>
          <a:prstGeom prst="rect">
            <a:avLst/>
          </a:prstGeom>
          <a:noFill/>
          <a:ln>
            <a:noFill/>
          </a:ln>
        </p:spPr>
      </p:pic>
      <p:sp>
        <p:nvSpPr>
          <p:cNvPr id="11" name="TextBox 10">
            <a:extLst>
              <a:ext uri="{FF2B5EF4-FFF2-40B4-BE49-F238E27FC236}">
                <a16:creationId xmlns:a16="http://schemas.microsoft.com/office/drawing/2014/main" id="{C5961066-4D4B-C070-A5A9-19A1D45985E7}"/>
              </a:ext>
            </a:extLst>
          </p:cNvPr>
          <p:cNvSpPr txBox="1"/>
          <p:nvPr/>
        </p:nvSpPr>
        <p:spPr>
          <a:xfrm>
            <a:off x="4924204" y="390040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2016: فوز برنامج </a:t>
            </a:r>
            <a:r>
              <a:rPr lang="en-US"/>
              <a:t>AlphaGo</a:t>
            </a:r>
            <a:r>
              <a:rPr lang="ar-SA"/>
              <a:t> على بطل العالم في لعبة </a:t>
            </a:r>
            <a:r>
              <a:rPr lang="en-US"/>
              <a:t>Go</a:t>
            </a:r>
            <a:endParaRPr lang="en-US" dirty="0"/>
          </a:p>
        </p:txBody>
      </p:sp>
      <p:pic>
        <p:nvPicPr>
          <p:cNvPr id="4" name="Picture 3" descr="Artificial intelligence ">
            <a:extLst>
              <a:ext uri="{FF2B5EF4-FFF2-40B4-BE49-F238E27FC236}">
                <a16:creationId xmlns:a16="http://schemas.microsoft.com/office/drawing/2014/main" id="{48EF5C9A-8CF8-D87D-16F4-827E2E8189D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3510" y="2119887"/>
            <a:ext cx="3671795" cy="3671795"/>
          </a:xfrm>
          <a:prstGeom prst="rect">
            <a:avLst/>
          </a:prstGeom>
          <a:noFill/>
          <a:ln>
            <a:noFill/>
          </a:ln>
        </p:spPr>
      </p:pic>
      <p:sp>
        <p:nvSpPr>
          <p:cNvPr id="12" name="TextBox 11">
            <a:extLst>
              <a:ext uri="{FF2B5EF4-FFF2-40B4-BE49-F238E27FC236}">
                <a16:creationId xmlns:a16="http://schemas.microsoft.com/office/drawing/2014/main" id="{3FEF78E6-A9F5-7D10-169C-B725DA4F7A38}"/>
              </a:ext>
            </a:extLst>
          </p:cNvPr>
          <p:cNvSpPr txBox="1"/>
          <p:nvPr/>
        </p:nvSpPr>
        <p:spPr>
          <a:xfrm>
            <a:off x="4924204" y="4483346"/>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2018-2020: تطوير نماذج اللغة الكبيرة (</a:t>
            </a:r>
            <a:r>
              <a:rPr lang="en-US"/>
              <a:t>LLMs</a:t>
            </a:r>
            <a:r>
              <a:rPr lang="ar-SA"/>
              <a:t>) مثل </a:t>
            </a:r>
            <a:r>
              <a:rPr lang="en-US"/>
              <a:t>BERT</a:t>
            </a:r>
            <a:r>
              <a:rPr lang="ar-SA"/>
              <a:t> و </a:t>
            </a:r>
            <a:r>
              <a:rPr lang="en-US"/>
              <a:t>GPT</a:t>
            </a:r>
            <a:endParaRPr lang="en-US" dirty="0"/>
          </a:p>
        </p:txBody>
      </p:sp>
      <p:sp>
        <p:nvSpPr>
          <p:cNvPr id="13" name="TextBox 12">
            <a:extLst>
              <a:ext uri="{FF2B5EF4-FFF2-40B4-BE49-F238E27FC236}">
                <a16:creationId xmlns:a16="http://schemas.microsoft.com/office/drawing/2014/main" id="{B0DC0936-E3DC-4C29-BB82-899E7C5C1F95}"/>
              </a:ext>
            </a:extLst>
          </p:cNvPr>
          <p:cNvSpPr txBox="1"/>
          <p:nvPr/>
        </p:nvSpPr>
        <p:spPr>
          <a:xfrm>
            <a:off x="4924204" y="552731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2022-2023: إطلاق </a:t>
            </a:r>
            <a:r>
              <a:rPr lang="en-US"/>
              <a:t>ChatGPT</a:t>
            </a:r>
            <a:r>
              <a:rPr lang="ar-SA"/>
              <a:t> وتسارع اعتماد الذكاء الاصطناعي التوليدي</a:t>
            </a:r>
            <a:endParaRPr lang="en-US" dirty="0"/>
          </a:p>
        </p:txBody>
      </p:sp>
      <p:pic>
        <p:nvPicPr>
          <p:cNvPr id="14" name="Picture 13" descr="Machine Learning">
            <a:extLst>
              <a:ext uri="{FF2B5EF4-FFF2-40B4-BE49-F238E27FC236}">
                <a16:creationId xmlns:a16="http://schemas.microsoft.com/office/drawing/2014/main" id="{3E76F17E-6E32-7251-F2F6-F95387E9FE2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978831" y="2855033"/>
            <a:ext cx="3197452" cy="3197452"/>
          </a:xfrm>
          <a:prstGeom prst="rect">
            <a:avLst/>
          </a:prstGeom>
          <a:noFill/>
          <a:ln>
            <a:noFill/>
          </a:ln>
        </p:spPr>
      </p:pic>
    </p:spTree>
    <p:extLst>
      <p:ext uri="{BB962C8B-B14F-4D97-AF65-F5344CB8AC3E}">
        <p14:creationId xmlns:p14="http://schemas.microsoft.com/office/powerpoint/2010/main" val="9062325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P spid="5" grpId="0"/>
      <p:bldP spid="11" grpId="0"/>
      <p:bldP spid="1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E4E7D-91E8-2511-1462-46F23EAD56F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6ED12BC-E3D3-C52F-7BB1-6E1F62E6EDB3}"/>
              </a:ext>
            </a:extLst>
          </p:cNvPr>
          <p:cNvSpPr txBox="1"/>
          <p:nvPr/>
        </p:nvSpPr>
        <p:spPr>
          <a:xfrm>
            <a:off x="391886" y="-189827"/>
            <a:ext cx="11408228"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القدرات)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AE41B54-B2AD-1ACD-C349-6298BB8B7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3514A39-2230-EDCE-A52E-57249F1B1E41}"/>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الذكاء الاصطناعي الضيّق (</a:t>
            </a:r>
            <a:r>
              <a:rPr lang="en-US"/>
              <a:t>ANI - Artificial Narrow Intelligence</a:t>
            </a:r>
            <a:r>
              <a:rPr lang="ar-EG"/>
              <a:t>)</a:t>
            </a:r>
            <a:endParaRPr lang="en-US"/>
          </a:p>
        </p:txBody>
      </p:sp>
      <p:pic>
        <p:nvPicPr>
          <p:cNvPr id="4" name="Picture 3" descr="Artificial intelligence ">
            <a:extLst>
              <a:ext uri="{FF2B5EF4-FFF2-40B4-BE49-F238E27FC236}">
                <a16:creationId xmlns:a16="http://schemas.microsoft.com/office/drawing/2014/main" id="{BF5FE599-7DFE-C9FB-7D41-11AC998DEC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67290" y="2119887"/>
            <a:ext cx="3671795" cy="3671795"/>
          </a:xfrm>
          <a:prstGeom prst="rect">
            <a:avLst/>
          </a:prstGeom>
          <a:noFill/>
          <a:ln>
            <a:noFill/>
          </a:ln>
        </p:spPr>
      </p:pic>
      <p:pic>
        <p:nvPicPr>
          <p:cNvPr id="6" name="Picture 5" descr="Machine Learning">
            <a:extLst>
              <a:ext uri="{FF2B5EF4-FFF2-40B4-BE49-F238E27FC236}">
                <a16:creationId xmlns:a16="http://schemas.microsoft.com/office/drawing/2014/main" id="{A80A4587-7DFC-AFD7-2A6A-1D8A6724B7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4499" y="2855033"/>
            <a:ext cx="3197452" cy="3197452"/>
          </a:xfrm>
          <a:prstGeom prst="rect">
            <a:avLst/>
          </a:prstGeom>
          <a:noFill/>
          <a:ln>
            <a:noFill/>
          </a:ln>
        </p:spPr>
      </p:pic>
      <p:grpSp>
        <p:nvGrpSpPr>
          <p:cNvPr id="31" name="Group 30">
            <a:extLst>
              <a:ext uri="{FF2B5EF4-FFF2-40B4-BE49-F238E27FC236}">
                <a16:creationId xmlns:a16="http://schemas.microsoft.com/office/drawing/2014/main" id="{7D1476FB-FAC3-4F84-FFE2-24FEF00062B8}"/>
              </a:ext>
            </a:extLst>
          </p:cNvPr>
          <p:cNvGrpSpPr/>
          <p:nvPr/>
        </p:nvGrpSpPr>
        <p:grpSpPr>
          <a:xfrm>
            <a:off x="5295900" y="2414620"/>
            <a:ext cx="6224945" cy="613309"/>
            <a:chOff x="5295900" y="2414620"/>
            <a:chExt cx="6224945" cy="613309"/>
          </a:xfrm>
        </p:grpSpPr>
        <p:sp>
          <p:nvSpPr>
            <p:cNvPr id="16" name="TextBox 15">
              <a:extLst>
                <a:ext uri="{FF2B5EF4-FFF2-40B4-BE49-F238E27FC236}">
                  <a16:creationId xmlns:a16="http://schemas.microsoft.com/office/drawing/2014/main" id="{7C4E486F-B377-A1C4-4064-3A07846363A9}"/>
                </a:ext>
              </a:extLst>
            </p:cNvPr>
            <p:cNvSpPr txBox="1"/>
            <p:nvPr/>
          </p:nvSpPr>
          <p:spPr>
            <a:xfrm>
              <a:off x="5295900" y="241462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التعريف: </a:t>
              </a:r>
              <a:r>
                <a:rPr lang="ar-SA" dirty="0"/>
                <a:t>ذكاء اصطناعي متخصّص في مهمّة محدّدة</a:t>
              </a:r>
              <a:endParaRPr lang="en-US" dirty="0"/>
            </a:p>
          </p:txBody>
        </p:sp>
        <p:pic>
          <p:nvPicPr>
            <p:cNvPr id="2050" name="Picture 2" descr="Definition ">
              <a:extLst>
                <a:ext uri="{FF2B5EF4-FFF2-40B4-BE49-F238E27FC236}">
                  <a16:creationId xmlns:a16="http://schemas.microsoft.com/office/drawing/2014/main" id="{7527148E-1A79-06D2-E9C1-7FA3587DA65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1245" y="2418329"/>
              <a:ext cx="609600" cy="609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0FFE15DA-7FDF-25DB-5F6A-B0AAA0BBDA8B}"/>
              </a:ext>
            </a:extLst>
          </p:cNvPr>
          <p:cNvGrpSpPr/>
          <p:nvPr/>
        </p:nvGrpSpPr>
        <p:grpSpPr>
          <a:xfrm>
            <a:off x="5295900" y="3726765"/>
            <a:ext cx="6235244" cy="609601"/>
            <a:chOff x="5295900" y="3726765"/>
            <a:chExt cx="6235244" cy="609601"/>
          </a:xfrm>
        </p:grpSpPr>
        <p:sp>
          <p:nvSpPr>
            <p:cNvPr id="21" name="TextBox 20">
              <a:extLst>
                <a:ext uri="{FF2B5EF4-FFF2-40B4-BE49-F238E27FC236}">
                  <a16:creationId xmlns:a16="http://schemas.microsoft.com/office/drawing/2014/main" id="{7E892E93-4C44-E516-B52E-14F0E45FECC0}"/>
                </a:ext>
              </a:extLst>
            </p:cNvPr>
            <p:cNvSpPr txBox="1"/>
            <p:nvPr/>
          </p:nvSpPr>
          <p:spPr>
            <a:xfrm>
              <a:off x="5295900" y="3774993"/>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الحالة: </a:t>
              </a:r>
              <a:r>
                <a:rPr lang="ar-SA" dirty="0"/>
                <a:t>موجود حالياً</a:t>
              </a:r>
              <a:endParaRPr lang="en-US" dirty="0"/>
            </a:p>
          </p:txBody>
        </p:sp>
        <p:pic>
          <p:nvPicPr>
            <p:cNvPr id="2052" name="Picture 4" descr="Conditions ">
              <a:extLst>
                <a:ext uri="{FF2B5EF4-FFF2-40B4-BE49-F238E27FC236}">
                  <a16:creationId xmlns:a16="http://schemas.microsoft.com/office/drawing/2014/main" id="{72EB185A-9022-8C2B-ADF9-0AE28296C0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21543" y="3726765"/>
              <a:ext cx="609601" cy="6096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E267E6EF-F13C-E592-67EF-F357FFF7970C}"/>
              </a:ext>
            </a:extLst>
          </p:cNvPr>
          <p:cNvGrpSpPr/>
          <p:nvPr/>
        </p:nvGrpSpPr>
        <p:grpSpPr>
          <a:xfrm>
            <a:off x="5295900" y="5007539"/>
            <a:ext cx="6291620" cy="1142207"/>
            <a:chOff x="5295900" y="5007539"/>
            <a:chExt cx="6291620" cy="1142207"/>
          </a:xfrm>
        </p:grpSpPr>
        <p:sp>
          <p:nvSpPr>
            <p:cNvPr id="26" name="TextBox 25">
              <a:extLst>
                <a:ext uri="{FF2B5EF4-FFF2-40B4-BE49-F238E27FC236}">
                  <a16:creationId xmlns:a16="http://schemas.microsoft.com/office/drawing/2014/main" id="{C68E8743-A8EB-93DE-C030-37FC888E20D3}"/>
                </a:ext>
              </a:extLst>
            </p:cNvPr>
            <p:cNvSpPr txBox="1"/>
            <p:nvPr/>
          </p:nvSpPr>
          <p:spPr>
            <a:xfrm>
              <a:off x="5295900" y="5135366"/>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أمثلة: </a:t>
              </a:r>
              <a:r>
                <a:rPr lang="ar-SA" dirty="0"/>
                <a:t>سيري، أليكسا، أنظمة التوصية، أنظمة التعرّف على الوجوه</a:t>
              </a:r>
              <a:endParaRPr lang="en-US" dirty="0"/>
            </a:p>
          </p:txBody>
        </p:sp>
        <p:pic>
          <p:nvPicPr>
            <p:cNvPr id="2054" name="Picture 6" descr="Reference ">
              <a:extLst>
                <a:ext uri="{FF2B5EF4-FFF2-40B4-BE49-F238E27FC236}">
                  <a16:creationId xmlns:a16="http://schemas.microsoft.com/office/drawing/2014/main" id="{06EC8F79-2684-E476-0886-6AF0E0F855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44570" y="5007539"/>
              <a:ext cx="742950" cy="742950"/>
            </a:xfrm>
            <a:prstGeom prst="rect">
              <a:avLst/>
            </a:prstGeom>
            <a:noFill/>
            <a:extLst>
              <a:ext uri="{909E8E84-426E-40DD-AFC4-6F175D3DCCD1}">
                <a14:hiddenFill xmlns:a14="http://schemas.microsoft.com/office/drawing/2010/main">
                  <a:solidFill>
                    <a:srgbClr val="FFFFFF"/>
                  </a:solidFill>
                </a14:hiddenFill>
              </a:ext>
            </a:extLst>
          </p:spPr>
        </p:pic>
      </p:grpSp>
      <p:pic>
        <p:nvPicPr>
          <p:cNvPr id="32" name="Picture 31" descr="Ai">
            <a:extLst>
              <a:ext uri="{FF2B5EF4-FFF2-40B4-BE49-F238E27FC236}">
                <a16:creationId xmlns:a16="http://schemas.microsoft.com/office/drawing/2014/main" id="{750CD261-4D77-D74F-3C28-C0FB755ABC62}"/>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991451" y="1974073"/>
            <a:ext cx="4040505" cy="4040505"/>
          </a:xfrm>
          <a:prstGeom prst="rect">
            <a:avLst/>
          </a:prstGeom>
          <a:noFill/>
          <a:ln>
            <a:noFill/>
          </a:ln>
        </p:spPr>
      </p:pic>
    </p:spTree>
    <p:extLst>
      <p:ext uri="{BB962C8B-B14F-4D97-AF65-F5344CB8AC3E}">
        <p14:creationId xmlns:p14="http://schemas.microsoft.com/office/powerpoint/2010/main" val="2321433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F5AC7-1B04-7851-6D09-8785A62DEE8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CEFE2B6-2739-4EE9-CEC9-63F0420E1257}"/>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القدرات)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00B27EE-F2C9-D430-4CFB-9012AAA232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157BC388-54C2-9E63-D853-0E5E8378D54C}"/>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الذكاء الاصطناعي العام (</a:t>
            </a:r>
            <a:r>
              <a:rPr lang="en-US"/>
              <a:t>AGI - Artificial General Intelligence</a:t>
            </a:r>
            <a:r>
              <a:rPr lang="ar-EG"/>
              <a:t>)</a:t>
            </a:r>
            <a:endParaRPr lang="en-US"/>
          </a:p>
        </p:txBody>
      </p:sp>
      <p:pic>
        <p:nvPicPr>
          <p:cNvPr id="6" name="Picture 5" descr="Machine Learning">
            <a:extLst>
              <a:ext uri="{FF2B5EF4-FFF2-40B4-BE49-F238E27FC236}">
                <a16:creationId xmlns:a16="http://schemas.microsoft.com/office/drawing/2014/main" id="{5384404E-48A9-4E4F-3AB6-97AD8EDD02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8201" y="2855033"/>
            <a:ext cx="3197452" cy="3197452"/>
          </a:xfrm>
          <a:prstGeom prst="rect">
            <a:avLst/>
          </a:prstGeom>
          <a:noFill/>
          <a:ln>
            <a:noFill/>
          </a:ln>
        </p:spPr>
      </p:pic>
      <p:grpSp>
        <p:nvGrpSpPr>
          <p:cNvPr id="31" name="Group 30">
            <a:extLst>
              <a:ext uri="{FF2B5EF4-FFF2-40B4-BE49-F238E27FC236}">
                <a16:creationId xmlns:a16="http://schemas.microsoft.com/office/drawing/2014/main" id="{CC2FF168-A766-9FEB-FB13-1952920FAB45}"/>
              </a:ext>
            </a:extLst>
          </p:cNvPr>
          <p:cNvGrpSpPr/>
          <p:nvPr/>
        </p:nvGrpSpPr>
        <p:grpSpPr>
          <a:xfrm>
            <a:off x="5295900" y="2414620"/>
            <a:ext cx="6224945" cy="1014380"/>
            <a:chOff x="5295900" y="2414620"/>
            <a:chExt cx="6224945" cy="1014380"/>
          </a:xfrm>
        </p:grpSpPr>
        <p:sp>
          <p:nvSpPr>
            <p:cNvPr id="16" name="TextBox 15">
              <a:extLst>
                <a:ext uri="{FF2B5EF4-FFF2-40B4-BE49-F238E27FC236}">
                  <a16:creationId xmlns:a16="http://schemas.microsoft.com/office/drawing/2014/main" id="{152FA36D-15BB-CEEF-DA58-3D19836C4BB1}"/>
                </a:ext>
              </a:extLst>
            </p:cNvPr>
            <p:cNvSpPr txBox="1"/>
            <p:nvPr/>
          </p:nvSpPr>
          <p:spPr>
            <a:xfrm>
              <a:off x="5295900" y="241462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التعريف: </a:t>
              </a:r>
              <a:r>
                <a:rPr lang="ar-SA" dirty="0"/>
                <a:t>ذكاء اصطناعي قادر على فهم وتعلّم وتطبيق المعرفة في مجموعة واسعة من المهام بمستوى البشر</a:t>
              </a:r>
              <a:endParaRPr lang="en-US" dirty="0"/>
            </a:p>
          </p:txBody>
        </p:sp>
        <p:pic>
          <p:nvPicPr>
            <p:cNvPr id="2050" name="Picture 2" descr="Definition ">
              <a:extLst>
                <a:ext uri="{FF2B5EF4-FFF2-40B4-BE49-F238E27FC236}">
                  <a16:creationId xmlns:a16="http://schemas.microsoft.com/office/drawing/2014/main" id="{F2A768A2-73A7-B263-30C4-D8CF34A80E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11245" y="2418329"/>
              <a:ext cx="609600" cy="609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17B34C26-65AB-AA96-0639-BB6C9335EB7F}"/>
              </a:ext>
            </a:extLst>
          </p:cNvPr>
          <p:cNvGrpSpPr/>
          <p:nvPr/>
        </p:nvGrpSpPr>
        <p:grpSpPr>
          <a:xfrm>
            <a:off x="5295900" y="3913469"/>
            <a:ext cx="6235244" cy="609601"/>
            <a:chOff x="5295900" y="3726765"/>
            <a:chExt cx="6235244" cy="609601"/>
          </a:xfrm>
        </p:grpSpPr>
        <p:sp>
          <p:nvSpPr>
            <p:cNvPr id="21" name="TextBox 20">
              <a:extLst>
                <a:ext uri="{FF2B5EF4-FFF2-40B4-BE49-F238E27FC236}">
                  <a16:creationId xmlns:a16="http://schemas.microsoft.com/office/drawing/2014/main" id="{ECF9A3C5-7125-B787-26AE-B0A87ADA70BB}"/>
                </a:ext>
              </a:extLst>
            </p:cNvPr>
            <p:cNvSpPr txBox="1"/>
            <p:nvPr/>
          </p:nvSpPr>
          <p:spPr>
            <a:xfrm>
              <a:off x="5295900" y="3774993"/>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الحالة: </a:t>
              </a:r>
              <a:r>
                <a:rPr lang="ar-SA" dirty="0"/>
                <a:t>لم يتحقّق بعد</a:t>
              </a:r>
              <a:endParaRPr lang="en-US" dirty="0"/>
            </a:p>
          </p:txBody>
        </p:sp>
        <p:pic>
          <p:nvPicPr>
            <p:cNvPr id="2052" name="Picture 4" descr="Conditions ">
              <a:extLst>
                <a:ext uri="{FF2B5EF4-FFF2-40B4-BE49-F238E27FC236}">
                  <a16:creationId xmlns:a16="http://schemas.microsoft.com/office/drawing/2014/main" id="{3F005A47-49EA-4A60-77C2-7A83D8462B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21543" y="3726765"/>
              <a:ext cx="609601" cy="6096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417B6A2C-6BB1-2C13-E05B-AAF07B4D68B2}"/>
              </a:ext>
            </a:extLst>
          </p:cNvPr>
          <p:cNvGrpSpPr/>
          <p:nvPr/>
        </p:nvGrpSpPr>
        <p:grpSpPr>
          <a:xfrm>
            <a:off x="5295900" y="5007539"/>
            <a:ext cx="6291620" cy="1142207"/>
            <a:chOff x="5295900" y="5007539"/>
            <a:chExt cx="6291620" cy="1142207"/>
          </a:xfrm>
        </p:grpSpPr>
        <p:sp>
          <p:nvSpPr>
            <p:cNvPr id="26" name="TextBox 25">
              <a:extLst>
                <a:ext uri="{FF2B5EF4-FFF2-40B4-BE49-F238E27FC236}">
                  <a16:creationId xmlns:a16="http://schemas.microsoft.com/office/drawing/2014/main" id="{A944DD2E-FDA0-3239-AEDF-C10925FA4623}"/>
                </a:ext>
              </a:extLst>
            </p:cNvPr>
            <p:cNvSpPr txBox="1"/>
            <p:nvPr/>
          </p:nvSpPr>
          <p:spPr>
            <a:xfrm>
              <a:off x="5295900" y="5135366"/>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أمثلة: </a:t>
              </a:r>
              <a:r>
                <a:rPr lang="ar-SA" dirty="0"/>
                <a:t>يرى بعض الخبراء إمكانية تحقيقه خلال العقود القادمة، بينما يشكّك آخرون في ذلك</a:t>
              </a:r>
              <a:endParaRPr lang="en-US" dirty="0"/>
            </a:p>
          </p:txBody>
        </p:sp>
        <p:pic>
          <p:nvPicPr>
            <p:cNvPr id="2054" name="Picture 6" descr="Reference ">
              <a:extLst>
                <a:ext uri="{FF2B5EF4-FFF2-40B4-BE49-F238E27FC236}">
                  <a16:creationId xmlns:a16="http://schemas.microsoft.com/office/drawing/2014/main" id="{62B6DEE7-DC8D-8AC6-9907-CCD391FA8A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44570" y="5007539"/>
              <a:ext cx="742950" cy="742950"/>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descr="Ai">
            <a:extLst>
              <a:ext uri="{FF2B5EF4-FFF2-40B4-BE49-F238E27FC236}">
                <a16:creationId xmlns:a16="http://schemas.microsoft.com/office/drawing/2014/main" id="{D110C4EF-9E6B-D792-9801-D01489907685}"/>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71155" y="1974073"/>
            <a:ext cx="4040505" cy="4040505"/>
          </a:xfrm>
          <a:prstGeom prst="rect">
            <a:avLst/>
          </a:prstGeom>
          <a:noFill/>
          <a:ln>
            <a:noFill/>
          </a:ln>
        </p:spPr>
      </p:pic>
      <p:pic>
        <p:nvPicPr>
          <p:cNvPr id="5" name="Picture 4" descr="Neural network">
            <a:extLst>
              <a:ext uri="{FF2B5EF4-FFF2-40B4-BE49-F238E27FC236}">
                <a16:creationId xmlns:a16="http://schemas.microsoft.com/office/drawing/2014/main" id="{A6D813CC-9E99-9EA9-9D36-8A810E3E76D5}"/>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803898" y="2553100"/>
            <a:ext cx="3197389" cy="3197389"/>
          </a:xfrm>
          <a:prstGeom prst="rect">
            <a:avLst/>
          </a:prstGeom>
          <a:noFill/>
          <a:ln>
            <a:noFill/>
          </a:ln>
        </p:spPr>
      </p:pic>
    </p:spTree>
    <p:extLst>
      <p:ext uri="{BB962C8B-B14F-4D97-AF65-F5344CB8AC3E}">
        <p14:creationId xmlns:p14="http://schemas.microsoft.com/office/powerpoint/2010/main" val="23118979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3D0F-8C0B-A704-98E9-69B5600CEA51}"/>
            </a:ext>
          </a:extLst>
        </p:cNvPr>
        <p:cNvGrpSpPr/>
        <p:nvPr/>
      </p:nvGrpSpPr>
      <p:grpSpPr>
        <a:xfrm>
          <a:off x="0" y="0"/>
          <a:ext cx="0" cy="0"/>
          <a:chOff x="0" y="0"/>
          <a:chExt cx="0" cy="0"/>
        </a:xfrm>
      </p:grpSpPr>
      <p:pic>
        <p:nvPicPr>
          <p:cNvPr id="4098" name="Picture 2" descr="Book ideas logo Royalty Free Vector Image - VectorStock">
            <a:extLst>
              <a:ext uri="{FF2B5EF4-FFF2-40B4-BE49-F238E27FC236}">
                <a16:creationId xmlns:a16="http://schemas.microsoft.com/office/drawing/2014/main" id="{86143CFB-3995-FD0B-0AA5-EF613F57BFA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194" t="16297" r="23796" b="31428"/>
          <a:stretch/>
        </p:blipFill>
        <p:spPr bwMode="auto">
          <a:xfrm>
            <a:off x="7141028" y="2336800"/>
            <a:ext cx="4234839" cy="3213467"/>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0BBDCA5C-5FC1-FFAE-46F8-91F31567783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Y"/>
              <a:t>نشاط </a:t>
            </a:r>
            <a:r>
              <a:rPr lang="ar-SA"/>
              <a:t>تعارف المشاركين</a:t>
            </a:r>
            <a:endParaRPr lang="en-US"/>
          </a:p>
        </p:txBody>
      </p:sp>
      <p:sp>
        <p:nvSpPr>
          <p:cNvPr id="8" name="TextBox 7">
            <a:extLst>
              <a:ext uri="{FF2B5EF4-FFF2-40B4-BE49-F238E27FC236}">
                <a16:creationId xmlns:a16="http://schemas.microsoft.com/office/drawing/2014/main" id="{415A39AA-EA0E-6F14-6DE4-D549106193AE}"/>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97BF28F6-6F35-6F46-D161-B6B34E098A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Tree>
    <p:extLst>
      <p:ext uri="{BB962C8B-B14F-4D97-AF65-F5344CB8AC3E}">
        <p14:creationId xmlns:p14="http://schemas.microsoft.com/office/powerpoint/2010/main" val="1816900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5AAE0-BB58-4759-327D-35BF8398A3E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550DC2D3-18BA-8265-592C-07E734ECF8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F4C33725-6BB2-9502-6458-140148A7813B}"/>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الذكاء الاصطناعي الفائق (</a:t>
            </a:r>
            <a:r>
              <a:rPr lang="en-US"/>
              <a:t>ASI - Artificial Super Intelligence</a:t>
            </a:r>
            <a:r>
              <a:rPr lang="ar-EG"/>
              <a:t>)</a:t>
            </a:r>
            <a:endParaRPr lang="en-US"/>
          </a:p>
        </p:txBody>
      </p:sp>
      <p:grpSp>
        <p:nvGrpSpPr>
          <p:cNvPr id="31" name="Group 30">
            <a:extLst>
              <a:ext uri="{FF2B5EF4-FFF2-40B4-BE49-F238E27FC236}">
                <a16:creationId xmlns:a16="http://schemas.microsoft.com/office/drawing/2014/main" id="{3DD0C23E-9083-00FE-CE1A-7598EE1AA7E1}"/>
              </a:ext>
            </a:extLst>
          </p:cNvPr>
          <p:cNvGrpSpPr/>
          <p:nvPr/>
        </p:nvGrpSpPr>
        <p:grpSpPr>
          <a:xfrm>
            <a:off x="5295900" y="2414620"/>
            <a:ext cx="6224945" cy="613309"/>
            <a:chOff x="5295900" y="2414620"/>
            <a:chExt cx="6224945" cy="613309"/>
          </a:xfrm>
        </p:grpSpPr>
        <p:sp>
          <p:nvSpPr>
            <p:cNvPr id="16" name="TextBox 15">
              <a:extLst>
                <a:ext uri="{FF2B5EF4-FFF2-40B4-BE49-F238E27FC236}">
                  <a16:creationId xmlns:a16="http://schemas.microsoft.com/office/drawing/2014/main" id="{A78BD7D7-3C4D-9ED4-7235-5E7B4B6509DF}"/>
                </a:ext>
              </a:extLst>
            </p:cNvPr>
            <p:cNvSpPr txBox="1"/>
            <p:nvPr/>
          </p:nvSpPr>
          <p:spPr>
            <a:xfrm>
              <a:off x="5295900" y="241462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التعريف: </a:t>
              </a:r>
              <a:r>
                <a:rPr lang="ar-SA" dirty="0"/>
                <a:t>ذكاء يتفوّق على أذكى البشر في جميع المجالات</a:t>
              </a:r>
              <a:endParaRPr lang="en-US" dirty="0"/>
            </a:p>
          </p:txBody>
        </p:sp>
        <p:pic>
          <p:nvPicPr>
            <p:cNvPr id="2050" name="Picture 2" descr="Definition ">
              <a:extLst>
                <a:ext uri="{FF2B5EF4-FFF2-40B4-BE49-F238E27FC236}">
                  <a16:creationId xmlns:a16="http://schemas.microsoft.com/office/drawing/2014/main" id="{B8F3A1FB-8D0E-FF00-C516-160EAB5427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1245" y="2418329"/>
              <a:ext cx="609600" cy="609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395EFB57-4364-9A56-EB55-5CA8DF2E80FF}"/>
              </a:ext>
            </a:extLst>
          </p:cNvPr>
          <p:cNvGrpSpPr/>
          <p:nvPr/>
        </p:nvGrpSpPr>
        <p:grpSpPr>
          <a:xfrm>
            <a:off x="5295900" y="3712933"/>
            <a:ext cx="6235244" cy="609601"/>
            <a:chOff x="5295900" y="3726765"/>
            <a:chExt cx="6235244" cy="609601"/>
          </a:xfrm>
        </p:grpSpPr>
        <p:sp>
          <p:nvSpPr>
            <p:cNvPr id="21" name="TextBox 20">
              <a:extLst>
                <a:ext uri="{FF2B5EF4-FFF2-40B4-BE49-F238E27FC236}">
                  <a16:creationId xmlns:a16="http://schemas.microsoft.com/office/drawing/2014/main" id="{526B7498-5AA3-E585-7B81-9A54CB4E23DE}"/>
                </a:ext>
              </a:extLst>
            </p:cNvPr>
            <p:cNvSpPr txBox="1"/>
            <p:nvPr/>
          </p:nvSpPr>
          <p:spPr>
            <a:xfrm>
              <a:off x="5295900" y="3774993"/>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الحالة: </a:t>
              </a:r>
              <a:r>
                <a:rPr lang="ar-SA" dirty="0"/>
                <a:t>مفهوم نظري</a:t>
              </a:r>
              <a:endParaRPr lang="en-US" dirty="0"/>
            </a:p>
          </p:txBody>
        </p:sp>
        <p:pic>
          <p:nvPicPr>
            <p:cNvPr id="2052" name="Picture 4" descr="Conditions ">
              <a:extLst>
                <a:ext uri="{FF2B5EF4-FFF2-40B4-BE49-F238E27FC236}">
                  <a16:creationId xmlns:a16="http://schemas.microsoft.com/office/drawing/2014/main" id="{C2DF3FF2-1BA6-C1F8-401A-B2B3B74D00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21543" y="3726765"/>
              <a:ext cx="609601" cy="60960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49B27506-0FF7-6409-5328-67E81C2AAC22}"/>
              </a:ext>
            </a:extLst>
          </p:cNvPr>
          <p:cNvGrpSpPr/>
          <p:nvPr/>
        </p:nvGrpSpPr>
        <p:grpSpPr>
          <a:xfrm>
            <a:off x="5295900" y="5007539"/>
            <a:ext cx="6291620" cy="742950"/>
            <a:chOff x="5295900" y="5007539"/>
            <a:chExt cx="6291620" cy="742950"/>
          </a:xfrm>
        </p:grpSpPr>
        <p:sp>
          <p:nvSpPr>
            <p:cNvPr id="26" name="TextBox 25">
              <a:extLst>
                <a:ext uri="{FF2B5EF4-FFF2-40B4-BE49-F238E27FC236}">
                  <a16:creationId xmlns:a16="http://schemas.microsoft.com/office/drawing/2014/main" id="{EBE27635-3723-DAE3-5D92-914839C20637}"/>
                </a:ext>
              </a:extLst>
            </p:cNvPr>
            <p:cNvSpPr txBox="1"/>
            <p:nvPr/>
          </p:nvSpPr>
          <p:spPr>
            <a:xfrm>
              <a:off x="5295900" y="5135366"/>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أمثلة: </a:t>
              </a:r>
              <a:r>
                <a:rPr lang="ar-SA" dirty="0"/>
                <a:t>يرى مثار جدل كبير بين متفائلين ومتشائمين</a:t>
              </a:r>
              <a:endParaRPr lang="en-US" dirty="0"/>
            </a:p>
          </p:txBody>
        </p:sp>
        <p:pic>
          <p:nvPicPr>
            <p:cNvPr id="2054" name="Picture 6" descr="Reference ">
              <a:extLst>
                <a:ext uri="{FF2B5EF4-FFF2-40B4-BE49-F238E27FC236}">
                  <a16:creationId xmlns:a16="http://schemas.microsoft.com/office/drawing/2014/main" id="{ECA08094-61F0-1E89-E70E-177AF46C28F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44570" y="5007539"/>
              <a:ext cx="742950" cy="742950"/>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descr="Ai">
            <a:extLst>
              <a:ext uri="{FF2B5EF4-FFF2-40B4-BE49-F238E27FC236}">
                <a16:creationId xmlns:a16="http://schemas.microsoft.com/office/drawing/2014/main" id="{67116DB5-7F6B-37D6-0637-A16FB6351D2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57697" y="1974073"/>
            <a:ext cx="4040505" cy="4040505"/>
          </a:xfrm>
          <a:prstGeom prst="rect">
            <a:avLst/>
          </a:prstGeom>
          <a:noFill/>
          <a:ln>
            <a:noFill/>
          </a:ln>
        </p:spPr>
      </p:pic>
      <p:pic>
        <p:nvPicPr>
          <p:cNvPr id="4" name="Picture 3" descr="Neural network">
            <a:extLst>
              <a:ext uri="{FF2B5EF4-FFF2-40B4-BE49-F238E27FC236}">
                <a16:creationId xmlns:a16="http://schemas.microsoft.com/office/drawing/2014/main" id="{8285EDC8-EFB8-880E-186B-FB4E38E6B48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11203" y="2553100"/>
            <a:ext cx="3197389" cy="3197389"/>
          </a:xfrm>
          <a:prstGeom prst="rect">
            <a:avLst/>
          </a:prstGeom>
          <a:noFill/>
          <a:ln>
            <a:noFill/>
          </a:ln>
        </p:spPr>
      </p:pic>
      <p:sp>
        <p:nvSpPr>
          <p:cNvPr id="5" name="TextBox 4">
            <a:extLst>
              <a:ext uri="{FF2B5EF4-FFF2-40B4-BE49-F238E27FC236}">
                <a16:creationId xmlns:a16="http://schemas.microsoft.com/office/drawing/2014/main" id="{448A0A8D-AA04-B722-A272-38DEAF8D6352}"/>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القدرات)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7" name="Picture 6" descr="Technology">
            <a:extLst>
              <a:ext uri="{FF2B5EF4-FFF2-40B4-BE49-F238E27FC236}">
                <a16:creationId xmlns:a16="http://schemas.microsoft.com/office/drawing/2014/main" id="{918DEE2F-AE3D-ECA4-D987-C5F34E9C53F3}"/>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414580" y="2236163"/>
            <a:ext cx="3197388" cy="3197388"/>
          </a:xfrm>
          <a:prstGeom prst="rect">
            <a:avLst/>
          </a:prstGeom>
          <a:noFill/>
          <a:ln>
            <a:noFill/>
          </a:ln>
        </p:spPr>
      </p:pic>
    </p:spTree>
    <p:extLst>
      <p:ext uri="{BB962C8B-B14F-4D97-AF65-F5344CB8AC3E}">
        <p14:creationId xmlns:p14="http://schemas.microsoft.com/office/powerpoint/2010/main" val="3694601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ppt_x"/>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B3E43-9574-FC49-2E27-07C81C459B5A}"/>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8D05C05-D5B7-C9E1-3924-FDDBF680F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E67747C-BC9E-93CB-89D5-3BE9FE84B6A7}"/>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الذكاء الاصطناعي القائم على القواعد (</a:t>
            </a:r>
            <a:r>
              <a:rPr lang="en-US"/>
              <a:t>Rule-based AI</a:t>
            </a:r>
            <a:r>
              <a:rPr lang="ar-EG"/>
              <a:t>)</a:t>
            </a:r>
            <a:endParaRPr lang="en-US"/>
          </a:p>
        </p:txBody>
      </p:sp>
      <p:pic>
        <p:nvPicPr>
          <p:cNvPr id="4" name="Picture 3" descr="Neural network">
            <a:extLst>
              <a:ext uri="{FF2B5EF4-FFF2-40B4-BE49-F238E27FC236}">
                <a16:creationId xmlns:a16="http://schemas.microsoft.com/office/drawing/2014/main" id="{6516EB1C-75BC-8FFC-4642-9E72C25C70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57210" y="2553100"/>
            <a:ext cx="3197389" cy="3197389"/>
          </a:xfrm>
          <a:prstGeom prst="rect">
            <a:avLst/>
          </a:prstGeom>
          <a:noFill/>
          <a:ln>
            <a:noFill/>
          </a:ln>
        </p:spPr>
      </p:pic>
      <p:sp>
        <p:nvSpPr>
          <p:cNvPr id="5" name="TextBox 4">
            <a:extLst>
              <a:ext uri="{FF2B5EF4-FFF2-40B4-BE49-F238E27FC236}">
                <a16:creationId xmlns:a16="http://schemas.microsoft.com/office/drawing/2014/main" id="{58400588-1537-52A7-AE41-EAD3DD4FD167}"/>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التقنيات)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6" name="Picture 5" descr="Technology">
            <a:extLst>
              <a:ext uri="{FF2B5EF4-FFF2-40B4-BE49-F238E27FC236}">
                <a16:creationId xmlns:a16="http://schemas.microsoft.com/office/drawing/2014/main" id="{7DF5C398-2522-4956-794C-F9AD3402F9E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0866" y="2236163"/>
            <a:ext cx="3197388" cy="3197388"/>
          </a:xfrm>
          <a:prstGeom prst="rect">
            <a:avLst/>
          </a:prstGeom>
          <a:noFill/>
          <a:ln>
            <a:noFill/>
          </a:ln>
        </p:spPr>
      </p:pic>
      <p:grpSp>
        <p:nvGrpSpPr>
          <p:cNvPr id="7" name="Group 6">
            <a:extLst>
              <a:ext uri="{FF2B5EF4-FFF2-40B4-BE49-F238E27FC236}">
                <a16:creationId xmlns:a16="http://schemas.microsoft.com/office/drawing/2014/main" id="{50A700D8-EF63-365C-B919-A73AACE6CA8C}"/>
              </a:ext>
            </a:extLst>
          </p:cNvPr>
          <p:cNvGrpSpPr/>
          <p:nvPr/>
        </p:nvGrpSpPr>
        <p:grpSpPr>
          <a:xfrm>
            <a:off x="5295900" y="1928130"/>
            <a:ext cx="6214646" cy="619558"/>
            <a:chOff x="5645566" y="3517159"/>
            <a:chExt cx="6214646" cy="619558"/>
          </a:xfrm>
        </p:grpSpPr>
        <p:grpSp>
          <p:nvGrpSpPr>
            <p:cNvPr id="10" name="Group 9">
              <a:extLst>
                <a:ext uri="{FF2B5EF4-FFF2-40B4-BE49-F238E27FC236}">
                  <a16:creationId xmlns:a16="http://schemas.microsoft.com/office/drawing/2014/main" id="{77C476B3-A3E5-6D1F-C0F9-616F30B6EB9B}"/>
                </a:ext>
              </a:extLst>
            </p:cNvPr>
            <p:cNvGrpSpPr/>
            <p:nvPr/>
          </p:nvGrpSpPr>
          <p:grpSpPr>
            <a:xfrm>
              <a:off x="11319013" y="3517159"/>
              <a:ext cx="541199" cy="619558"/>
              <a:chOff x="11329877" y="3322540"/>
              <a:chExt cx="541199" cy="619558"/>
            </a:xfrm>
          </p:grpSpPr>
          <p:sp>
            <p:nvSpPr>
              <p:cNvPr id="12" name="Oval 11">
                <a:extLst>
                  <a:ext uri="{FF2B5EF4-FFF2-40B4-BE49-F238E27FC236}">
                    <a16:creationId xmlns:a16="http://schemas.microsoft.com/office/drawing/2014/main" id="{F2DA36E8-36C6-AB53-EDB5-A9298AE99B01}"/>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12F138E3-BCF4-E883-6C0E-2B5F3C6994AF}"/>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1" name="TextBox 10">
              <a:extLst>
                <a:ext uri="{FF2B5EF4-FFF2-40B4-BE49-F238E27FC236}">
                  <a16:creationId xmlns:a16="http://schemas.microsoft.com/office/drawing/2014/main" id="{BEEAF8CA-7C17-0AF3-9963-161687020870}"/>
                </a:ext>
              </a:extLst>
            </p:cNvPr>
            <p:cNvSpPr txBox="1"/>
            <p:nvPr/>
          </p:nvSpPr>
          <p:spPr>
            <a:xfrm>
              <a:off x="5645566" y="354046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المبدأ: </a:t>
              </a:r>
              <a:r>
                <a:rPr lang="ar-SA" dirty="0"/>
                <a:t>يعتمد على قواعد وشروط محدّدة مسبقاً</a:t>
              </a:r>
              <a:endParaRPr lang="en-US" dirty="0"/>
            </a:p>
          </p:txBody>
        </p:sp>
      </p:grpSp>
      <p:grpSp>
        <p:nvGrpSpPr>
          <p:cNvPr id="14" name="Group 13">
            <a:extLst>
              <a:ext uri="{FF2B5EF4-FFF2-40B4-BE49-F238E27FC236}">
                <a16:creationId xmlns:a16="http://schemas.microsoft.com/office/drawing/2014/main" id="{9B9EA873-6989-3F09-45BF-A4E092623782}"/>
              </a:ext>
            </a:extLst>
          </p:cNvPr>
          <p:cNvGrpSpPr/>
          <p:nvPr/>
        </p:nvGrpSpPr>
        <p:grpSpPr>
          <a:xfrm>
            <a:off x="5295900" y="3142582"/>
            <a:ext cx="6214646" cy="619558"/>
            <a:chOff x="5645566" y="3517159"/>
            <a:chExt cx="6214646" cy="619558"/>
          </a:xfrm>
        </p:grpSpPr>
        <p:grpSp>
          <p:nvGrpSpPr>
            <p:cNvPr id="15" name="Group 14">
              <a:extLst>
                <a:ext uri="{FF2B5EF4-FFF2-40B4-BE49-F238E27FC236}">
                  <a16:creationId xmlns:a16="http://schemas.microsoft.com/office/drawing/2014/main" id="{AC9956EF-539D-64A2-8653-AB316595B9CD}"/>
                </a:ext>
              </a:extLst>
            </p:cNvPr>
            <p:cNvGrpSpPr/>
            <p:nvPr/>
          </p:nvGrpSpPr>
          <p:grpSpPr>
            <a:xfrm>
              <a:off x="11319013" y="3517159"/>
              <a:ext cx="541199" cy="619558"/>
              <a:chOff x="11329877" y="3322540"/>
              <a:chExt cx="541199" cy="619558"/>
            </a:xfrm>
          </p:grpSpPr>
          <p:sp>
            <p:nvSpPr>
              <p:cNvPr id="18" name="Oval 17">
                <a:extLst>
                  <a:ext uri="{FF2B5EF4-FFF2-40B4-BE49-F238E27FC236}">
                    <a16:creationId xmlns:a16="http://schemas.microsoft.com/office/drawing/2014/main" id="{61A931FE-B3DB-02AA-E676-DFB6A41644DB}"/>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3091ABB1-607D-DA89-D527-EE0ED40C8811}"/>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7" name="TextBox 16">
              <a:extLst>
                <a:ext uri="{FF2B5EF4-FFF2-40B4-BE49-F238E27FC236}">
                  <a16:creationId xmlns:a16="http://schemas.microsoft.com/office/drawing/2014/main" id="{0F07FFEE-7072-71F2-450C-9EF3ACB453BD}"/>
                </a:ext>
              </a:extLst>
            </p:cNvPr>
            <p:cNvSpPr txBox="1"/>
            <p:nvPr/>
          </p:nvSpPr>
          <p:spPr>
            <a:xfrm>
              <a:off x="5645566" y="354046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المميّزات: </a:t>
              </a:r>
              <a:r>
                <a:rPr lang="ar-SA" dirty="0"/>
                <a:t>بسيط، قابل للتفسير</a:t>
              </a:r>
              <a:endParaRPr lang="en-US" dirty="0"/>
            </a:p>
          </p:txBody>
        </p:sp>
      </p:grpSp>
      <p:grpSp>
        <p:nvGrpSpPr>
          <p:cNvPr id="20" name="Group 19">
            <a:extLst>
              <a:ext uri="{FF2B5EF4-FFF2-40B4-BE49-F238E27FC236}">
                <a16:creationId xmlns:a16="http://schemas.microsoft.com/office/drawing/2014/main" id="{29409B4E-A937-2D37-A530-E6E1EDA1ADA7}"/>
              </a:ext>
            </a:extLst>
          </p:cNvPr>
          <p:cNvGrpSpPr/>
          <p:nvPr/>
        </p:nvGrpSpPr>
        <p:grpSpPr>
          <a:xfrm>
            <a:off x="5295900" y="4357034"/>
            <a:ext cx="6214646" cy="619558"/>
            <a:chOff x="5645566" y="3517159"/>
            <a:chExt cx="6214646" cy="619558"/>
          </a:xfrm>
        </p:grpSpPr>
        <p:grpSp>
          <p:nvGrpSpPr>
            <p:cNvPr id="22" name="Group 21">
              <a:extLst>
                <a:ext uri="{FF2B5EF4-FFF2-40B4-BE49-F238E27FC236}">
                  <a16:creationId xmlns:a16="http://schemas.microsoft.com/office/drawing/2014/main" id="{61352A5A-8265-036D-44C9-D55656D3525B}"/>
                </a:ext>
              </a:extLst>
            </p:cNvPr>
            <p:cNvGrpSpPr/>
            <p:nvPr/>
          </p:nvGrpSpPr>
          <p:grpSpPr>
            <a:xfrm>
              <a:off x="11319013" y="3517159"/>
              <a:ext cx="541199" cy="619558"/>
              <a:chOff x="11329877" y="3322540"/>
              <a:chExt cx="541199" cy="619558"/>
            </a:xfrm>
          </p:grpSpPr>
          <p:sp>
            <p:nvSpPr>
              <p:cNvPr id="24" name="Oval 23">
                <a:extLst>
                  <a:ext uri="{FF2B5EF4-FFF2-40B4-BE49-F238E27FC236}">
                    <a16:creationId xmlns:a16="http://schemas.microsoft.com/office/drawing/2014/main" id="{4891DF6D-2325-D89E-FBDF-46A88205CF37}"/>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036FE094-E082-992A-261F-237E8D3179C7}"/>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23" name="TextBox 22">
              <a:extLst>
                <a:ext uri="{FF2B5EF4-FFF2-40B4-BE49-F238E27FC236}">
                  <a16:creationId xmlns:a16="http://schemas.microsoft.com/office/drawing/2014/main" id="{C934C884-6866-E611-5F08-0D42C9C3B93E}"/>
                </a:ext>
              </a:extLst>
            </p:cNvPr>
            <p:cNvSpPr txBox="1"/>
            <p:nvPr/>
          </p:nvSpPr>
          <p:spPr>
            <a:xfrm>
              <a:off x="5645566" y="354046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التحدّيات: </a:t>
              </a:r>
              <a:r>
                <a:rPr lang="ar-SA" dirty="0"/>
                <a:t>صعوبة التعامل مع المواقف غير المتوقّعة</a:t>
              </a:r>
              <a:endParaRPr lang="en-US" dirty="0"/>
            </a:p>
          </p:txBody>
        </p:sp>
      </p:grpSp>
      <p:grpSp>
        <p:nvGrpSpPr>
          <p:cNvPr id="27" name="Group 26">
            <a:extLst>
              <a:ext uri="{FF2B5EF4-FFF2-40B4-BE49-F238E27FC236}">
                <a16:creationId xmlns:a16="http://schemas.microsoft.com/office/drawing/2014/main" id="{5F2DF2C9-F155-BFBE-3DAD-8938DB767E50}"/>
              </a:ext>
            </a:extLst>
          </p:cNvPr>
          <p:cNvGrpSpPr/>
          <p:nvPr/>
        </p:nvGrpSpPr>
        <p:grpSpPr>
          <a:xfrm>
            <a:off x="5295900" y="5571485"/>
            <a:ext cx="6214646" cy="619558"/>
            <a:chOff x="5645566" y="3517159"/>
            <a:chExt cx="6214646" cy="619558"/>
          </a:xfrm>
        </p:grpSpPr>
        <p:grpSp>
          <p:nvGrpSpPr>
            <p:cNvPr id="28" name="Group 27">
              <a:extLst>
                <a:ext uri="{FF2B5EF4-FFF2-40B4-BE49-F238E27FC236}">
                  <a16:creationId xmlns:a16="http://schemas.microsoft.com/office/drawing/2014/main" id="{524B54BA-E8DC-ED07-0565-E5342C3794D5}"/>
                </a:ext>
              </a:extLst>
            </p:cNvPr>
            <p:cNvGrpSpPr/>
            <p:nvPr/>
          </p:nvGrpSpPr>
          <p:grpSpPr>
            <a:xfrm>
              <a:off x="11319013" y="3517159"/>
              <a:ext cx="541199" cy="619558"/>
              <a:chOff x="11329877" y="3322540"/>
              <a:chExt cx="541199" cy="619558"/>
            </a:xfrm>
          </p:grpSpPr>
          <p:sp>
            <p:nvSpPr>
              <p:cNvPr id="33" name="Oval 32">
                <a:extLst>
                  <a:ext uri="{FF2B5EF4-FFF2-40B4-BE49-F238E27FC236}">
                    <a16:creationId xmlns:a16="http://schemas.microsoft.com/office/drawing/2014/main" id="{B4A802C9-52F8-B204-E26D-11F9C3076D7C}"/>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821C5CD8-BD1D-27CB-076C-0AC38C77F62C}"/>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4</a:t>
                </a:r>
                <a:endParaRPr lang="en-US" dirty="0"/>
              </a:p>
            </p:txBody>
          </p:sp>
        </p:grpSp>
        <p:sp>
          <p:nvSpPr>
            <p:cNvPr id="32" name="TextBox 31">
              <a:extLst>
                <a:ext uri="{FF2B5EF4-FFF2-40B4-BE49-F238E27FC236}">
                  <a16:creationId xmlns:a16="http://schemas.microsoft.com/office/drawing/2014/main" id="{01E67EC4-A8FD-F307-073D-7F20DACBD0CD}"/>
                </a:ext>
              </a:extLst>
            </p:cNvPr>
            <p:cNvSpPr txBox="1"/>
            <p:nvPr/>
          </p:nvSpPr>
          <p:spPr>
            <a:xfrm>
              <a:off x="5645566" y="354046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تطبيقات: </a:t>
              </a:r>
              <a:r>
                <a:rPr lang="ar-SA" dirty="0"/>
                <a:t>أنظمة الخبرة، أنظمة التشخيص البسيطة</a:t>
              </a:r>
              <a:endParaRPr lang="en-US" dirty="0"/>
            </a:p>
          </p:txBody>
        </p:sp>
      </p:grpSp>
      <p:pic>
        <p:nvPicPr>
          <p:cNvPr id="35" name="Picture 34" descr="Artificial intelligence">
            <a:extLst>
              <a:ext uri="{FF2B5EF4-FFF2-40B4-BE49-F238E27FC236}">
                <a16:creationId xmlns:a16="http://schemas.microsoft.com/office/drawing/2014/main" id="{BAB67085-7DDE-9391-FE49-D0FD907C960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30698" y="2028216"/>
            <a:ext cx="3642299" cy="3642299"/>
          </a:xfrm>
          <a:prstGeom prst="rect">
            <a:avLst/>
          </a:prstGeom>
          <a:noFill/>
          <a:ln>
            <a:noFill/>
          </a:ln>
        </p:spPr>
      </p:pic>
    </p:spTree>
    <p:extLst>
      <p:ext uri="{BB962C8B-B14F-4D97-AF65-F5344CB8AC3E}">
        <p14:creationId xmlns:p14="http://schemas.microsoft.com/office/powerpoint/2010/main" val="14158943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050EA-A813-5B30-2618-39EB17165577}"/>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DB4679F-D008-8B16-C2C1-60879A2B0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DF36942-9EB5-4E6A-2A3F-700BBE060D8D}"/>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التعلّم الآلي (</a:t>
            </a:r>
            <a:r>
              <a:rPr lang="en-US"/>
              <a:t>Machine Learning</a:t>
            </a:r>
            <a:r>
              <a:rPr lang="ar-EG"/>
              <a:t>)</a:t>
            </a:r>
            <a:endParaRPr lang="en-US"/>
          </a:p>
        </p:txBody>
      </p:sp>
      <p:sp>
        <p:nvSpPr>
          <p:cNvPr id="5" name="TextBox 4">
            <a:extLst>
              <a:ext uri="{FF2B5EF4-FFF2-40B4-BE49-F238E27FC236}">
                <a16:creationId xmlns:a16="http://schemas.microsoft.com/office/drawing/2014/main" id="{DCE3F440-67AD-95EB-6212-5F6C8E6A2C9D}"/>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التقنيات)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6" name="Picture 5" descr="Technology">
            <a:extLst>
              <a:ext uri="{FF2B5EF4-FFF2-40B4-BE49-F238E27FC236}">
                <a16:creationId xmlns:a16="http://schemas.microsoft.com/office/drawing/2014/main" id="{34E44EC2-BA3E-A25D-DA76-E41E091E8A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84592" y="2236163"/>
            <a:ext cx="3197388" cy="3197388"/>
          </a:xfrm>
          <a:prstGeom prst="rect">
            <a:avLst/>
          </a:prstGeom>
          <a:noFill/>
          <a:ln>
            <a:noFill/>
          </a:ln>
        </p:spPr>
      </p:pic>
      <p:grpSp>
        <p:nvGrpSpPr>
          <p:cNvPr id="7" name="Group 6">
            <a:extLst>
              <a:ext uri="{FF2B5EF4-FFF2-40B4-BE49-F238E27FC236}">
                <a16:creationId xmlns:a16="http://schemas.microsoft.com/office/drawing/2014/main" id="{8DB21F18-8A9F-6FC2-852C-C8481CC982D6}"/>
              </a:ext>
            </a:extLst>
          </p:cNvPr>
          <p:cNvGrpSpPr/>
          <p:nvPr/>
        </p:nvGrpSpPr>
        <p:grpSpPr>
          <a:xfrm>
            <a:off x="5295900" y="1928130"/>
            <a:ext cx="6214646" cy="1037681"/>
            <a:chOff x="5645566" y="3517159"/>
            <a:chExt cx="6214646" cy="1037681"/>
          </a:xfrm>
        </p:grpSpPr>
        <p:grpSp>
          <p:nvGrpSpPr>
            <p:cNvPr id="10" name="Group 9">
              <a:extLst>
                <a:ext uri="{FF2B5EF4-FFF2-40B4-BE49-F238E27FC236}">
                  <a16:creationId xmlns:a16="http://schemas.microsoft.com/office/drawing/2014/main" id="{E3761EF1-01E4-563B-A64E-87E3A4E7834A}"/>
                </a:ext>
              </a:extLst>
            </p:cNvPr>
            <p:cNvGrpSpPr/>
            <p:nvPr/>
          </p:nvGrpSpPr>
          <p:grpSpPr>
            <a:xfrm>
              <a:off x="11319013" y="3517159"/>
              <a:ext cx="541199" cy="619558"/>
              <a:chOff x="11329877" y="3322540"/>
              <a:chExt cx="541199" cy="619558"/>
            </a:xfrm>
          </p:grpSpPr>
          <p:sp>
            <p:nvSpPr>
              <p:cNvPr id="12" name="Oval 11">
                <a:extLst>
                  <a:ext uri="{FF2B5EF4-FFF2-40B4-BE49-F238E27FC236}">
                    <a16:creationId xmlns:a16="http://schemas.microsoft.com/office/drawing/2014/main" id="{0550D610-84E3-E579-5D69-956BBBBAAB37}"/>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2AECCB1-B64E-6FA1-2430-3507C26271E9}"/>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1" name="TextBox 10">
              <a:extLst>
                <a:ext uri="{FF2B5EF4-FFF2-40B4-BE49-F238E27FC236}">
                  <a16:creationId xmlns:a16="http://schemas.microsoft.com/office/drawing/2014/main" id="{83C65200-6BAC-B17E-7BBA-241D22D76DBD}"/>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المبدأ: </a:t>
              </a:r>
              <a:r>
                <a:rPr lang="ar-SA" dirty="0"/>
                <a:t>قدرة الأنظمة على التعلّم من البيانات دون برمجة صريحة</a:t>
              </a:r>
              <a:endParaRPr lang="en-US" dirty="0"/>
            </a:p>
          </p:txBody>
        </p:sp>
      </p:grpSp>
      <p:grpSp>
        <p:nvGrpSpPr>
          <p:cNvPr id="14" name="Group 13">
            <a:extLst>
              <a:ext uri="{FF2B5EF4-FFF2-40B4-BE49-F238E27FC236}">
                <a16:creationId xmlns:a16="http://schemas.microsoft.com/office/drawing/2014/main" id="{2F6518C4-A2A7-20E2-FE0C-3232977264CD}"/>
              </a:ext>
            </a:extLst>
          </p:cNvPr>
          <p:cNvGrpSpPr/>
          <p:nvPr/>
        </p:nvGrpSpPr>
        <p:grpSpPr>
          <a:xfrm>
            <a:off x="4747824" y="3136759"/>
            <a:ext cx="6762722" cy="2405492"/>
            <a:chOff x="5097490" y="3517159"/>
            <a:chExt cx="6762722" cy="2405492"/>
          </a:xfrm>
        </p:grpSpPr>
        <p:grpSp>
          <p:nvGrpSpPr>
            <p:cNvPr id="15" name="Group 14">
              <a:extLst>
                <a:ext uri="{FF2B5EF4-FFF2-40B4-BE49-F238E27FC236}">
                  <a16:creationId xmlns:a16="http://schemas.microsoft.com/office/drawing/2014/main" id="{54CB333F-9C57-965A-A2C3-D91B707FAB72}"/>
                </a:ext>
              </a:extLst>
            </p:cNvPr>
            <p:cNvGrpSpPr/>
            <p:nvPr/>
          </p:nvGrpSpPr>
          <p:grpSpPr>
            <a:xfrm>
              <a:off x="11319013" y="3517159"/>
              <a:ext cx="541199" cy="619558"/>
              <a:chOff x="11329877" y="3322540"/>
              <a:chExt cx="541199" cy="619558"/>
            </a:xfrm>
          </p:grpSpPr>
          <p:sp>
            <p:nvSpPr>
              <p:cNvPr id="18" name="Oval 17">
                <a:extLst>
                  <a:ext uri="{FF2B5EF4-FFF2-40B4-BE49-F238E27FC236}">
                    <a16:creationId xmlns:a16="http://schemas.microsoft.com/office/drawing/2014/main" id="{881A3FBE-C284-C53A-2C4A-B8A81381DEC9}"/>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11F75D5C-1F12-EDAF-7035-F2F01BB45783}"/>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17" name="TextBox 16">
              <a:extLst>
                <a:ext uri="{FF2B5EF4-FFF2-40B4-BE49-F238E27FC236}">
                  <a16:creationId xmlns:a16="http://schemas.microsoft.com/office/drawing/2014/main" id="{E8BF4911-B4BF-392B-35C9-6B93F98D05F3}"/>
                </a:ext>
              </a:extLst>
            </p:cNvPr>
            <p:cNvSpPr txBox="1"/>
            <p:nvPr/>
          </p:nvSpPr>
          <p:spPr>
            <a:xfrm>
              <a:off x="5097490" y="3540460"/>
              <a:ext cx="6173719" cy="2382191"/>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lgn="just" rtl="1">
                <a:lnSpc>
                  <a:spcPct val="115000"/>
                </a:lnSpc>
                <a:buNone/>
              </a:pPr>
              <a:r>
                <a:rPr lang="ar-SA" dirty="0">
                  <a:solidFill>
                    <a:srgbClr val="168489"/>
                  </a:solidFill>
                </a:rPr>
                <a:t>التقنيات الفرعية: </a:t>
              </a:r>
              <a:endParaRPr lang="en-US" dirty="0">
                <a:solidFill>
                  <a:srgbClr val="168489"/>
                </a:solidFill>
              </a:endParaRPr>
            </a:p>
            <a:p>
              <a:pPr marL="0" indent="0" algn="just" rtl="1">
                <a:lnSpc>
                  <a:spcPct val="115000"/>
                </a:lnSpc>
                <a:buNone/>
              </a:pPr>
              <a:r>
                <a:rPr lang="ar-SA" dirty="0"/>
                <a:t>  - التعلّم الخاضع للإشراف (</a:t>
              </a:r>
              <a:r>
                <a:rPr lang="en-US" dirty="0"/>
                <a:t>Supervised Learning</a:t>
              </a:r>
              <a:r>
                <a:rPr lang="ar-SA" dirty="0"/>
                <a:t>)</a:t>
              </a:r>
              <a:endParaRPr lang="en-US" dirty="0"/>
            </a:p>
            <a:p>
              <a:pPr marL="0" indent="0" algn="just" rtl="1">
                <a:lnSpc>
                  <a:spcPct val="115000"/>
                </a:lnSpc>
                <a:buNone/>
              </a:pPr>
              <a:r>
                <a:rPr lang="ar-SA" dirty="0"/>
                <a:t>  - التعلّم غير الخاضع للإشراف (</a:t>
              </a:r>
              <a:r>
                <a:rPr lang="en-US" dirty="0"/>
                <a:t>Unsupervised Learning</a:t>
              </a:r>
              <a:r>
                <a:rPr lang="ar-SA" dirty="0"/>
                <a:t>)</a:t>
              </a:r>
              <a:endParaRPr lang="en-US" dirty="0"/>
            </a:p>
            <a:p>
              <a:pPr marL="0" indent="0" algn="just" rtl="1">
                <a:lnSpc>
                  <a:spcPct val="115000"/>
                </a:lnSpc>
                <a:buNone/>
              </a:pPr>
              <a:r>
                <a:rPr lang="ar-SA" dirty="0"/>
                <a:t>  - التعلّم المعزّز (</a:t>
              </a:r>
              <a:r>
                <a:rPr lang="en-US" dirty="0"/>
                <a:t>Reinforcement Learning</a:t>
              </a:r>
              <a:r>
                <a:rPr lang="ar-SA" dirty="0"/>
                <a:t>)</a:t>
              </a:r>
              <a:endParaRPr lang="en-US" dirty="0"/>
            </a:p>
          </p:txBody>
        </p:sp>
      </p:grpSp>
      <p:grpSp>
        <p:nvGrpSpPr>
          <p:cNvPr id="27" name="Group 26">
            <a:extLst>
              <a:ext uri="{FF2B5EF4-FFF2-40B4-BE49-F238E27FC236}">
                <a16:creationId xmlns:a16="http://schemas.microsoft.com/office/drawing/2014/main" id="{FD0E0740-1652-A67C-FB8B-04E97E58FAA2}"/>
              </a:ext>
            </a:extLst>
          </p:cNvPr>
          <p:cNvGrpSpPr/>
          <p:nvPr/>
        </p:nvGrpSpPr>
        <p:grpSpPr>
          <a:xfrm>
            <a:off x="5295900" y="5713200"/>
            <a:ext cx="6214646" cy="619558"/>
            <a:chOff x="5645566" y="3517159"/>
            <a:chExt cx="6214646" cy="619558"/>
          </a:xfrm>
        </p:grpSpPr>
        <p:grpSp>
          <p:nvGrpSpPr>
            <p:cNvPr id="28" name="Group 27">
              <a:extLst>
                <a:ext uri="{FF2B5EF4-FFF2-40B4-BE49-F238E27FC236}">
                  <a16:creationId xmlns:a16="http://schemas.microsoft.com/office/drawing/2014/main" id="{62B03A6A-35A5-0D1D-7A58-234C4F3662AA}"/>
                </a:ext>
              </a:extLst>
            </p:cNvPr>
            <p:cNvGrpSpPr/>
            <p:nvPr/>
          </p:nvGrpSpPr>
          <p:grpSpPr>
            <a:xfrm>
              <a:off x="11319013" y="3517159"/>
              <a:ext cx="541199" cy="619558"/>
              <a:chOff x="11329877" y="3322540"/>
              <a:chExt cx="541199" cy="619558"/>
            </a:xfrm>
          </p:grpSpPr>
          <p:sp>
            <p:nvSpPr>
              <p:cNvPr id="33" name="Oval 32">
                <a:extLst>
                  <a:ext uri="{FF2B5EF4-FFF2-40B4-BE49-F238E27FC236}">
                    <a16:creationId xmlns:a16="http://schemas.microsoft.com/office/drawing/2014/main" id="{42424F05-DEC8-AEAE-097C-3E973FB49D67}"/>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0F879960-4ECB-3A54-7833-BF0062BA16FE}"/>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32" name="TextBox 31">
              <a:extLst>
                <a:ext uri="{FF2B5EF4-FFF2-40B4-BE49-F238E27FC236}">
                  <a16:creationId xmlns:a16="http://schemas.microsoft.com/office/drawing/2014/main" id="{A2911DFF-65F7-EE74-FD0F-FF55BF4436E3}"/>
                </a:ext>
              </a:extLst>
            </p:cNvPr>
            <p:cNvSpPr txBox="1"/>
            <p:nvPr/>
          </p:nvSpPr>
          <p:spPr>
            <a:xfrm>
              <a:off x="5645566" y="3540460"/>
              <a:ext cx="5625643"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تطبيقات: </a:t>
              </a:r>
              <a:r>
                <a:rPr lang="ar-SA" dirty="0"/>
                <a:t>التصنيف، التنبؤ، تحليل السوق، اكتشاف الاحتيال</a:t>
              </a:r>
              <a:endParaRPr lang="en-US" dirty="0"/>
            </a:p>
          </p:txBody>
        </p:sp>
      </p:grpSp>
      <p:pic>
        <p:nvPicPr>
          <p:cNvPr id="3" name="Picture 2" descr="Artificial intelligence">
            <a:extLst>
              <a:ext uri="{FF2B5EF4-FFF2-40B4-BE49-F238E27FC236}">
                <a16:creationId xmlns:a16="http://schemas.microsoft.com/office/drawing/2014/main" id="{677DEF2B-9A26-E5F8-8D67-41D6AA1A070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5789" y="2028216"/>
            <a:ext cx="3642299" cy="3642299"/>
          </a:xfrm>
          <a:prstGeom prst="rect">
            <a:avLst/>
          </a:prstGeom>
          <a:noFill/>
          <a:ln>
            <a:noFill/>
          </a:ln>
        </p:spPr>
      </p:pic>
      <p:pic>
        <p:nvPicPr>
          <p:cNvPr id="8" name="Picture 7" descr="Management">
            <a:extLst>
              <a:ext uri="{FF2B5EF4-FFF2-40B4-BE49-F238E27FC236}">
                <a16:creationId xmlns:a16="http://schemas.microsoft.com/office/drawing/2014/main" id="{B03F364B-8C24-BF73-B878-9A637E288E3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16980" y="1663671"/>
            <a:ext cx="4229776" cy="4229776"/>
          </a:xfrm>
          <a:prstGeom prst="rect">
            <a:avLst/>
          </a:prstGeom>
          <a:noFill/>
          <a:ln>
            <a:noFill/>
          </a:ln>
        </p:spPr>
      </p:pic>
    </p:spTree>
    <p:extLst>
      <p:ext uri="{BB962C8B-B14F-4D97-AF65-F5344CB8AC3E}">
        <p14:creationId xmlns:p14="http://schemas.microsoft.com/office/powerpoint/2010/main" val="3031748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F6814-C533-DD8D-EB00-10C0E6173003}"/>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FF2B398-CDCF-1B47-D242-2F055B8AB9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E5CE786-0EA1-12C4-8D35-D240B3469612}"/>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التعلّم العميق (</a:t>
            </a:r>
            <a:r>
              <a:rPr lang="en-US"/>
              <a:t>Deep Learning</a:t>
            </a:r>
            <a:r>
              <a:rPr lang="ar-EG"/>
              <a:t>)</a:t>
            </a:r>
            <a:endParaRPr lang="en-US"/>
          </a:p>
        </p:txBody>
      </p:sp>
      <p:sp>
        <p:nvSpPr>
          <p:cNvPr id="5" name="TextBox 4">
            <a:extLst>
              <a:ext uri="{FF2B5EF4-FFF2-40B4-BE49-F238E27FC236}">
                <a16:creationId xmlns:a16="http://schemas.microsoft.com/office/drawing/2014/main" id="{5F93EF96-ACF1-D30D-12A2-B28713E7D8F5}"/>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التقنيات)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3" name="Picture 2" descr="Artificial intelligence">
            <a:extLst>
              <a:ext uri="{FF2B5EF4-FFF2-40B4-BE49-F238E27FC236}">
                <a16:creationId xmlns:a16="http://schemas.microsoft.com/office/drawing/2014/main" id="{38305E2F-B8B7-61BD-BC05-8796FCEBD0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37024" y="2028216"/>
            <a:ext cx="3642299" cy="3642299"/>
          </a:xfrm>
          <a:prstGeom prst="rect">
            <a:avLst/>
          </a:prstGeom>
          <a:noFill/>
          <a:ln>
            <a:noFill/>
          </a:ln>
        </p:spPr>
      </p:pic>
      <p:grpSp>
        <p:nvGrpSpPr>
          <p:cNvPr id="4" name="Group 3">
            <a:extLst>
              <a:ext uri="{FF2B5EF4-FFF2-40B4-BE49-F238E27FC236}">
                <a16:creationId xmlns:a16="http://schemas.microsoft.com/office/drawing/2014/main" id="{D29F9114-2BD2-04CE-0AA6-F637AD35F64A}"/>
              </a:ext>
            </a:extLst>
          </p:cNvPr>
          <p:cNvGrpSpPr/>
          <p:nvPr/>
        </p:nvGrpSpPr>
        <p:grpSpPr>
          <a:xfrm>
            <a:off x="5295900" y="1813830"/>
            <a:ext cx="6214646" cy="1037681"/>
            <a:chOff x="5645566" y="3517159"/>
            <a:chExt cx="6214646" cy="1037681"/>
          </a:xfrm>
        </p:grpSpPr>
        <p:grpSp>
          <p:nvGrpSpPr>
            <p:cNvPr id="8" name="Group 7">
              <a:extLst>
                <a:ext uri="{FF2B5EF4-FFF2-40B4-BE49-F238E27FC236}">
                  <a16:creationId xmlns:a16="http://schemas.microsoft.com/office/drawing/2014/main" id="{0F7A6BEC-B433-7CD0-7D8E-ADECBC08B898}"/>
                </a:ext>
              </a:extLst>
            </p:cNvPr>
            <p:cNvGrpSpPr/>
            <p:nvPr/>
          </p:nvGrpSpPr>
          <p:grpSpPr>
            <a:xfrm>
              <a:off x="11319013" y="3517159"/>
              <a:ext cx="541199" cy="619558"/>
              <a:chOff x="11329877" y="3322540"/>
              <a:chExt cx="541199" cy="619558"/>
            </a:xfrm>
          </p:grpSpPr>
          <p:sp>
            <p:nvSpPr>
              <p:cNvPr id="20" name="Oval 19">
                <a:extLst>
                  <a:ext uri="{FF2B5EF4-FFF2-40B4-BE49-F238E27FC236}">
                    <a16:creationId xmlns:a16="http://schemas.microsoft.com/office/drawing/2014/main" id="{70760413-CCC5-33B6-9217-B1E51CE058C6}"/>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7A33E129-079A-F429-2583-32F52214F15F}"/>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6" name="TextBox 15">
              <a:extLst>
                <a:ext uri="{FF2B5EF4-FFF2-40B4-BE49-F238E27FC236}">
                  <a16:creationId xmlns:a16="http://schemas.microsoft.com/office/drawing/2014/main" id="{65E6ED92-3CB5-E92F-8521-537C6C0CAA0B}"/>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المبدأ: </a:t>
              </a:r>
              <a:r>
                <a:rPr lang="ar-SA" dirty="0"/>
                <a:t>يستخدم شبكات عصبية متعدّدة الطبقات لتعلّم تمثيلات معقّدة</a:t>
              </a:r>
              <a:endParaRPr lang="en-US" dirty="0"/>
            </a:p>
          </p:txBody>
        </p:sp>
      </p:grpSp>
      <p:grpSp>
        <p:nvGrpSpPr>
          <p:cNvPr id="22" name="Group 21">
            <a:extLst>
              <a:ext uri="{FF2B5EF4-FFF2-40B4-BE49-F238E27FC236}">
                <a16:creationId xmlns:a16="http://schemas.microsoft.com/office/drawing/2014/main" id="{C9D79DAC-3D1F-0A86-19CD-07B9B42682AD}"/>
              </a:ext>
            </a:extLst>
          </p:cNvPr>
          <p:cNvGrpSpPr/>
          <p:nvPr/>
        </p:nvGrpSpPr>
        <p:grpSpPr>
          <a:xfrm>
            <a:off x="5295900" y="3028282"/>
            <a:ext cx="6214646" cy="1037681"/>
            <a:chOff x="5645566" y="3517159"/>
            <a:chExt cx="6214646" cy="1037681"/>
          </a:xfrm>
        </p:grpSpPr>
        <p:grpSp>
          <p:nvGrpSpPr>
            <p:cNvPr id="23" name="Group 22">
              <a:extLst>
                <a:ext uri="{FF2B5EF4-FFF2-40B4-BE49-F238E27FC236}">
                  <a16:creationId xmlns:a16="http://schemas.microsoft.com/office/drawing/2014/main" id="{934F2F95-7F0F-1073-B5DF-7F1AEF031809}"/>
                </a:ext>
              </a:extLst>
            </p:cNvPr>
            <p:cNvGrpSpPr/>
            <p:nvPr/>
          </p:nvGrpSpPr>
          <p:grpSpPr>
            <a:xfrm>
              <a:off x="11319013" y="3517159"/>
              <a:ext cx="541199" cy="619558"/>
              <a:chOff x="11329877" y="3322540"/>
              <a:chExt cx="541199" cy="619558"/>
            </a:xfrm>
          </p:grpSpPr>
          <p:sp>
            <p:nvSpPr>
              <p:cNvPr id="25" name="Oval 24">
                <a:extLst>
                  <a:ext uri="{FF2B5EF4-FFF2-40B4-BE49-F238E27FC236}">
                    <a16:creationId xmlns:a16="http://schemas.microsoft.com/office/drawing/2014/main" id="{E3B6E318-99DE-C889-9F27-157E4D49664C}"/>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E4886176-D884-900E-D8A1-ED3FB2DFA156}"/>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24" name="TextBox 23">
              <a:extLst>
                <a:ext uri="{FF2B5EF4-FFF2-40B4-BE49-F238E27FC236}">
                  <a16:creationId xmlns:a16="http://schemas.microsoft.com/office/drawing/2014/main" id="{E88867B1-33F6-601D-1752-9F7FC9D110F7}"/>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المميّزات: </a:t>
              </a:r>
              <a:r>
                <a:rPr lang="ar-SA" dirty="0"/>
                <a:t>أداء متفوّق في مهام مثل رؤية الحاسوب ومعالجة اللغة الطبيعية</a:t>
              </a:r>
              <a:endParaRPr lang="en-US" dirty="0"/>
            </a:p>
          </p:txBody>
        </p:sp>
      </p:grpSp>
      <p:grpSp>
        <p:nvGrpSpPr>
          <p:cNvPr id="29" name="Group 28">
            <a:extLst>
              <a:ext uri="{FF2B5EF4-FFF2-40B4-BE49-F238E27FC236}">
                <a16:creationId xmlns:a16="http://schemas.microsoft.com/office/drawing/2014/main" id="{DF996E5F-4616-8EDB-C1F2-ACD945A84694}"/>
              </a:ext>
            </a:extLst>
          </p:cNvPr>
          <p:cNvGrpSpPr/>
          <p:nvPr/>
        </p:nvGrpSpPr>
        <p:grpSpPr>
          <a:xfrm>
            <a:off x="5295900" y="4242734"/>
            <a:ext cx="6214646" cy="1037681"/>
            <a:chOff x="5645566" y="3517159"/>
            <a:chExt cx="6214646" cy="1037681"/>
          </a:xfrm>
        </p:grpSpPr>
        <p:grpSp>
          <p:nvGrpSpPr>
            <p:cNvPr id="30" name="Group 29">
              <a:extLst>
                <a:ext uri="{FF2B5EF4-FFF2-40B4-BE49-F238E27FC236}">
                  <a16:creationId xmlns:a16="http://schemas.microsoft.com/office/drawing/2014/main" id="{3CEDF171-E655-55C8-C129-D67BC245FB01}"/>
                </a:ext>
              </a:extLst>
            </p:cNvPr>
            <p:cNvGrpSpPr/>
            <p:nvPr/>
          </p:nvGrpSpPr>
          <p:grpSpPr>
            <a:xfrm>
              <a:off x="11319013" y="3517159"/>
              <a:ext cx="541199" cy="619558"/>
              <a:chOff x="11329877" y="3322540"/>
              <a:chExt cx="541199" cy="619558"/>
            </a:xfrm>
          </p:grpSpPr>
          <p:sp>
            <p:nvSpPr>
              <p:cNvPr id="35" name="Oval 34">
                <a:extLst>
                  <a:ext uri="{FF2B5EF4-FFF2-40B4-BE49-F238E27FC236}">
                    <a16:creationId xmlns:a16="http://schemas.microsoft.com/office/drawing/2014/main" id="{40552CFA-9779-D0FE-DB32-A99D71B859E1}"/>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4A20D93A-C397-DC98-4141-1F37E8A13964}"/>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31" name="TextBox 30">
              <a:extLst>
                <a:ext uri="{FF2B5EF4-FFF2-40B4-BE49-F238E27FC236}">
                  <a16:creationId xmlns:a16="http://schemas.microsoft.com/office/drawing/2014/main" id="{444934E8-F5C5-D1EE-8AFC-D032186937F0}"/>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التحدّيات: </a:t>
              </a:r>
              <a:r>
                <a:rPr lang="ar-SA" dirty="0"/>
                <a:t>يتطلّب بيانات كبيرة، صعب التفسير، مكلف حسابياً</a:t>
              </a:r>
              <a:endParaRPr lang="en-US" dirty="0"/>
            </a:p>
          </p:txBody>
        </p:sp>
      </p:grpSp>
      <p:grpSp>
        <p:nvGrpSpPr>
          <p:cNvPr id="37" name="Group 36">
            <a:extLst>
              <a:ext uri="{FF2B5EF4-FFF2-40B4-BE49-F238E27FC236}">
                <a16:creationId xmlns:a16="http://schemas.microsoft.com/office/drawing/2014/main" id="{34B8C906-19B5-C566-D874-65C2820FC54D}"/>
              </a:ext>
            </a:extLst>
          </p:cNvPr>
          <p:cNvGrpSpPr/>
          <p:nvPr/>
        </p:nvGrpSpPr>
        <p:grpSpPr>
          <a:xfrm>
            <a:off x="5295900" y="5457185"/>
            <a:ext cx="6214646" cy="1037681"/>
            <a:chOff x="5645566" y="3517159"/>
            <a:chExt cx="6214646" cy="1037681"/>
          </a:xfrm>
        </p:grpSpPr>
        <p:grpSp>
          <p:nvGrpSpPr>
            <p:cNvPr id="38" name="Group 37">
              <a:extLst>
                <a:ext uri="{FF2B5EF4-FFF2-40B4-BE49-F238E27FC236}">
                  <a16:creationId xmlns:a16="http://schemas.microsoft.com/office/drawing/2014/main" id="{E910343C-673E-E267-432A-F328A1041834}"/>
                </a:ext>
              </a:extLst>
            </p:cNvPr>
            <p:cNvGrpSpPr/>
            <p:nvPr/>
          </p:nvGrpSpPr>
          <p:grpSpPr>
            <a:xfrm>
              <a:off x="11319013" y="3517159"/>
              <a:ext cx="541199" cy="619558"/>
              <a:chOff x="11329877" y="3322540"/>
              <a:chExt cx="541199" cy="619558"/>
            </a:xfrm>
          </p:grpSpPr>
          <p:sp>
            <p:nvSpPr>
              <p:cNvPr id="40" name="Oval 39">
                <a:extLst>
                  <a:ext uri="{FF2B5EF4-FFF2-40B4-BE49-F238E27FC236}">
                    <a16:creationId xmlns:a16="http://schemas.microsoft.com/office/drawing/2014/main" id="{4201C5A2-C434-686E-445D-E50780E77CF3}"/>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52B5FDC-5B84-98DC-8DD5-174A2D6FFA55}"/>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4</a:t>
                </a:r>
                <a:endParaRPr lang="en-US" dirty="0"/>
              </a:p>
            </p:txBody>
          </p:sp>
        </p:grpSp>
        <p:sp>
          <p:nvSpPr>
            <p:cNvPr id="39" name="TextBox 38">
              <a:extLst>
                <a:ext uri="{FF2B5EF4-FFF2-40B4-BE49-F238E27FC236}">
                  <a16:creationId xmlns:a16="http://schemas.microsoft.com/office/drawing/2014/main" id="{3928CE97-A5E4-336B-9E76-4C094E4E4B73}"/>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تطبيقات: </a:t>
              </a:r>
              <a:r>
                <a:rPr lang="ar-SA" dirty="0"/>
                <a:t>التعرّف على الصور، تحويل الكلام إلى نص، الترجمة الآلية</a:t>
              </a:r>
              <a:endParaRPr lang="en-US" dirty="0"/>
            </a:p>
          </p:txBody>
        </p:sp>
      </p:grpSp>
      <p:pic>
        <p:nvPicPr>
          <p:cNvPr id="42" name="Picture 41" descr="Management">
            <a:extLst>
              <a:ext uri="{FF2B5EF4-FFF2-40B4-BE49-F238E27FC236}">
                <a16:creationId xmlns:a16="http://schemas.microsoft.com/office/drawing/2014/main" id="{E88570A9-C45D-7240-DE39-AD1161D8F47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270457" y="1663671"/>
            <a:ext cx="4229776" cy="4229776"/>
          </a:xfrm>
          <a:prstGeom prst="rect">
            <a:avLst/>
          </a:prstGeom>
          <a:noFill/>
          <a:ln>
            <a:noFill/>
          </a:ln>
        </p:spPr>
      </p:pic>
      <p:pic>
        <p:nvPicPr>
          <p:cNvPr id="43" name="Picture 42" descr="Chip">
            <a:extLst>
              <a:ext uri="{FF2B5EF4-FFF2-40B4-BE49-F238E27FC236}">
                <a16:creationId xmlns:a16="http://schemas.microsoft.com/office/drawing/2014/main" id="{CF51F12A-B057-0425-6813-1FAD67554CC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22890" y="2081302"/>
            <a:ext cx="3735705" cy="3735705"/>
          </a:xfrm>
          <a:prstGeom prst="rect">
            <a:avLst/>
          </a:prstGeom>
          <a:noFill/>
          <a:ln>
            <a:noFill/>
          </a:ln>
        </p:spPr>
      </p:pic>
    </p:spTree>
    <p:extLst>
      <p:ext uri="{BB962C8B-B14F-4D97-AF65-F5344CB8AC3E}">
        <p14:creationId xmlns:p14="http://schemas.microsoft.com/office/powerpoint/2010/main" val="1328716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29FBC-7FFF-AA5E-2EBE-1D398E23F4B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61E3409-27A7-F66D-247A-4AAB651CD9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EE22B86-AFC6-74CF-DC68-F67ACE32BCC9}"/>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الذكاء الاصطناعي التوليدي (</a:t>
            </a:r>
            <a:r>
              <a:rPr lang="en-US"/>
              <a:t>Generative AI</a:t>
            </a:r>
            <a:r>
              <a:rPr lang="ar-EG"/>
              <a:t>)</a:t>
            </a:r>
            <a:endParaRPr lang="en-US"/>
          </a:p>
        </p:txBody>
      </p:sp>
      <p:sp>
        <p:nvSpPr>
          <p:cNvPr id="5" name="TextBox 4">
            <a:extLst>
              <a:ext uri="{FF2B5EF4-FFF2-40B4-BE49-F238E27FC236}">
                <a16:creationId xmlns:a16="http://schemas.microsoft.com/office/drawing/2014/main" id="{8C5DD228-23B0-3443-7947-1FBDEA3C8E46}"/>
              </a:ext>
            </a:extLst>
          </p:cNvPr>
          <p:cNvSpPr txBox="1"/>
          <p:nvPr/>
        </p:nvSpPr>
        <p:spPr>
          <a:xfrm>
            <a:off x="812887" y="-189827"/>
            <a:ext cx="10566226" cy="729430"/>
          </a:xfrm>
          <a:prstGeom prst="rect">
            <a:avLst/>
          </a:prstGeom>
          <a:noFill/>
        </p:spPr>
        <p:txBody>
          <a:bodyPr wrap="square">
            <a:spAutoFit/>
          </a:bodyPr>
          <a:lstStyle/>
          <a:p>
            <a:pPr algn="ctr">
              <a:lnSpc>
                <a:spcPct val="115000"/>
              </a:lnSpc>
            </a:pPr>
            <a:r>
              <a:rPr lang="ar-EG" sz="36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600" b="1" dirty="0">
                <a:solidFill>
                  <a:schemeClr val="bg1"/>
                </a:solidFill>
                <a:latin typeface="Adobe Arabic" panose="02040503050201020203" pitchFamily="18" charset="-78"/>
                <a:cs typeface="Adobe Arabic" panose="02040503050201020203" pitchFamily="18" charset="-78"/>
              </a:rPr>
              <a:t>(تصنيف الذكاء الاصطناعي حسب التقنيات)</a:t>
            </a:r>
            <a:endParaRPr lang="en-US" sz="3600" b="1" dirty="0">
              <a:solidFill>
                <a:schemeClr val="bg1"/>
              </a:solidFill>
              <a:latin typeface="Adobe Arabic" panose="02040503050201020203"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6C98073D-5A4B-BF73-9C31-CF8DB43A9A72}"/>
              </a:ext>
            </a:extLst>
          </p:cNvPr>
          <p:cNvGrpSpPr/>
          <p:nvPr/>
        </p:nvGrpSpPr>
        <p:grpSpPr>
          <a:xfrm>
            <a:off x="5295900" y="1813830"/>
            <a:ext cx="6214646" cy="1037681"/>
            <a:chOff x="5645566" y="3517159"/>
            <a:chExt cx="6214646" cy="1037681"/>
          </a:xfrm>
        </p:grpSpPr>
        <p:grpSp>
          <p:nvGrpSpPr>
            <p:cNvPr id="8" name="Group 7">
              <a:extLst>
                <a:ext uri="{FF2B5EF4-FFF2-40B4-BE49-F238E27FC236}">
                  <a16:creationId xmlns:a16="http://schemas.microsoft.com/office/drawing/2014/main" id="{7A9662FB-201E-F6B6-E7EC-CB7A26ACBD9D}"/>
                </a:ext>
              </a:extLst>
            </p:cNvPr>
            <p:cNvGrpSpPr/>
            <p:nvPr/>
          </p:nvGrpSpPr>
          <p:grpSpPr>
            <a:xfrm>
              <a:off x="11319013" y="3517159"/>
              <a:ext cx="541199" cy="619558"/>
              <a:chOff x="11329877" y="3322540"/>
              <a:chExt cx="541199" cy="619558"/>
            </a:xfrm>
          </p:grpSpPr>
          <p:sp>
            <p:nvSpPr>
              <p:cNvPr id="20" name="Oval 19">
                <a:extLst>
                  <a:ext uri="{FF2B5EF4-FFF2-40B4-BE49-F238E27FC236}">
                    <a16:creationId xmlns:a16="http://schemas.microsoft.com/office/drawing/2014/main" id="{B874DD14-C6B5-ABC4-4757-8F4DD1A6A207}"/>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3725A8A-2577-3B5B-FADA-CE66524170E6}"/>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1</a:t>
                </a:r>
                <a:endParaRPr lang="en-US" dirty="0"/>
              </a:p>
            </p:txBody>
          </p:sp>
        </p:grpSp>
        <p:sp>
          <p:nvSpPr>
            <p:cNvPr id="16" name="TextBox 15">
              <a:extLst>
                <a:ext uri="{FF2B5EF4-FFF2-40B4-BE49-F238E27FC236}">
                  <a16:creationId xmlns:a16="http://schemas.microsoft.com/office/drawing/2014/main" id="{51576BA2-EBE0-DCE5-AAA1-AAEBABE610AB}"/>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المبدأ: </a:t>
              </a:r>
              <a:r>
                <a:rPr lang="ar-SA" dirty="0"/>
                <a:t>القدرة</a:t>
              </a:r>
              <a:r>
                <a:rPr lang="ar-SA"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ar-SA" dirty="0"/>
                <a:t>على إنتاج محتوى جديد (نصوص، صور، فيديوهات، موسيقى)</a:t>
              </a:r>
              <a:endParaRPr lang="en-US" dirty="0"/>
            </a:p>
          </p:txBody>
        </p:sp>
      </p:grpSp>
      <p:grpSp>
        <p:nvGrpSpPr>
          <p:cNvPr id="22" name="Group 21">
            <a:extLst>
              <a:ext uri="{FF2B5EF4-FFF2-40B4-BE49-F238E27FC236}">
                <a16:creationId xmlns:a16="http://schemas.microsoft.com/office/drawing/2014/main" id="{844989DA-EB47-3BC8-EF71-0A9D5FBDBE8D}"/>
              </a:ext>
            </a:extLst>
          </p:cNvPr>
          <p:cNvGrpSpPr/>
          <p:nvPr/>
        </p:nvGrpSpPr>
        <p:grpSpPr>
          <a:xfrm>
            <a:off x="5295900" y="3273741"/>
            <a:ext cx="6214646" cy="1602195"/>
            <a:chOff x="5645566" y="3517159"/>
            <a:chExt cx="6214646" cy="1602195"/>
          </a:xfrm>
        </p:grpSpPr>
        <p:grpSp>
          <p:nvGrpSpPr>
            <p:cNvPr id="23" name="Group 22">
              <a:extLst>
                <a:ext uri="{FF2B5EF4-FFF2-40B4-BE49-F238E27FC236}">
                  <a16:creationId xmlns:a16="http://schemas.microsoft.com/office/drawing/2014/main" id="{9F874226-6C81-FCE9-5820-8E880E197269}"/>
                </a:ext>
              </a:extLst>
            </p:cNvPr>
            <p:cNvGrpSpPr/>
            <p:nvPr/>
          </p:nvGrpSpPr>
          <p:grpSpPr>
            <a:xfrm>
              <a:off x="11319013" y="3517159"/>
              <a:ext cx="541199" cy="619558"/>
              <a:chOff x="11329877" y="3322540"/>
              <a:chExt cx="541199" cy="619558"/>
            </a:xfrm>
          </p:grpSpPr>
          <p:sp>
            <p:nvSpPr>
              <p:cNvPr id="25" name="Oval 24">
                <a:extLst>
                  <a:ext uri="{FF2B5EF4-FFF2-40B4-BE49-F238E27FC236}">
                    <a16:creationId xmlns:a16="http://schemas.microsoft.com/office/drawing/2014/main" id="{FE0468F3-67C3-598D-114A-9346F67366DF}"/>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B102BD3F-12C2-8965-DB88-F296C3D3534C}"/>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2</a:t>
                </a:r>
                <a:endParaRPr lang="en-US" dirty="0"/>
              </a:p>
            </p:txBody>
          </p:sp>
        </p:grpSp>
        <p:sp>
          <p:nvSpPr>
            <p:cNvPr id="24" name="TextBox 23">
              <a:extLst>
                <a:ext uri="{FF2B5EF4-FFF2-40B4-BE49-F238E27FC236}">
                  <a16:creationId xmlns:a16="http://schemas.microsoft.com/office/drawing/2014/main" id="{30FB822E-96B0-15CE-F182-A8B10FB269C0}"/>
                </a:ext>
              </a:extLst>
            </p:cNvPr>
            <p:cNvSpPr txBox="1"/>
            <p:nvPr/>
          </p:nvSpPr>
          <p:spPr>
            <a:xfrm>
              <a:off x="5645566" y="3540460"/>
              <a:ext cx="5625643" cy="1578894"/>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lgn="just" rtl="1">
                <a:lnSpc>
                  <a:spcPct val="115000"/>
                </a:lnSpc>
                <a:buNone/>
              </a:pPr>
              <a:r>
                <a:rPr lang="ar-SA" dirty="0">
                  <a:solidFill>
                    <a:srgbClr val="168489"/>
                  </a:solidFill>
                </a:rPr>
                <a:t>التقنيات: </a:t>
              </a:r>
              <a:r>
                <a:rPr lang="ar-SA" dirty="0"/>
                <a:t>نماذج اللغة الكبيرة (</a:t>
              </a:r>
              <a:r>
                <a:rPr lang="en-US" dirty="0"/>
                <a:t>GPT</a:t>
              </a:r>
              <a:r>
                <a:rPr lang="ar-SA" dirty="0"/>
                <a:t>)، الشبكات التوليدية التنافسية (</a:t>
              </a:r>
              <a:r>
                <a:rPr lang="en-US" dirty="0"/>
                <a:t>GANs</a:t>
              </a:r>
              <a:r>
                <a:rPr lang="ar-SA" dirty="0"/>
                <a:t>)، الناشرون المنتشرون (</a:t>
              </a:r>
              <a:r>
                <a:rPr lang="en-US" dirty="0"/>
                <a:t>Diffusion Models</a:t>
              </a:r>
              <a:r>
                <a:rPr lang="ar-SA" dirty="0"/>
                <a:t>).</a:t>
              </a:r>
              <a:endParaRPr lang="en-US" dirty="0"/>
            </a:p>
          </p:txBody>
        </p:sp>
      </p:grpSp>
      <p:grpSp>
        <p:nvGrpSpPr>
          <p:cNvPr id="29" name="Group 28">
            <a:extLst>
              <a:ext uri="{FF2B5EF4-FFF2-40B4-BE49-F238E27FC236}">
                <a16:creationId xmlns:a16="http://schemas.microsoft.com/office/drawing/2014/main" id="{B7EACF51-A62E-6994-AE9C-A89EF4184BE0}"/>
              </a:ext>
            </a:extLst>
          </p:cNvPr>
          <p:cNvGrpSpPr/>
          <p:nvPr/>
        </p:nvGrpSpPr>
        <p:grpSpPr>
          <a:xfrm>
            <a:off x="5295900" y="5298166"/>
            <a:ext cx="6214646" cy="1037681"/>
            <a:chOff x="5645566" y="3517159"/>
            <a:chExt cx="6214646" cy="1037681"/>
          </a:xfrm>
        </p:grpSpPr>
        <p:grpSp>
          <p:nvGrpSpPr>
            <p:cNvPr id="30" name="Group 29">
              <a:extLst>
                <a:ext uri="{FF2B5EF4-FFF2-40B4-BE49-F238E27FC236}">
                  <a16:creationId xmlns:a16="http://schemas.microsoft.com/office/drawing/2014/main" id="{FF975778-69AB-2426-D880-09417A4FFA19}"/>
                </a:ext>
              </a:extLst>
            </p:cNvPr>
            <p:cNvGrpSpPr/>
            <p:nvPr/>
          </p:nvGrpSpPr>
          <p:grpSpPr>
            <a:xfrm>
              <a:off x="11319013" y="3517159"/>
              <a:ext cx="541199" cy="619558"/>
              <a:chOff x="11329877" y="3322540"/>
              <a:chExt cx="541199" cy="619558"/>
            </a:xfrm>
          </p:grpSpPr>
          <p:sp>
            <p:nvSpPr>
              <p:cNvPr id="35" name="Oval 34">
                <a:extLst>
                  <a:ext uri="{FF2B5EF4-FFF2-40B4-BE49-F238E27FC236}">
                    <a16:creationId xmlns:a16="http://schemas.microsoft.com/office/drawing/2014/main" id="{9B31C403-5F02-D5B3-A15B-BFA345349981}"/>
                  </a:ext>
                </a:extLst>
              </p:cNvPr>
              <p:cNvSpPr/>
              <p:nvPr/>
            </p:nvSpPr>
            <p:spPr>
              <a:xfrm>
                <a:off x="11329877" y="3422626"/>
                <a:ext cx="519472" cy="519472"/>
              </a:xfrm>
              <a:prstGeom prst="ellipse">
                <a:avLst/>
              </a:prstGeom>
              <a:no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1FC5F6D6-3FFD-B7A2-58B0-18585313EEFF}"/>
                  </a:ext>
                </a:extLst>
              </p:cNvPr>
              <p:cNvSpPr/>
              <p:nvPr/>
            </p:nvSpPr>
            <p:spPr>
              <a:xfrm>
                <a:off x="11589613" y="3322540"/>
                <a:ext cx="281463" cy="281463"/>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3</a:t>
                </a:r>
                <a:endParaRPr lang="en-US" dirty="0"/>
              </a:p>
            </p:txBody>
          </p:sp>
        </p:grpSp>
        <p:sp>
          <p:nvSpPr>
            <p:cNvPr id="31" name="TextBox 30">
              <a:extLst>
                <a:ext uri="{FF2B5EF4-FFF2-40B4-BE49-F238E27FC236}">
                  <a16:creationId xmlns:a16="http://schemas.microsoft.com/office/drawing/2014/main" id="{EE702FDC-7250-815F-4BCE-CB0E0CC21424}"/>
                </a:ext>
              </a:extLst>
            </p:cNvPr>
            <p:cNvSpPr txBox="1"/>
            <p:nvPr/>
          </p:nvSpPr>
          <p:spPr>
            <a:xfrm>
              <a:off x="5645566" y="3540460"/>
              <a:ext cx="5625643"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4"/>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marL="0" indent="0">
                <a:buNone/>
              </a:pPr>
              <a:r>
                <a:rPr lang="ar-SA" dirty="0">
                  <a:solidFill>
                    <a:srgbClr val="168489"/>
                  </a:solidFill>
                </a:rPr>
                <a:t>تطبيقات: </a:t>
              </a:r>
              <a:r>
                <a:rPr lang="ar-SA" dirty="0"/>
                <a:t>إنشاء النصوص، توليد الصور، إنتاج الموسيقى، تطوير البرمجيات</a:t>
              </a:r>
              <a:endParaRPr lang="en-US" dirty="0"/>
            </a:p>
          </p:txBody>
        </p:sp>
      </p:grpSp>
      <p:pic>
        <p:nvPicPr>
          <p:cNvPr id="42" name="Picture 41" descr="Management">
            <a:extLst>
              <a:ext uri="{FF2B5EF4-FFF2-40B4-BE49-F238E27FC236}">
                <a16:creationId xmlns:a16="http://schemas.microsoft.com/office/drawing/2014/main" id="{5BB23654-E245-5701-49E8-07DDE6ED087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48330" y="1663671"/>
            <a:ext cx="4229776" cy="4229776"/>
          </a:xfrm>
          <a:prstGeom prst="rect">
            <a:avLst/>
          </a:prstGeom>
          <a:noFill/>
          <a:ln>
            <a:noFill/>
          </a:ln>
        </p:spPr>
      </p:pic>
      <p:pic>
        <p:nvPicPr>
          <p:cNvPr id="6" name="Picture 5" descr="Chip">
            <a:extLst>
              <a:ext uri="{FF2B5EF4-FFF2-40B4-BE49-F238E27FC236}">
                <a16:creationId xmlns:a16="http://schemas.microsoft.com/office/drawing/2014/main" id="{7FB49ABA-1E2C-F11C-6A49-5CAFA586019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3181" y="2081302"/>
            <a:ext cx="3735705" cy="3735705"/>
          </a:xfrm>
          <a:prstGeom prst="rect">
            <a:avLst/>
          </a:prstGeom>
          <a:noFill/>
          <a:ln>
            <a:noFill/>
          </a:ln>
        </p:spPr>
      </p:pic>
    </p:spTree>
    <p:extLst>
      <p:ext uri="{BB962C8B-B14F-4D97-AF65-F5344CB8AC3E}">
        <p14:creationId xmlns:p14="http://schemas.microsoft.com/office/powerpoint/2010/main" val="32481085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4C821-422B-C095-C5BD-C4D625A635E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AE94A43-6E63-E7DE-8C32-48429C5862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DD8D102F-E241-5BA4-9541-A98253C3E7F2}"/>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الرعاية الصحّية</a:t>
            </a:r>
            <a:endParaRPr lang="en-US"/>
          </a:p>
        </p:txBody>
      </p:sp>
      <p:sp>
        <p:nvSpPr>
          <p:cNvPr id="5" name="TextBox 4">
            <a:extLst>
              <a:ext uri="{FF2B5EF4-FFF2-40B4-BE49-F238E27FC236}">
                <a16:creationId xmlns:a16="http://schemas.microsoft.com/office/drawing/2014/main" id="{BBBAA0E4-8543-DDF5-F6BE-A44EE8A54EF2}"/>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 name="Picture 5" descr="Chip">
            <a:extLst>
              <a:ext uri="{FF2B5EF4-FFF2-40B4-BE49-F238E27FC236}">
                <a16:creationId xmlns:a16="http://schemas.microsoft.com/office/drawing/2014/main" id="{3E410B69-A478-E434-DF38-E892AFF239B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97909" y="2081302"/>
            <a:ext cx="3735705" cy="3735705"/>
          </a:xfrm>
          <a:prstGeom prst="rect">
            <a:avLst/>
          </a:prstGeom>
          <a:noFill/>
          <a:ln>
            <a:noFill/>
          </a:ln>
        </p:spPr>
      </p:pic>
      <p:sp>
        <p:nvSpPr>
          <p:cNvPr id="3" name="TextBox 2">
            <a:extLst>
              <a:ext uri="{FF2B5EF4-FFF2-40B4-BE49-F238E27FC236}">
                <a16:creationId xmlns:a16="http://schemas.microsoft.com/office/drawing/2014/main" id="{51E73A9F-14B2-AA54-649F-8759D11D02A0}"/>
              </a:ext>
            </a:extLst>
          </p:cNvPr>
          <p:cNvSpPr txBox="1"/>
          <p:nvPr/>
        </p:nvSpPr>
        <p:spPr>
          <a:xfrm>
            <a:off x="1251800" y="2240526"/>
            <a:ext cx="9365783" cy="523220"/>
          </a:xfrm>
          <a:prstGeom prst="rect">
            <a:avLst/>
          </a:prstGeom>
          <a:noFill/>
        </p:spPr>
        <p:txBody>
          <a:bodyPr wrap="square" rtlCol="0">
            <a:spAutoFit/>
          </a:bodyPr>
          <a:lstStyle>
            <a:defPPr marR="0" lvl="0" algn="l" rtl="0">
              <a:lnSpc>
                <a:spcPct val="100000"/>
              </a:lnSpc>
              <a:spcBef>
                <a:spcPts val="0"/>
              </a:spcBef>
              <a:spcAft>
                <a:spcPts val="0"/>
              </a:spcAft>
              <a:defRPr/>
            </a:defPPr>
            <a:lvl1pPr algn="just" rtl="1">
              <a:defRPr sz="1800">
                <a:latin typeface="Frutiger LT Arabic 55 Roman" panose="01000000000000000000" pitchFamily="2" charset="-78"/>
                <a:cs typeface="Frutiger LT Arabic 55 Roman" panose="01000000000000000000" pitchFamily="2" charset="-78"/>
              </a:defRPr>
            </a:lvl1pPr>
          </a:lstStyle>
          <a:p>
            <a:pPr lvl="0" algn="justLow">
              <a:buClr>
                <a:srgbClr val="02AEB1"/>
              </a:buClr>
              <a:buSzPts val="1600"/>
            </a:pPr>
            <a:r>
              <a:rPr lang="ar-SA"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التشخيص الطبّي المساعد</a:t>
            </a:r>
            <a:endParaRPr lang="en-US" sz="2800" dirty="0">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4C35CA9C-0019-C5A4-1F46-3CC51BA09D76}"/>
              </a:ext>
            </a:extLst>
          </p:cNvPr>
          <p:cNvSpPr txBox="1"/>
          <p:nvPr/>
        </p:nvSpPr>
        <p:spPr>
          <a:xfrm>
            <a:off x="3133635" y="3286697"/>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الأدوية الجديدة</a:t>
            </a:r>
            <a:endParaRPr lang="ar-EG" dirty="0"/>
          </a:p>
        </p:txBody>
      </p:sp>
      <p:sp>
        <p:nvSpPr>
          <p:cNvPr id="10" name="TextBox 9">
            <a:extLst>
              <a:ext uri="{FF2B5EF4-FFF2-40B4-BE49-F238E27FC236}">
                <a16:creationId xmlns:a16="http://schemas.microsoft.com/office/drawing/2014/main" id="{2708931A-729B-F644-1AE2-0D09803BE2D1}"/>
              </a:ext>
            </a:extLst>
          </p:cNvPr>
          <p:cNvSpPr txBox="1"/>
          <p:nvPr/>
        </p:nvSpPr>
        <p:spPr>
          <a:xfrm>
            <a:off x="3133635" y="4427476"/>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بانتشار الأوبئة</a:t>
            </a:r>
            <a:endParaRPr lang="en-US" dirty="0"/>
          </a:p>
        </p:txBody>
      </p:sp>
      <p:sp>
        <p:nvSpPr>
          <p:cNvPr id="11" name="TextBox 10">
            <a:extLst>
              <a:ext uri="{FF2B5EF4-FFF2-40B4-BE49-F238E27FC236}">
                <a16:creationId xmlns:a16="http://schemas.microsoft.com/office/drawing/2014/main" id="{5E553517-EFD8-2CDD-2C62-190E3E462758}"/>
              </a:ext>
            </a:extLst>
          </p:cNvPr>
          <p:cNvSpPr txBox="1"/>
          <p:nvPr/>
        </p:nvSpPr>
        <p:spPr>
          <a:xfrm>
            <a:off x="1251800" y="5603944"/>
            <a:ext cx="9365783"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الصور الطبّية</a:t>
            </a:r>
            <a:endParaRPr lang="en-US" dirty="0"/>
          </a:p>
        </p:txBody>
      </p:sp>
      <p:grpSp>
        <p:nvGrpSpPr>
          <p:cNvPr id="12" name="Group 11">
            <a:extLst>
              <a:ext uri="{FF2B5EF4-FFF2-40B4-BE49-F238E27FC236}">
                <a16:creationId xmlns:a16="http://schemas.microsoft.com/office/drawing/2014/main" id="{F496E24F-2B91-D94C-267D-591316E51081}"/>
              </a:ext>
            </a:extLst>
          </p:cNvPr>
          <p:cNvGrpSpPr/>
          <p:nvPr/>
        </p:nvGrpSpPr>
        <p:grpSpPr>
          <a:xfrm>
            <a:off x="1574417" y="1701917"/>
            <a:ext cx="9974209" cy="1446550"/>
            <a:chOff x="837700" y="1150374"/>
            <a:chExt cx="8230601" cy="1446550"/>
          </a:xfrm>
        </p:grpSpPr>
        <p:sp>
          <p:nvSpPr>
            <p:cNvPr id="13" name="Rectangle 12">
              <a:extLst>
                <a:ext uri="{FF2B5EF4-FFF2-40B4-BE49-F238E27FC236}">
                  <a16:creationId xmlns:a16="http://schemas.microsoft.com/office/drawing/2014/main" id="{50430E54-8E88-9888-40B6-6D8561B5E460}"/>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12C8BEE-CA5B-1FBD-CA33-49DD30A71EF5}"/>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5651388-EB4C-0AA9-9E9C-A108A3A27879}"/>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7" name="Group 16">
            <a:extLst>
              <a:ext uri="{FF2B5EF4-FFF2-40B4-BE49-F238E27FC236}">
                <a16:creationId xmlns:a16="http://schemas.microsoft.com/office/drawing/2014/main" id="{D1D63E3D-871C-63BB-7D87-921392219494}"/>
              </a:ext>
            </a:extLst>
          </p:cNvPr>
          <p:cNvGrpSpPr/>
          <p:nvPr/>
        </p:nvGrpSpPr>
        <p:grpSpPr>
          <a:xfrm>
            <a:off x="1574417" y="2833864"/>
            <a:ext cx="9974209" cy="1446550"/>
            <a:chOff x="837700" y="1150374"/>
            <a:chExt cx="8230601" cy="1446550"/>
          </a:xfrm>
        </p:grpSpPr>
        <p:sp>
          <p:nvSpPr>
            <p:cNvPr id="18" name="Rectangle 17">
              <a:extLst>
                <a:ext uri="{FF2B5EF4-FFF2-40B4-BE49-F238E27FC236}">
                  <a16:creationId xmlns:a16="http://schemas.microsoft.com/office/drawing/2014/main" id="{5F37902B-7F6C-62AB-31B5-C03F1AE3E506}"/>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DE890AED-75A3-2748-D56B-FD929C6E1C28}"/>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F001684-B188-19A9-EEF6-C7989A99550D}"/>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8" name="Group 27">
            <a:extLst>
              <a:ext uri="{FF2B5EF4-FFF2-40B4-BE49-F238E27FC236}">
                <a16:creationId xmlns:a16="http://schemas.microsoft.com/office/drawing/2014/main" id="{B5A0A126-0066-4076-A509-4297EA2D2468}"/>
              </a:ext>
            </a:extLst>
          </p:cNvPr>
          <p:cNvGrpSpPr/>
          <p:nvPr/>
        </p:nvGrpSpPr>
        <p:grpSpPr>
          <a:xfrm>
            <a:off x="1574417" y="3965811"/>
            <a:ext cx="9974209" cy="1446550"/>
            <a:chOff x="837700" y="1150374"/>
            <a:chExt cx="8230601" cy="1446550"/>
          </a:xfrm>
        </p:grpSpPr>
        <p:sp>
          <p:nvSpPr>
            <p:cNvPr id="32" name="Rectangle 31">
              <a:extLst>
                <a:ext uri="{FF2B5EF4-FFF2-40B4-BE49-F238E27FC236}">
                  <a16:creationId xmlns:a16="http://schemas.microsoft.com/office/drawing/2014/main" id="{864C8F8B-1C74-B255-FD7C-226C2D7616BF}"/>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5FB319D7-1C9F-44EC-A46A-BA49646DCF43}"/>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73B0034C-9CF0-60D9-678A-711BC9316A72}"/>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7" name="Group 36">
            <a:extLst>
              <a:ext uri="{FF2B5EF4-FFF2-40B4-BE49-F238E27FC236}">
                <a16:creationId xmlns:a16="http://schemas.microsoft.com/office/drawing/2014/main" id="{FA3DDFDB-6838-9391-EF63-BF642D62B66D}"/>
              </a:ext>
            </a:extLst>
          </p:cNvPr>
          <p:cNvGrpSpPr/>
          <p:nvPr/>
        </p:nvGrpSpPr>
        <p:grpSpPr>
          <a:xfrm>
            <a:off x="1574417" y="5097758"/>
            <a:ext cx="9974209" cy="1446550"/>
            <a:chOff x="837700" y="1150374"/>
            <a:chExt cx="8230601" cy="1446550"/>
          </a:xfrm>
        </p:grpSpPr>
        <p:sp>
          <p:nvSpPr>
            <p:cNvPr id="38" name="Rectangle 37">
              <a:extLst>
                <a:ext uri="{FF2B5EF4-FFF2-40B4-BE49-F238E27FC236}">
                  <a16:creationId xmlns:a16="http://schemas.microsoft.com/office/drawing/2014/main" id="{EAD1A3D8-1417-17BE-0C51-1007475C09AE}"/>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82E53CEF-ABAF-09CE-A1A3-0D149B363C3D}"/>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79FCE8BC-970E-C8AD-C214-E9E9926524D2}"/>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4</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2473860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48CF0-B27E-9AA5-A865-FF5D0A11DB9E}"/>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85C2BFB-E3FA-83C4-9164-BD752FCD3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540A1D98-CDDE-8B0A-83DD-E364AB69EA0B}"/>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الرعاية الصحّية</a:t>
            </a:r>
            <a:endParaRPr lang="en-US"/>
          </a:p>
        </p:txBody>
      </p:sp>
      <p:sp>
        <p:nvSpPr>
          <p:cNvPr id="5" name="TextBox 4">
            <a:extLst>
              <a:ext uri="{FF2B5EF4-FFF2-40B4-BE49-F238E27FC236}">
                <a16:creationId xmlns:a16="http://schemas.microsoft.com/office/drawing/2014/main" id="{F456EE1A-54B0-0DDD-2C80-65110F1AF799}"/>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9B3499D2-CBCD-98EE-0108-F07EB15B8855}"/>
              </a:ext>
            </a:extLst>
          </p:cNvPr>
          <p:cNvSpPr txBox="1"/>
          <p:nvPr/>
        </p:nvSpPr>
        <p:spPr>
          <a:xfrm>
            <a:off x="1251800" y="2240526"/>
            <a:ext cx="9365783" cy="523220"/>
          </a:xfrm>
          <a:prstGeom prst="rect">
            <a:avLst/>
          </a:prstGeom>
          <a:noFill/>
        </p:spPr>
        <p:txBody>
          <a:bodyPr wrap="square" rtlCol="0">
            <a:spAutoFit/>
          </a:bodyPr>
          <a:lstStyle>
            <a:defPPr marR="0" lvl="0" algn="l" rtl="0">
              <a:lnSpc>
                <a:spcPct val="100000"/>
              </a:lnSpc>
              <a:spcBef>
                <a:spcPts val="0"/>
              </a:spcBef>
              <a:spcAft>
                <a:spcPts val="0"/>
              </a:spcAft>
              <a:defRPr/>
            </a:defPPr>
            <a:lvl1pPr algn="just" rtl="1">
              <a:defRPr sz="1800">
                <a:latin typeface="Frutiger LT Arabic 55 Roman" panose="01000000000000000000" pitchFamily="2" charset="-78"/>
                <a:cs typeface="Frutiger LT Arabic 55 Roman" panose="01000000000000000000" pitchFamily="2" charset="-78"/>
              </a:defRPr>
            </a:lvl1pPr>
          </a:lstStyle>
          <a:p>
            <a:pPr lvl="0" algn="justLow">
              <a:buClr>
                <a:srgbClr val="02AEB1"/>
              </a:buClr>
              <a:buSzPts val="1600"/>
            </a:pPr>
            <a:r>
              <a:rPr lang="ar-SA"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التشخيص الطبّي المساعد</a:t>
            </a:r>
            <a:endParaRPr lang="en-US" sz="2800" dirty="0">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A52CB498-D6BA-BEE9-CFAD-79F99E178498}"/>
              </a:ext>
            </a:extLst>
          </p:cNvPr>
          <p:cNvSpPr txBox="1"/>
          <p:nvPr/>
        </p:nvSpPr>
        <p:spPr>
          <a:xfrm>
            <a:off x="3133635" y="3286697"/>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الأدوية الجديدة</a:t>
            </a:r>
            <a:endParaRPr lang="ar-EG" dirty="0"/>
          </a:p>
        </p:txBody>
      </p:sp>
      <p:sp>
        <p:nvSpPr>
          <p:cNvPr id="10" name="TextBox 9">
            <a:extLst>
              <a:ext uri="{FF2B5EF4-FFF2-40B4-BE49-F238E27FC236}">
                <a16:creationId xmlns:a16="http://schemas.microsoft.com/office/drawing/2014/main" id="{0F9B3959-ECBB-4BA0-B2FB-02C40368B6CB}"/>
              </a:ext>
            </a:extLst>
          </p:cNvPr>
          <p:cNvSpPr txBox="1"/>
          <p:nvPr/>
        </p:nvSpPr>
        <p:spPr>
          <a:xfrm>
            <a:off x="3133635" y="4427476"/>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بانتشار الأوبئة</a:t>
            </a:r>
            <a:endParaRPr lang="en-US" dirty="0"/>
          </a:p>
        </p:txBody>
      </p:sp>
      <p:sp>
        <p:nvSpPr>
          <p:cNvPr id="11" name="TextBox 10">
            <a:extLst>
              <a:ext uri="{FF2B5EF4-FFF2-40B4-BE49-F238E27FC236}">
                <a16:creationId xmlns:a16="http://schemas.microsoft.com/office/drawing/2014/main" id="{026C845B-560E-4568-08ED-717EF17544D7}"/>
              </a:ext>
            </a:extLst>
          </p:cNvPr>
          <p:cNvSpPr txBox="1"/>
          <p:nvPr/>
        </p:nvSpPr>
        <p:spPr>
          <a:xfrm>
            <a:off x="1251800" y="5603944"/>
            <a:ext cx="9365783"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الصور الطبّية</a:t>
            </a:r>
            <a:endParaRPr lang="en-US" dirty="0"/>
          </a:p>
        </p:txBody>
      </p:sp>
      <p:grpSp>
        <p:nvGrpSpPr>
          <p:cNvPr id="12" name="Group 11">
            <a:extLst>
              <a:ext uri="{FF2B5EF4-FFF2-40B4-BE49-F238E27FC236}">
                <a16:creationId xmlns:a16="http://schemas.microsoft.com/office/drawing/2014/main" id="{27E4855B-C3C5-5027-37C9-F4D378B57C7F}"/>
              </a:ext>
            </a:extLst>
          </p:cNvPr>
          <p:cNvGrpSpPr/>
          <p:nvPr/>
        </p:nvGrpSpPr>
        <p:grpSpPr>
          <a:xfrm>
            <a:off x="-7002409" y="1701917"/>
            <a:ext cx="9974209" cy="1446550"/>
            <a:chOff x="837700" y="1150374"/>
            <a:chExt cx="8230601" cy="1446550"/>
          </a:xfrm>
        </p:grpSpPr>
        <p:sp>
          <p:nvSpPr>
            <p:cNvPr id="13" name="Rectangle 12">
              <a:extLst>
                <a:ext uri="{FF2B5EF4-FFF2-40B4-BE49-F238E27FC236}">
                  <a16:creationId xmlns:a16="http://schemas.microsoft.com/office/drawing/2014/main" id="{43651087-F5F1-BCC2-F106-EB876A50103B}"/>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02113B4D-EFCB-967F-E550-10F3C4F2C03D}"/>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982DFD4-5107-18F0-9323-87B2844330D0}"/>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7" name="Group 16">
            <a:extLst>
              <a:ext uri="{FF2B5EF4-FFF2-40B4-BE49-F238E27FC236}">
                <a16:creationId xmlns:a16="http://schemas.microsoft.com/office/drawing/2014/main" id="{8B15255F-9CB9-9A34-9D08-B939CC8E1191}"/>
              </a:ext>
            </a:extLst>
          </p:cNvPr>
          <p:cNvGrpSpPr/>
          <p:nvPr/>
        </p:nvGrpSpPr>
        <p:grpSpPr>
          <a:xfrm>
            <a:off x="1574417" y="2833864"/>
            <a:ext cx="9974209" cy="1446550"/>
            <a:chOff x="837700" y="1150374"/>
            <a:chExt cx="8230601" cy="1446550"/>
          </a:xfrm>
        </p:grpSpPr>
        <p:sp>
          <p:nvSpPr>
            <p:cNvPr id="18" name="Rectangle 17">
              <a:extLst>
                <a:ext uri="{FF2B5EF4-FFF2-40B4-BE49-F238E27FC236}">
                  <a16:creationId xmlns:a16="http://schemas.microsoft.com/office/drawing/2014/main" id="{DB10EDDD-3C46-4752-3E9A-D9722C6AA07F}"/>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E11F5A02-5D96-8424-4EFE-FAE1CA697503}"/>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59B1CDE-B04A-B28C-4B24-93D1C580057A}"/>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8" name="Group 27">
            <a:extLst>
              <a:ext uri="{FF2B5EF4-FFF2-40B4-BE49-F238E27FC236}">
                <a16:creationId xmlns:a16="http://schemas.microsoft.com/office/drawing/2014/main" id="{2723B2DF-4E6A-E5FE-BB0E-2D9893AB0E9A}"/>
              </a:ext>
            </a:extLst>
          </p:cNvPr>
          <p:cNvGrpSpPr/>
          <p:nvPr/>
        </p:nvGrpSpPr>
        <p:grpSpPr>
          <a:xfrm>
            <a:off x="1574417" y="3965811"/>
            <a:ext cx="9974209" cy="1446550"/>
            <a:chOff x="837700" y="1150374"/>
            <a:chExt cx="8230601" cy="1446550"/>
          </a:xfrm>
        </p:grpSpPr>
        <p:sp>
          <p:nvSpPr>
            <p:cNvPr id="32" name="Rectangle 31">
              <a:extLst>
                <a:ext uri="{FF2B5EF4-FFF2-40B4-BE49-F238E27FC236}">
                  <a16:creationId xmlns:a16="http://schemas.microsoft.com/office/drawing/2014/main" id="{EABAC24C-986C-16B0-7840-F6F7B2E5D7DC}"/>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694B8D05-00A8-0557-E31C-6F38BABC472C}"/>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24FC1A0-1EA9-78CF-BEF7-600A097DC697}"/>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7" name="Group 36">
            <a:extLst>
              <a:ext uri="{FF2B5EF4-FFF2-40B4-BE49-F238E27FC236}">
                <a16:creationId xmlns:a16="http://schemas.microsoft.com/office/drawing/2014/main" id="{BF18CD93-C20D-780D-685B-19916814A1F6}"/>
              </a:ext>
            </a:extLst>
          </p:cNvPr>
          <p:cNvGrpSpPr/>
          <p:nvPr/>
        </p:nvGrpSpPr>
        <p:grpSpPr>
          <a:xfrm>
            <a:off x="1574417" y="5097758"/>
            <a:ext cx="9974209" cy="1446550"/>
            <a:chOff x="837700" y="1150374"/>
            <a:chExt cx="8230601" cy="1446550"/>
          </a:xfrm>
        </p:grpSpPr>
        <p:sp>
          <p:nvSpPr>
            <p:cNvPr id="38" name="Rectangle 37">
              <a:extLst>
                <a:ext uri="{FF2B5EF4-FFF2-40B4-BE49-F238E27FC236}">
                  <a16:creationId xmlns:a16="http://schemas.microsoft.com/office/drawing/2014/main" id="{E0F79557-1650-DAD3-663C-CA11B2F563C5}"/>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710A0FC1-9963-6E45-5ABF-EBA191C6CCDB}"/>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BB249926-687C-E546-DAD4-754018F31845}"/>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4</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42038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A9720-14AA-9DC9-B1D7-4D44DC58AF1B}"/>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EFFCE8E8-8A26-2B41-F70D-F1D8A79F28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E0085CBF-44C7-531E-D6B3-9E0B026302ED}"/>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الرعاية الصحّية</a:t>
            </a:r>
            <a:endParaRPr lang="en-US"/>
          </a:p>
        </p:txBody>
      </p:sp>
      <p:sp>
        <p:nvSpPr>
          <p:cNvPr id="5" name="TextBox 4">
            <a:extLst>
              <a:ext uri="{FF2B5EF4-FFF2-40B4-BE49-F238E27FC236}">
                <a16:creationId xmlns:a16="http://schemas.microsoft.com/office/drawing/2014/main" id="{92898D94-BF4C-C677-3CC8-8932717B3E98}"/>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0E641537-7004-0014-F5DB-5759FC593139}"/>
              </a:ext>
            </a:extLst>
          </p:cNvPr>
          <p:cNvSpPr txBox="1"/>
          <p:nvPr/>
        </p:nvSpPr>
        <p:spPr>
          <a:xfrm>
            <a:off x="1251800" y="2240526"/>
            <a:ext cx="9365783" cy="523220"/>
          </a:xfrm>
          <a:prstGeom prst="rect">
            <a:avLst/>
          </a:prstGeom>
          <a:noFill/>
        </p:spPr>
        <p:txBody>
          <a:bodyPr wrap="square" rtlCol="0">
            <a:spAutoFit/>
          </a:bodyPr>
          <a:lstStyle>
            <a:defPPr marR="0" lvl="0" algn="l" rtl="0">
              <a:lnSpc>
                <a:spcPct val="100000"/>
              </a:lnSpc>
              <a:spcBef>
                <a:spcPts val="0"/>
              </a:spcBef>
              <a:spcAft>
                <a:spcPts val="0"/>
              </a:spcAft>
              <a:defRPr/>
            </a:defPPr>
            <a:lvl1pPr algn="just" rtl="1">
              <a:defRPr sz="1800">
                <a:latin typeface="Frutiger LT Arabic 55 Roman" panose="01000000000000000000" pitchFamily="2" charset="-78"/>
                <a:cs typeface="Frutiger LT Arabic 55 Roman" panose="01000000000000000000" pitchFamily="2" charset="-78"/>
              </a:defRPr>
            </a:lvl1pPr>
          </a:lstStyle>
          <a:p>
            <a:pPr lvl="0" algn="justLow">
              <a:buClr>
                <a:srgbClr val="02AEB1"/>
              </a:buClr>
              <a:buSzPts val="1600"/>
            </a:pPr>
            <a:r>
              <a:rPr lang="ar-SA"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التشخيص الطبّي المساعد</a:t>
            </a:r>
            <a:endParaRPr lang="en-US" sz="2800" dirty="0">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143FB750-36DA-E8A5-722E-1992867D92B4}"/>
              </a:ext>
            </a:extLst>
          </p:cNvPr>
          <p:cNvSpPr txBox="1"/>
          <p:nvPr/>
        </p:nvSpPr>
        <p:spPr>
          <a:xfrm>
            <a:off x="3133635" y="3286697"/>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الأدوية الجديدة</a:t>
            </a:r>
            <a:endParaRPr lang="ar-EG" dirty="0"/>
          </a:p>
        </p:txBody>
      </p:sp>
      <p:sp>
        <p:nvSpPr>
          <p:cNvPr id="10" name="TextBox 9">
            <a:extLst>
              <a:ext uri="{FF2B5EF4-FFF2-40B4-BE49-F238E27FC236}">
                <a16:creationId xmlns:a16="http://schemas.microsoft.com/office/drawing/2014/main" id="{6B3F1257-BEEB-D4C7-B8E8-A0650CF28C4B}"/>
              </a:ext>
            </a:extLst>
          </p:cNvPr>
          <p:cNvSpPr txBox="1"/>
          <p:nvPr/>
        </p:nvSpPr>
        <p:spPr>
          <a:xfrm>
            <a:off x="3133635" y="4427476"/>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بانتشار الأوبئة</a:t>
            </a:r>
            <a:endParaRPr lang="en-US" dirty="0"/>
          </a:p>
        </p:txBody>
      </p:sp>
      <p:sp>
        <p:nvSpPr>
          <p:cNvPr id="11" name="TextBox 10">
            <a:extLst>
              <a:ext uri="{FF2B5EF4-FFF2-40B4-BE49-F238E27FC236}">
                <a16:creationId xmlns:a16="http://schemas.microsoft.com/office/drawing/2014/main" id="{2B6C20A1-A411-60F7-2EE1-BF54DC3A91ED}"/>
              </a:ext>
            </a:extLst>
          </p:cNvPr>
          <p:cNvSpPr txBox="1"/>
          <p:nvPr/>
        </p:nvSpPr>
        <p:spPr>
          <a:xfrm>
            <a:off x="1251800" y="5603944"/>
            <a:ext cx="9365783"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الصور الطبّية</a:t>
            </a:r>
            <a:endParaRPr lang="en-US" dirty="0"/>
          </a:p>
        </p:txBody>
      </p:sp>
      <p:grpSp>
        <p:nvGrpSpPr>
          <p:cNvPr id="12" name="Group 11">
            <a:extLst>
              <a:ext uri="{FF2B5EF4-FFF2-40B4-BE49-F238E27FC236}">
                <a16:creationId xmlns:a16="http://schemas.microsoft.com/office/drawing/2014/main" id="{2C28F870-920A-83FA-ECBD-0F028C113F27}"/>
              </a:ext>
            </a:extLst>
          </p:cNvPr>
          <p:cNvGrpSpPr/>
          <p:nvPr/>
        </p:nvGrpSpPr>
        <p:grpSpPr>
          <a:xfrm>
            <a:off x="-7002409" y="1701917"/>
            <a:ext cx="9974209" cy="1446550"/>
            <a:chOff x="837700" y="1150374"/>
            <a:chExt cx="8230601" cy="1446550"/>
          </a:xfrm>
        </p:grpSpPr>
        <p:sp>
          <p:nvSpPr>
            <p:cNvPr id="13" name="Rectangle 12">
              <a:extLst>
                <a:ext uri="{FF2B5EF4-FFF2-40B4-BE49-F238E27FC236}">
                  <a16:creationId xmlns:a16="http://schemas.microsoft.com/office/drawing/2014/main" id="{529114EE-A1C7-0F7B-CF66-5AC94DEAD9FC}"/>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89733CCA-ED43-6A26-50D8-AFDE5D58637A}"/>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4FDB8EEB-19BD-64A4-CA56-9F49421C9389}"/>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7" name="Group 16">
            <a:extLst>
              <a:ext uri="{FF2B5EF4-FFF2-40B4-BE49-F238E27FC236}">
                <a16:creationId xmlns:a16="http://schemas.microsoft.com/office/drawing/2014/main" id="{834FDC74-35ED-EA5C-200E-284C3B0EC6C0}"/>
              </a:ext>
            </a:extLst>
          </p:cNvPr>
          <p:cNvGrpSpPr/>
          <p:nvPr/>
        </p:nvGrpSpPr>
        <p:grpSpPr>
          <a:xfrm>
            <a:off x="-6952512" y="2833864"/>
            <a:ext cx="9974209" cy="1446550"/>
            <a:chOff x="837700" y="1150374"/>
            <a:chExt cx="8230601" cy="1446550"/>
          </a:xfrm>
        </p:grpSpPr>
        <p:sp>
          <p:nvSpPr>
            <p:cNvPr id="18" name="Rectangle 17">
              <a:extLst>
                <a:ext uri="{FF2B5EF4-FFF2-40B4-BE49-F238E27FC236}">
                  <a16:creationId xmlns:a16="http://schemas.microsoft.com/office/drawing/2014/main" id="{4BE8D37C-FCFF-25B1-8E4B-CB4B2CD13FB2}"/>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102846BD-90EC-AB21-E247-FB3BF0F71F77}"/>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5920E3D-5598-AA0D-6DA3-A833E48D88A3}"/>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8" name="Group 27">
            <a:extLst>
              <a:ext uri="{FF2B5EF4-FFF2-40B4-BE49-F238E27FC236}">
                <a16:creationId xmlns:a16="http://schemas.microsoft.com/office/drawing/2014/main" id="{1A17658E-D695-E286-64FA-BE38BB369912}"/>
              </a:ext>
            </a:extLst>
          </p:cNvPr>
          <p:cNvGrpSpPr/>
          <p:nvPr/>
        </p:nvGrpSpPr>
        <p:grpSpPr>
          <a:xfrm>
            <a:off x="1574417" y="3965811"/>
            <a:ext cx="9974209" cy="1446550"/>
            <a:chOff x="837700" y="1150374"/>
            <a:chExt cx="8230601" cy="1446550"/>
          </a:xfrm>
        </p:grpSpPr>
        <p:sp>
          <p:nvSpPr>
            <p:cNvPr id="32" name="Rectangle 31">
              <a:extLst>
                <a:ext uri="{FF2B5EF4-FFF2-40B4-BE49-F238E27FC236}">
                  <a16:creationId xmlns:a16="http://schemas.microsoft.com/office/drawing/2014/main" id="{9690505C-2D2E-5436-BFD5-6E291A7FE9D6}"/>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B0D456F6-8A59-5EFC-CFC7-BE690C3FE1E8}"/>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3B8B00E8-86A7-68AB-2906-4D46201F3C8D}"/>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7" name="Group 36">
            <a:extLst>
              <a:ext uri="{FF2B5EF4-FFF2-40B4-BE49-F238E27FC236}">
                <a16:creationId xmlns:a16="http://schemas.microsoft.com/office/drawing/2014/main" id="{F4F135D2-1DD6-5CE9-68DF-7ACF5E572BDB}"/>
              </a:ext>
            </a:extLst>
          </p:cNvPr>
          <p:cNvGrpSpPr/>
          <p:nvPr/>
        </p:nvGrpSpPr>
        <p:grpSpPr>
          <a:xfrm>
            <a:off x="1574417" y="5097758"/>
            <a:ext cx="9974209" cy="1446550"/>
            <a:chOff x="837700" y="1150374"/>
            <a:chExt cx="8230601" cy="1446550"/>
          </a:xfrm>
        </p:grpSpPr>
        <p:sp>
          <p:nvSpPr>
            <p:cNvPr id="38" name="Rectangle 37">
              <a:extLst>
                <a:ext uri="{FF2B5EF4-FFF2-40B4-BE49-F238E27FC236}">
                  <a16:creationId xmlns:a16="http://schemas.microsoft.com/office/drawing/2014/main" id="{2F59726A-3C2A-2A8E-3F78-14E3473AEE43}"/>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27ED056A-703A-1107-319B-31381175DFC5}"/>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0097066E-767D-F541-7C58-2554B8B13AC2}"/>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4</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679779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145D8-9E5D-B575-3EED-6B10162CD1D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4B191031-08A6-5240-9B61-6CEFE5F190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2E444FF3-AA83-5F4F-A8F5-DC3B54872B17}"/>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الرعاية الصحّية</a:t>
            </a:r>
            <a:endParaRPr lang="en-US"/>
          </a:p>
        </p:txBody>
      </p:sp>
      <p:sp>
        <p:nvSpPr>
          <p:cNvPr id="5" name="TextBox 4">
            <a:extLst>
              <a:ext uri="{FF2B5EF4-FFF2-40B4-BE49-F238E27FC236}">
                <a16:creationId xmlns:a16="http://schemas.microsoft.com/office/drawing/2014/main" id="{A6389441-A2B3-409A-8C45-430E75F8F4FF}"/>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8BB340DD-E2A6-86D6-728A-FBA3E500517C}"/>
              </a:ext>
            </a:extLst>
          </p:cNvPr>
          <p:cNvSpPr txBox="1"/>
          <p:nvPr/>
        </p:nvSpPr>
        <p:spPr>
          <a:xfrm>
            <a:off x="1251800" y="2240526"/>
            <a:ext cx="9365783" cy="523220"/>
          </a:xfrm>
          <a:prstGeom prst="rect">
            <a:avLst/>
          </a:prstGeom>
          <a:noFill/>
        </p:spPr>
        <p:txBody>
          <a:bodyPr wrap="square" rtlCol="0">
            <a:spAutoFit/>
          </a:bodyPr>
          <a:lstStyle>
            <a:defPPr marR="0" lvl="0" algn="l" rtl="0">
              <a:lnSpc>
                <a:spcPct val="100000"/>
              </a:lnSpc>
              <a:spcBef>
                <a:spcPts val="0"/>
              </a:spcBef>
              <a:spcAft>
                <a:spcPts val="0"/>
              </a:spcAft>
              <a:defRPr/>
            </a:defPPr>
            <a:lvl1pPr algn="just" rtl="1">
              <a:defRPr sz="1800">
                <a:latin typeface="Frutiger LT Arabic 55 Roman" panose="01000000000000000000" pitchFamily="2" charset="-78"/>
                <a:cs typeface="Frutiger LT Arabic 55 Roman" panose="01000000000000000000" pitchFamily="2" charset="-78"/>
              </a:defRPr>
            </a:lvl1pPr>
          </a:lstStyle>
          <a:p>
            <a:pPr lvl="0" algn="justLow">
              <a:buClr>
                <a:srgbClr val="02AEB1"/>
              </a:buClr>
              <a:buSzPts val="1600"/>
            </a:pPr>
            <a:r>
              <a:rPr lang="ar-SA"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التشخيص الطبّي المساعد</a:t>
            </a:r>
            <a:endParaRPr lang="en-US" sz="2800" dirty="0">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4402D9EB-B328-C0F2-E286-99CFAB212DB0}"/>
              </a:ext>
            </a:extLst>
          </p:cNvPr>
          <p:cNvSpPr txBox="1"/>
          <p:nvPr/>
        </p:nvSpPr>
        <p:spPr>
          <a:xfrm>
            <a:off x="3133635" y="3286697"/>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الأدوية الجديدة</a:t>
            </a:r>
            <a:endParaRPr lang="ar-EG" dirty="0"/>
          </a:p>
        </p:txBody>
      </p:sp>
      <p:sp>
        <p:nvSpPr>
          <p:cNvPr id="10" name="TextBox 9">
            <a:extLst>
              <a:ext uri="{FF2B5EF4-FFF2-40B4-BE49-F238E27FC236}">
                <a16:creationId xmlns:a16="http://schemas.microsoft.com/office/drawing/2014/main" id="{7F2B1E93-DDC7-C01E-82AA-E09DA000319E}"/>
              </a:ext>
            </a:extLst>
          </p:cNvPr>
          <p:cNvSpPr txBox="1"/>
          <p:nvPr/>
        </p:nvSpPr>
        <p:spPr>
          <a:xfrm>
            <a:off x="3133635" y="4427476"/>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بانتشار الأوبئة</a:t>
            </a:r>
            <a:endParaRPr lang="en-US" dirty="0"/>
          </a:p>
        </p:txBody>
      </p:sp>
      <p:sp>
        <p:nvSpPr>
          <p:cNvPr id="11" name="TextBox 10">
            <a:extLst>
              <a:ext uri="{FF2B5EF4-FFF2-40B4-BE49-F238E27FC236}">
                <a16:creationId xmlns:a16="http://schemas.microsoft.com/office/drawing/2014/main" id="{F40CD275-2839-3512-FC8F-432B8D1F1C8F}"/>
              </a:ext>
            </a:extLst>
          </p:cNvPr>
          <p:cNvSpPr txBox="1"/>
          <p:nvPr/>
        </p:nvSpPr>
        <p:spPr>
          <a:xfrm>
            <a:off x="1251800" y="5603944"/>
            <a:ext cx="9365783"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الصور الطبّية</a:t>
            </a:r>
            <a:endParaRPr lang="en-US" dirty="0"/>
          </a:p>
        </p:txBody>
      </p:sp>
      <p:grpSp>
        <p:nvGrpSpPr>
          <p:cNvPr id="12" name="Group 11">
            <a:extLst>
              <a:ext uri="{FF2B5EF4-FFF2-40B4-BE49-F238E27FC236}">
                <a16:creationId xmlns:a16="http://schemas.microsoft.com/office/drawing/2014/main" id="{EC004E74-CA23-A73D-49FF-256E8C879FB8}"/>
              </a:ext>
            </a:extLst>
          </p:cNvPr>
          <p:cNvGrpSpPr/>
          <p:nvPr/>
        </p:nvGrpSpPr>
        <p:grpSpPr>
          <a:xfrm>
            <a:off x="-7002409" y="1701917"/>
            <a:ext cx="9974209" cy="1446550"/>
            <a:chOff x="837700" y="1150374"/>
            <a:chExt cx="8230601" cy="1446550"/>
          </a:xfrm>
        </p:grpSpPr>
        <p:sp>
          <p:nvSpPr>
            <p:cNvPr id="13" name="Rectangle 12">
              <a:extLst>
                <a:ext uri="{FF2B5EF4-FFF2-40B4-BE49-F238E27FC236}">
                  <a16:creationId xmlns:a16="http://schemas.microsoft.com/office/drawing/2014/main" id="{EA87EBB1-E089-CE91-A342-3D2395A269DD}"/>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BA4CF22E-F5BE-3CA5-7FF5-41B98CCC159E}"/>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BB88F5B-B1D8-BD4D-FBAB-CC3D5BAFD05D}"/>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7" name="Group 16">
            <a:extLst>
              <a:ext uri="{FF2B5EF4-FFF2-40B4-BE49-F238E27FC236}">
                <a16:creationId xmlns:a16="http://schemas.microsoft.com/office/drawing/2014/main" id="{2D4CE283-18EF-A185-4FBF-F71225C91DED}"/>
              </a:ext>
            </a:extLst>
          </p:cNvPr>
          <p:cNvGrpSpPr/>
          <p:nvPr/>
        </p:nvGrpSpPr>
        <p:grpSpPr>
          <a:xfrm>
            <a:off x="-6952512" y="2833864"/>
            <a:ext cx="9974209" cy="1446550"/>
            <a:chOff x="837700" y="1150374"/>
            <a:chExt cx="8230601" cy="1446550"/>
          </a:xfrm>
        </p:grpSpPr>
        <p:sp>
          <p:nvSpPr>
            <p:cNvPr id="18" name="Rectangle 17">
              <a:extLst>
                <a:ext uri="{FF2B5EF4-FFF2-40B4-BE49-F238E27FC236}">
                  <a16:creationId xmlns:a16="http://schemas.microsoft.com/office/drawing/2014/main" id="{98A72531-65CE-CEE3-A567-932BBED96215}"/>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ECCC8324-5796-B569-5F49-5140F9CECD09}"/>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971064D-509F-EE2C-9943-4936C0298D12}"/>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8" name="Group 27">
            <a:extLst>
              <a:ext uri="{FF2B5EF4-FFF2-40B4-BE49-F238E27FC236}">
                <a16:creationId xmlns:a16="http://schemas.microsoft.com/office/drawing/2014/main" id="{EC8080CD-A040-ADBB-D3E6-2E8F78984900}"/>
              </a:ext>
            </a:extLst>
          </p:cNvPr>
          <p:cNvGrpSpPr/>
          <p:nvPr/>
        </p:nvGrpSpPr>
        <p:grpSpPr>
          <a:xfrm>
            <a:off x="-6948788" y="3965811"/>
            <a:ext cx="9974209" cy="1446550"/>
            <a:chOff x="837700" y="1150374"/>
            <a:chExt cx="8230601" cy="1446550"/>
          </a:xfrm>
        </p:grpSpPr>
        <p:sp>
          <p:nvSpPr>
            <p:cNvPr id="32" name="Rectangle 31">
              <a:extLst>
                <a:ext uri="{FF2B5EF4-FFF2-40B4-BE49-F238E27FC236}">
                  <a16:creationId xmlns:a16="http://schemas.microsoft.com/office/drawing/2014/main" id="{82ED8619-93BA-3A73-E562-7157BF16A352}"/>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4119E019-72BC-41EE-0D4C-9700458EADFF}"/>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7CE95643-42B7-ACF8-40D0-FB79C185295A}"/>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7" name="Group 36">
            <a:extLst>
              <a:ext uri="{FF2B5EF4-FFF2-40B4-BE49-F238E27FC236}">
                <a16:creationId xmlns:a16="http://schemas.microsoft.com/office/drawing/2014/main" id="{B4A31406-7BCF-1512-9608-203B7632A218}"/>
              </a:ext>
            </a:extLst>
          </p:cNvPr>
          <p:cNvGrpSpPr/>
          <p:nvPr/>
        </p:nvGrpSpPr>
        <p:grpSpPr>
          <a:xfrm>
            <a:off x="1574417" y="5097758"/>
            <a:ext cx="9974209" cy="1446550"/>
            <a:chOff x="837700" y="1150374"/>
            <a:chExt cx="8230601" cy="1446550"/>
          </a:xfrm>
        </p:grpSpPr>
        <p:sp>
          <p:nvSpPr>
            <p:cNvPr id="38" name="Rectangle 37">
              <a:extLst>
                <a:ext uri="{FF2B5EF4-FFF2-40B4-BE49-F238E27FC236}">
                  <a16:creationId xmlns:a16="http://schemas.microsoft.com/office/drawing/2014/main" id="{A212F93A-0C69-0172-22E9-3B4707E6CB01}"/>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4610285E-F1BF-95F7-9E83-736A84C7FAB0}"/>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4E48BAE-D49F-961A-6057-AA8CEA69BBED}"/>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4</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338423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C4CE-9569-A0A8-5A53-A883469976E6}"/>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8E757265-279B-B559-D10A-F10ECB2B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5ECA470-EAE6-B58E-BDD6-BC44062BB827}"/>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الرعاية الصحّية</a:t>
            </a:r>
            <a:endParaRPr lang="en-US"/>
          </a:p>
        </p:txBody>
      </p:sp>
      <p:sp>
        <p:nvSpPr>
          <p:cNvPr id="5" name="TextBox 4">
            <a:extLst>
              <a:ext uri="{FF2B5EF4-FFF2-40B4-BE49-F238E27FC236}">
                <a16:creationId xmlns:a16="http://schemas.microsoft.com/office/drawing/2014/main" id="{A0248046-BAF8-5950-4E36-A56F0313F22D}"/>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sp>
        <p:nvSpPr>
          <p:cNvPr id="3" name="TextBox 2">
            <a:extLst>
              <a:ext uri="{FF2B5EF4-FFF2-40B4-BE49-F238E27FC236}">
                <a16:creationId xmlns:a16="http://schemas.microsoft.com/office/drawing/2014/main" id="{BBC5A286-7D2B-D2A4-EE5D-10DA03F92D43}"/>
              </a:ext>
            </a:extLst>
          </p:cNvPr>
          <p:cNvSpPr txBox="1"/>
          <p:nvPr/>
        </p:nvSpPr>
        <p:spPr>
          <a:xfrm>
            <a:off x="1251800" y="2240526"/>
            <a:ext cx="9365783" cy="523220"/>
          </a:xfrm>
          <a:prstGeom prst="rect">
            <a:avLst/>
          </a:prstGeom>
          <a:noFill/>
        </p:spPr>
        <p:txBody>
          <a:bodyPr wrap="square" rtlCol="0">
            <a:spAutoFit/>
          </a:bodyPr>
          <a:lstStyle>
            <a:defPPr marR="0" lvl="0" algn="l" rtl="0">
              <a:lnSpc>
                <a:spcPct val="100000"/>
              </a:lnSpc>
              <a:spcBef>
                <a:spcPts val="0"/>
              </a:spcBef>
              <a:spcAft>
                <a:spcPts val="0"/>
              </a:spcAft>
              <a:defRPr/>
            </a:defPPr>
            <a:lvl1pPr algn="just" rtl="1">
              <a:defRPr sz="1800">
                <a:latin typeface="Frutiger LT Arabic 55 Roman" panose="01000000000000000000" pitchFamily="2" charset="-78"/>
                <a:cs typeface="Frutiger LT Arabic 55 Roman" panose="01000000000000000000" pitchFamily="2" charset="-78"/>
              </a:defRPr>
            </a:lvl1pPr>
          </a:lstStyle>
          <a:p>
            <a:pPr lvl="0" algn="justLow">
              <a:buClr>
                <a:srgbClr val="02AEB1"/>
              </a:buClr>
              <a:buSzPts val="1600"/>
            </a:pPr>
            <a:r>
              <a:rPr lang="ar-SA"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التشخيص الطبّي المساعد</a:t>
            </a:r>
            <a:endParaRPr lang="en-US" sz="2800" dirty="0">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BFDB3FAB-0D66-0EF0-FF1B-86006D7D5377}"/>
              </a:ext>
            </a:extLst>
          </p:cNvPr>
          <p:cNvSpPr txBox="1"/>
          <p:nvPr/>
        </p:nvSpPr>
        <p:spPr>
          <a:xfrm>
            <a:off x="3133635" y="3286697"/>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اكتشاف الأدوية الجديدة</a:t>
            </a:r>
            <a:endParaRPr lang="ar-EG" dirty="0"/>
          </a:p>
        </p:txBody>
      </p:sp>
      <p:sp>
        <p:nvSpPr>
          <p:cNvPr id="10" name="TextBox 9">
            <a:extLst>
              <a:ext uri="{FF2B5EF4-FFF2-40B4-BE49-F238E27FC236}">
                <a16:creationId xmlns:a16="http://schemas.microsoft.com/office/drawing/2014/main" id="{BDD307E0-6634-8790-4367-7C0111AEF1F1}"/>
              </a:ext>
            </a:extLst>
          </p:cNvPr>
          <p:cNvSpPr txBox="1"/>
          <p:nvPr/>
        </p:nvSpPr>
        <p:spPr>
          <a:xfrm>
            <a:off x="3133635" y="4427476"/>
            <a:ext cx="7483948"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التنبؤ بانتشار الأوبئة</a:t>
            </a:r>
            <a:endParaRPr lang="en-US" dirty="0"/>
          </a:p>
        </p:txBody>
      </p:sp>
      <p:sp>
        <p:nvSpPr>
          <p:cNvPr id="11" name="TextBox 10">
            <a:extLst>
              <a:ext uri="{FF2B5EF4-FFF2-40B4-BE49-F238E27FC236}">
                <a16:creationId xmlns:a16="http://schemas.microsoft.com/office/drawing/2014/main" id="{C1A5EF69-A20C-A3BE-0F5F-4ECB2AD1AFDE}"/>
              </a:ext>
            </a:extLst>
          </p:cNvPr>
          <p:cNvSpPr txBox="1"/>
          <p:nvPr/>
        </p:nvSpPr>
        <p:spPr>
          <a:xfrm>
            <a:off x="1251800" y="5603944"/>
            <a:ext cx="9365783" cy="523220"/>
          </a:xfrm>
          <a:prstGeom prst="rect">
            <a:avLst/>
          </a:prstGeom>
          <a:noFill/>
        </p:spPr>
        <p:txBody>
          <a:bodyPr wrap="square" rtlCol="0">
            <a:spAutoFit/>
          </a:bodyPr>
          <a:lstStyle>
            <a:defPPr marR="0" lvl="0" algn="l" rtl="0">
              <a:lnSpc>
                <a:spcPct val="100000"/>
              </a:lnSpc>
              <a:spcBef>
                <a:spcPts val="0"/>
              </a:spcBef>
              <a:spcAft>
                <a:spcPts val="0"/>
              </a:spcAft>
              <a:defRPr lang="en-US"/>
            </a:defPPr>
            <a:lvl1pPr lvl="0" algn="justLow" rtl="1">
              <a:buClr>
                <a:srgbClr val="02AEB1"/>
              </a:buClr>
              <a:buSzPts val="1600"/>
              <a:defRPr sz="280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تحليل الصور الطبّية</a:t>
            </a:r>
            <a:endParaRPr lang="en-US" dirty="0"/>
          </a:p>
        </p:txBody>
      </p:sp>
      <p:grpSp>
        <p:nvGrpSpPr>
          <p:cNvPr id="12" name="Group 11">
            <a:extLst>
              <a:ext uri="{FF2B5EF4-FFF2-40B4-BE49-F238E27FC236}">
                <a16:creationId xmlns:a16="http://schemas.microsoft.com/office/drawing/2014/main" id="{1D219A5F-02A7-7E5E-20BF-0064B864FBBA}"/>
              </a:ext>
            </a:extLst>
          </p:cNvPr>
          <p:cNvGrpSpPr/>
          <p:nvPr/>
        </p:nvGrpSpPr>
        <p:grpSpPr>
          <a:xfrm>
            <a:off x="-7002409" y="1701917"/>
            <a:ext cx="9974209" cy="1446550"/>
            <a:chOff x="837700" y="1150374"/>
            <a:chExt cx="8230601" cy="1446550"/>
          </a:xfrm>
        </p:grpSpPr>
        <p:sp>
          <p:nvSpPr>
            <p:cNvPr id="13" name="Rectangle 12">
              <a:extLst>
                <a:ext uri="{FF2B5EF4-FFF2-40B4-BE49-F238E27FC236}">
                  <a16:creationId xmlns:a16="http://schemas.microsoft.com/office/drawing/2014/main" id="{BC4F2832-0565-F86C-BD3A-ADB20C2CA87D}"/>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EE12C72D-37B5-FB78-CC3B-E9A343341258}"/>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2BCE4CD-0C7B-587F-E0D8-563F6BBCC2A1}"/>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1</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7" name="Group 16">
            <a:extLst>
              <a:ext uri="{FF2B5EF4-FFF2-40B4-BE49-F238E27FC236}">
                <a16:creationId xmlns:a16="http://schemas.microsoft.com/office/drawing/2014/main" id="{A17E4E76-80C3-556C-0905-A335DE20BF4C}"/>
              </a:ext>
            </a:extLst>
          </p:cNvPr>
          <p:cNvGrpSpPr/>
          <p:nvPr/>
        </p:nvGrpSpPr>
        <p:grpSpPr>
          <a:xfrm>
            <a:off x="-6952512" y="2833864"/>
            <a:ext cx="9974209" cy="1446550"/>
            <a:chOff x="837700" y="1150374"/>
            <a:chExt cx="8230601" cy="1446550"/>
          </a:xfrm>
        </p:grpSpPr>
        <p:sp>
          <p:nvSpPr>
            <p:cNvPr id="18" name="Rectangle 17">
              <a:extLst>
                <a:ext uri="{FF2B5EF4-FFF2-40B4-BE49-F238E27FC236}">
                  <a16:creationId xmlns:a16="http://schemas.microsoft.com/office/drawing/2014/main" id="{3964F2F6-BF42-482B-BB00-5CC74382325D}"/>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9" name="Rectangle 18">
              <a:extLst>
                <a:ext uri="{FF2B5EF4-FFF2-40B4-BE49-F238E27FC236}">
                  <a16:creationId xmlns:a16="http://schemas.microsoft.com/office/drawing/2014/main" id="{8E09806F-A655-766E-8C2F-B4D9C51B91CA}"/>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E5227B0-CCC7-6F4F-ABB1-AE8D5CC39C14}"/>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2</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28" name="Group 27">
            <a:extLst>
              <a:ext uri="{FF2B5EF4-FFF2-40B4-BE49-F238E27FC236}">
                <a16:creationId xmlns:a16="http://schemas.microsoft.com/office/drawing/2014/main" id="{3CF76D91-FE1B-33CA-EA95-FEB61DA879B4}"/>
              </a:ext>
            </a:extLst>
          </p:cNvPr>
          <p:cNvGrpSpPr/>
          <p:nvPr/>
        </p:nvGrpSpPr>
        <p:grpSpPr>
          <a:xfrm>
            <a:off x="-6948788" y="3965811"/>
            <a:ext cx="9974209" cy="1446550"/>
            <a:chOff x="837700" y="1150374"/>
            <a:chExt cx="8230601" cy="1446550"/>
          </a:xfrm>
        </p:grpSpPr>
        <p:sp>
          <p:nvSpPr>
            <p:cNvPr id="32" name="Rectangle 31">
              <a:extLst>
                <a:ext uri="{FF2B5EF4-FFF2-40B4-BE49-F238E27FC236}">
                  <a16:creationId xmlns:a16="http://schemas.microsoft.com/office/drawing/2014/main" id="{FDE9A62C-64BB-3CA1-650B-BE16C8C94C37}"/>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26D68839-915D-93A9-752E-9CE5E7911D43}"/>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24A02CB9-9D8D-CDA7-2FDA-48A134567D2C}"/>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3</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37" name="Group 36">
            <a:extLst>
              <a:ext uri="{FF2B5EF4-FFF2-40B4-BE49-F238E27FC236}">
                <a16:creationId xmlns:a16="http://schemas.microsoft.com/office/drawing/2014/main" id="{8767C513-F009-3D10-8EE8-4E802E6624A3}"/>
              </a:ext>
            </a:extLst>
          </p:cNvPr>
          <p:cNvGrpSpPr/>
          <p:nvPr/>
        </p:nvGrpSpPr>
        <p:grpSpPr>
          <a:xfrm>
            <a:off x="-6906648" y="5097758"/>
            <a:ext cx="9974209" cy="1446550"/>
            <a:chOff x="837700" y="1150374"/>
            <a:chExt cx="8230601" cy="1446550"/>
          </a:xfrm>
        </p:grpSpPr>
        <p:sp>
          <p:nvSpPr>
            <p:cNvPr id="38" name="Rectangle 37">
              <a:extLst>
                <a:ext uri="{FF2B5EF4-FFF2-40B4-BE49-F238E27FC236}">
                  <a16:creationId xmlns:a16="http://schemas.microsoft.com/office/drawing/2014/main" id="{9D14D62C-9189-7C6F-E028-815FC69E178B}"/>
                </a:ext>
              </a:extLst>
            </p:cNvPr>
            <p:cNvSpPr/>
            <p:nvPr/>
          </p:nvSpPr>
          <p:spPr>
            <a:xfrm>
              <a:off x="8271084" y="1226738"/>
              <a:ext cx="797217" cy="1128251"/>
            </a:xfrm>
            <a:prstGeom prst="rect">
              <a:avLst/>
            </a:prstGeom>
            <a:solidFill>
              <a:schemeClr val="accent6">
                <a:lumMod val="10000"/>
                <a:alpha val="30000"/>
              </a:schemeClr>
            </a:solidFill>
            <a:ln>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8">
              <a:extLst>
                <a:ext uri="{FF2B5EF4-FFF2-40B4-BE49-F238E27FC236}">
                  <a16:creationId xmlns:a16="http://schemas.microsoft.com/office/drawing/2014/main" id="{F1637AE2-453C-240C-4FA8-302E726619D0}"/>
                </a:ext>
              </a:extLst>
            </p:cNvPr>
            <p:cNvSpPr/>
            <p:nvPr/>
          </p:nvSpPr>
          <p:spPr>
            <a:xfrm>
              <a:off x="837700" y="1329199"/>
              <a:ext cx="7979568" cy="112825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4BF71211-4EA7-8D12-B178-57594BA7E020}"/>
                </a:ext>
              </a:extLst>
            </p:cNvPr>
            <p:cNvSpPr txBox="1"/>
            <p:nvPr/>
          </p:nvSpPr>
          <p:spPr>
            <a:xfrm>
              <a:off x="8092490" y="1150374"/>
              <a:ext cx="632408" cy="1446550"/>
            </a:xfrm>
            <a:prstGeom prst="rect">
              <a:avLst/>
            </a:prstGeom>
            <a:noFill/>
          </p:spPr>
          <p:txBody>
            <a:bodyPr wrap="square" rtlCol="0">
              <a:spAutoFit/>
            </a:bodyPr>
            <a:lstStyle/>
            <a:p>
              <a:pPr algn="ctr"/>
              <a:r>
                <a:rPr lang="en-GB"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4</a:t>
              </a:r>
              <a:endParaRPr lang="en-US" sz="8800"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pic>
        <p:nvPicPr>
          <p:cNvPr id="4" name="Picture 3" descr="Education ">
            <a:extLst>
              <a:ext uri="{FF2B5EF4-FFF2-40B4-BE49-F238E27FC236}">
                <a16:creationId xmlns:a16="http://schemas.microsoft.com/office/drawing/2014/main" id="{3EDAF585-9EC4-14FF-B605-8BD15CEA1B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88100" y="2352627"/>
            <a:ext cx="3197389" cy="3197389"/>
          </a:xfrm>
          <a:prstGeom prst="rect">
            <a:avLst/>
          </a:prstGeom>
          <a:noFill/>
          <a:ln>
            <a:noFill/>
          </a:ln>
        </p:spPr>
      </p:pic>
    </p:spTree>
    <p:extLst>
      <p:ext uri="{BB962C8B-B14F-4D97-AF65-F5344CB8AC3E}">
        <p14:creationId xmlns:p14="http://schemas.microsoft.com/office/powerpoint/2010/main" val="2153450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D247D-8052-8C8B-118E-646901CB8B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91AB89F-DAFB-75B9-1D65-81002763C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81F56ED-61C6-E113-7008-456C3276DCDF}"/>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E341141-7ACE-F8B8-114A-EE576FFFB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F753C2F1-B10D-461B-6C21-6909EA9029BA}"/>
              </a:ext>
            </a:extLst>
          </p:cNvPr>
          <p:cNvSpPr txBox="1"/>
          <p:nvPr/>
        </p:nvSpPr>
        <p:spPr>
          <a:xfrm>
            <a:off x="5351490" y="1055160"/>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أهلاً بكم في الجلسة الأولى من برنامجنا التدريبي حول القيادة الاستراتيجية والذكاء الاصطناعي. نعيش اليوم في عالم يتّسم بالتغيّر المتسارع والتعقيد المتزايد، حيث أصبحت القيادة الاستراتيجية ضرورة ملحّة وليست ترفاً</a:t>
            </a:r>
            <a:endParaRPr lang="en-US" dirty="0"/>
          </a:p>
        </p:txBody>
      </p:sp>
      <p:sp>
        <p:nvSpPr>
          <p:cNvPr id="2" name="TextBox 1">
            <a:extLst>
              <a:ext uri="{FF2B5EF4-FFF2-40B4-BE49-F238E27FC236}">
                <a16:creationId xmlns:a16="http://schemas.microsoft.com/office/drawing/2014/main" id="{C458FF26-AE4D-5B44-1FE4-FA997A51F0DC}"/>
              </a:ext>
            </a:extLst>
          </p:cNvPr>
          <p:cNvSpPr txBox="1"/>
          <p:nvPr/>
        </p:nvSpPr>
        <p:spPr>
          <a:xfrm>
            <a:off x="5351490" y="3986959"/>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هذه الجلسة، سنستكشف مفهوم القيادة الاستراتيجية وأهمّيتها في ظلّ التحوّلات العالمية الراهنة، ونتعرّف على الفروق الجوهرية بينها وبين القيادة التقليدية، بالإضافة إلى استكشاف أدوار القائد الاستراتيجي في بيئات تتّسم بعدم اليقين</a:t>
            </a:r>
            <a:endParaRPr lang="en-US" dirty="0"/>
          </a:p>
        </p:txBody>
      </p:sp>
    </p:spTree>
    <p:extLst>
      <p:ext uri="{BB962C8B-B14F-4D97-AF65-F5344CB8AC3E}">
        <p14:creationId xmlns:p14="http://schemas.microsoft.com/office/powerpoint/2010/main" val="12874266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CF82F-F854-3434-DD2D-281A5A71BF66}"/>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236BAD1D-413E-20EB-F58D-811B08A07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21477C89-FCAB-764B-F51F-8C09D0D7105E}"/>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التعليم</a:t>
            </a:r>
            <a:endParaRPr lang="en-US"/>
          </a:p>
        </p:txBody>
      </p:sp>
      <p:sp>
        <p:nvSpPr>
          <p:cNvPr id="5" name="TextBox 4">
            <a:extLst>
              <a:ext uri="{FF2B5EF4-FFF2-40B4-BE49-F238E27FC236}">
                <a16:creationId xmlns:a16="http://schemas.microsoft.com/office/drawing/2014/main" id="{194DA7DA-7F14-EB45-AB2F-F048FBEC2C40}"/>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95665CE2-61B5-8BB0-9FB3-C9814B4253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0374" y="2352627"/>
            <a:ext cx="3197389" cy="3197389"/>
          </a:xfrm>
          <a:prstGeom prst="rect">
            <a:avLst/>
          </a:prstGeom>
          <a:noFill/>
          <a:ln>
            <a:noFill/>
          </a:ln>
        </p:spPr>
      </p:pic>
      <p:sp>
        <p:nvSpPr>
          <p:cNvPr id="6" name="Oval 5">
            <a:extLst>
              <a:ext uri="{FF2B5EF4-FFF2-40B4-BE49-F238E27FC236}">
                <a16:creationId xmlns:a16="http://schemas.microsoft.com/office/drawing/2014/main" id="{D4687A75-6971-1F80-A30A-2AA914E4D18B}"/>
              </a:ext>
            </a:extLst>
          </p:cNvPr>
          <p:cNvSpPr/>
          <p:nvPr/>
        </p:nvSpPr>
        <p:spPr>
          <a:xfrm>
            <a:off x="10771501" y="241218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8" name="Group 7">
            <a:extLst>
              <a:ext uri="{FF2B5EF4-FFF2-40B4-BE49-F238E27FC236}">
                <a16:creationId xmlns:a16="http://schemas.microsoft.com/office/drawing/2014/main" id="{073E3528-A004-0E3B-69E9-489A626B7A68}"/>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E8763A92-A95D-40E0-1216-EB10A9D3A93B}"/>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التعلّم التكيّفي والشخصي</a:t>
              </a:r>
              <a:endParaRPr lang="en-US" dirty="0"/>
            </a:p>
          </p:txBody>
        </p:sp>
        <p:sp>
          <p:nvSpPr>
            <p:cNvPr id="20" name="TextBox 19">
              <a:extLst>
                <a:ext uri="{FF2B5EF4-FFF2-40B4-BE49-F238E27FC236}">
                  <a16:creationId xmlns:a16="http://schemas.microsoft.com/office/drawing/2014/main" id="{4D1B09FB-75B7-0407-0497-38FDD7E72C6E}"/>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42482464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28EA0-3BB3-1A6C-F832-82D305675BF4}"/>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A1E3C28-2A75-5CBA-2873-7C675D6DA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9049F70-2C47-5FDA-6738-19FEA5E28341}"/>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التعليم</a:t>
            </a:r>
            <a:endParaRPr lang="en-US"/>
          </a:p>
        </p:txBody>
      </p:sp>
      <p:sp>
        <p:nvSpPr>
          <p:cNvPr id="5" name="TextBox 4">
            <a:extLst>
              <a:ext uri="{FF2B5EF4-FFF2-40B4-BE49-F238E27FC236}">
                <a16:creationId xmlns:a16="http://schemas.microsoft.com/office/drawing/2014/main" id="{CA80AD7D-7749-3D59-E648-3DA2B768638E}"/>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61FF8DFE-58BD-446A-5528-B3DBBA88B3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0374" y="2352627"/>
            <a:ext cx="3197389" cy="3197389"/>
          </a:xfrm>
          <a:prstGeom prst="rect">
            <a:avLst/>
          </a:prstGeom>
          <a:noFill/>
          <a:ln>
            <a:noFill/>
          </a:ln>
        </p:spPr>
      </p:pic>
      <p:grpSp>
        <p:nvGrpSpPr>
          <p:cNvPr id="8" name="Group 7">
            <a:extLst>
              <a:ext uri="{FF2B5EF4-FFF2-40B4-BE49-F238E27FC236}">
                <a16:creationId xmlns:a16="http://schemas.microsoft.com/office/drawing/2014/main" id="{5649D1FF-727B-682A-ADD4-E7587A1A504F}"/>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756B881A-5864-FA62-E6D6-FC251C94D0D4}"/>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التعلّم التكيّفي والشخصي</a:t>
              </a:r>
              <a:endParaRPr lang="en-US" dirty="0"/>
            </a:p>
          </p:txBody>
        </p:sp>
        <p:sp>
          <p:nvSpPr>
            <p:cNvPr id="20" name="TextBox 19">
              <a:extLst>
                <a:ext uri="{FF2B5EF4-FFF2-40B4-BE49-F238E27FC236}">
                  <a16:creationId xmlns:a16="http://schemas.microsoft.com/office/drawing/2014/main" id="{3CAF7200-2465-495C-F2BF-66F03A01D798}"/>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3" name="Oval 2">
            <a:extLst>
              <a:ext uri="{FF2B5EF4-FFF2-40B4-BE49-F238E27FC236}">
                <a16:creationId xmlns:a16="http://schemas.microsoft.com/office/drawing/2014/main" id="{8B0C8396-B664-D0B1-430D-1A9C09C3D48C}"/>
              </a:ext>
            </a:extLst>
          </p:cNvPr>
          <p:cNvSpPr/>
          <p:nvPr/>
        </p:nvSpPr>
        <p:spPr>
          <a:xfrm>
            <a:off x="10771501" y="3436286"/>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7" name="Group 6">
            <a:extLst>
              <a:ext uri="{FF2B5EF4-FFF2-40B4-BE49-F238E27FC236}">
                <a16:creationId xmlns:a16="http://schemas.microsoft.com/office/drawing/2014/main" id="{89F59A34-56F9-9DC9-6040-8D4E7B4CBA19}"/>
              </a:ext>
            </a:extLst>
          </p:cNvPr>
          <p:cNvGrpSpPr/>
          <p:nvPr/>
        </p:nvGrpSpPr>
        <p:grpSpPr>
          <a:xfrm>
            <a:off x="4289645" y="3463414"/>
            <a:ext cx="7089468" cy="553357"/>
            <a:chOff x="0" y="3299222"/>
            <a:chExt cx="7089468" cy="553357"/>
          </a:xfrm>
        </p:grpSpPr>
        <p:sp>
          <p:nvSpPr>
            <p:cNvPr id="10" name="TextBox 9">
              <a:extLst>
                <a:ext uri="{FF2B5EF4-FFF2-40B4-BE49-F238E27FC236}">
                  <a16:creationId xmlns:a16="http://schemas.microsoft.com/office/drawing/2014/main" id="{407F8FB7-05FB-1C33-8E29-5C912C518B9A}"/>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التقييم الآلي</a:t>
              </a:r>
              <a:endParaRPr lang="en-US" dirty="0"/>
            </a:p>
          </p:txBody>
        </p:sp>
        <p:sp>
          <p:nvSpPr>
            <p:cNvPr id="11" name="TextBox 10">
              <a:extLst>
                <a:ext uri="{FF2B5EF4-FFF2-40B4-BE49-F238E27FC236}">
                  <a16:creationId xmlns:a16="http://schemas.microsoft.com/office/drawing/2014/main" id="{76BA1271-4D62-AD62-36EE-DD90D5A2D7A6}"/>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3522612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EC94F-4F3C-714A-4FB8-E331568A8E3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64E8C2BB-2200-093C-AE84-A51AF0E1C8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AEDDD20D-5607-63A3-DF0F-946CFA962203}"/>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التعليم</a:t>
            </a:r>
            <a:endParaRPr lang="en-US"/>
          </a:p>
        </p:txBody>
      </p:sp>
      <p:sp>
        <p:nvSpPr>
          <p:cNvPr id="5" name="TextBox 4">
            <a:extLst>
              <a:ext uri="{FF2B5EF4-FFF2-40B4-BE49-F238E27FC236}">
                <a16:creationId xmlns:a16="http://schemas.microsoft.com/office/drawing/2014/main" id="{179FFA77-E823-300A-9A4C-A09526FF2610}"/>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C86D0D33-8EF3-D91C-A88E-F890B4A1F9C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0374" y="2352627"/>
            <a:ext cx="3197389" cy="3197389"/>
          </a:xfrm>
          <a:prstGeom prst="rect">
            <a:avLst/>
          </a:prstGeom>
          <a:noFill/>
          <a:ln>
            <a:noFill/>
          </a:ln>
        </p:spPr>
      </p:pic>
      <p:grpSp>
        <p:nvGrpSpPr>
          <p:cNvPr id="8" name="Group 7">
            <a:extLst>
              <a:ext uri="{FF2B5EF4-FFF2-40B4-BE49-F238E27FC236}">
                <a16:creationId xmlns:a16="http://schemas.microsoft.com/office/drawing/2014/main" id="{B449B764-CD69-4122-AFC2-A694FEEB4BA6}"/>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B78A19E4-B20F-9A98-4F62-502B0E8BC615}"/>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التعلّم التكيّفي والشخصي</a:t>
              </a:r>
              <a:endParaRPr lang="en-US" dirty="0"/>
            </a:p>
          </p:txBody>
        </p:sp>
        <p:sp>
          <p:nvSpPr>
            <p:cNvPr id="20" name="TextBox 19">
              <a:extLst>
                <a:ext uri="{FF2B5EF4-FFF2-40B4-BE49-F238E27FC236}">
                  <a16:creationId xmlns:a16="http://schemas.microsoft.com/office/drawing/2014/main" id="{DB501965-707C-11F7-8788-F0399DADA321}"/>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 name="Group 6">
            <a:extLst>
              <a:ext uri="{FF2B5EF4-FFF2-40B4-BE49-F238E27FC236}">
                <a16:creationId xmlns:a16="http://schemas.microsoft.com/office/drawing/2014/main" id="{39A01190-800F-6F6D-58CF-08F085A6D9D1}"/>
              </a:ext>
            </a:extLst>
          </p:cNvPr>
          <p:cNvGrpSpPr/>
          <p:nvPr/>
        </p:nvGrpSpPr>
        <p:grpSpPr>
          <a:xfrm>
            <a:off x="4289645" y="3463414"/>
            <a:ext cx="7089468" cy="553357"/>
            <a:chOff x="0" y="3299222"/>
            <a:chExt cx="7089468" cy="553357"/>
          </a:xfrm>
        </p:grpSpPr>
        <p:sp>
          <p:nvSpPr>
            <p:cNvPr id="10" name="TextBox 9">
              <a:extLst>
                <a:ext uri="{FF2B5EF4-FFF2-40B4-BE49-F238E27FC236}">
                  <a16:creationId xmlns:a16="http://schemas.microsoft.com/office/drawing/2014/main" id="{D732D426-17B6-0A08-2F45-464307B09010}"/>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التقييم الآلي</a:t>
              </a:r>
              <a:endParaRPr lang="en-US" dirty="0"/>
            </a:p>
          </p:txBody>
        </p:sp>
        <p:sp>
          <p:nvSpPr>
            <p:cNvPr id="11" name="TextBox 10">
              <a:extLst>
                <a:ext uri="{FF2B5EF4-FFF2-40B4-BE49-F238E27FC236}">
                  <a16:creationId xmlns:a16="http://schemas.microsoft.com/office/drawing/2014/main" id="{5EF46D5F-394A-2908-7BDB-FA5E2218F948}"/>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6" name="Oval 5">
            <a:extLst>
              <a:ext uri="{FF2B5EF4-FFF2-40B4-BE49-F238E27FC236}">
                <a16:creationId xmlns:a16="http://schemas.microsoft.com/office/drawing/2014/main" id="{43F0DF57-8248-C78E-20F6-F5CA09FE9552}"/>
              </a:ext>
            </a:extLst>
          </p:cNvPr>
          <p:cNvSpPr/>
          <p:nvPr/>
        </p:nvSpPr>
        <p:spPr>
          <a:xfrm>
            <a:off x="10771501" y="4552400"/>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2" name="Group 11">
            <a:extLst>
              <a:ext uri="{FF2B5EF4-FFF2-40B4-BE49-F238E27FC236}">
                <a16:creationId xmlns:a16="http://schemas.microsoft.com/office/drawing/2014/main" id="{7D010D59-B03E-24D2-00F9-1F6DCE0B5A8B}"/>
              </a:ext>
            </a:extLst>
          </p:cNvPr>
          <p:cNvGrpSpPr/>
          <p:nvPr/>
        </p:nvGrpSpPr>
        <p:grpSpPr>
          <a:xfrm>
            <a:off x="4289645" y="4579528"/>
            <a:ext cx="7089468" cy="553357"/>
            <a:chOff x="0" y="3299222"/>
            <a:chExt cx="7089468" cy="553357"/>
          </a:xfrm>
        </p:grpSpPr>
        <p:sp>
          <p:nvSpPr>
            <p:cNvPr id="13" name="TextBox 12">
              <a:extLst>
                <a:ext uri="{FF2B5EF4-FFF2-40B4-BE49-F238E27FC236}">
                  <a16:creationId xmlns:a16="http://schemas.microsoft.com/office/drawing/2014/main" id="{1263A418-9A3D-EC20-12EA-3BA7AC4CB477}"/>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مساعدو المعلّمين الافتراضيون</a:t>
              </a:r>
              <a:endParaRPr lang="en-US" dirty="0"/>
            </a:p>
          </p:txBody>
        </p:sp>
        <p:sp>
          <p:nvSpPr>
            <p:cNvPr id="14" name="TextBox 13">
              <a:extLst>
                <a:ext uri="{FF2B5EF4-FFF2-40B4-BE49-F238E27FC236}">
                  <a16:creationId xmlns:a16="http://schemas.microsoft.com/office/drawing/2014/main" id="{4E98CA44-4D3C-831A-0B79-15FF3F3A223D}"/>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Tree>
    <p:extLst>
      <p:ext uri="{BB962C8B-B14F-4D97-AF65-F5344CB8AC3E}">
        <p14:creationId xmlns:p14="http://schemas.microsoft.com/office/powerpoint/2010/main" val="1575472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571A-292A-DA25-182E-F53E68C356ED}"/>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D82F083-49D6-D438-0A8A-CDF3435FFB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20F5578-6F13-4711-0BF6-9B5B65D9BAC3}"/>
              </a:ext>
            </a:extLst>
          </p:cNvPr>
          <p:cNvSpPr txBox="1"/>
          <p:nvPr/>
        </p:nvSpPr>
        <p:spPr>
          <a:xfrm>
            <a:off x="2971800"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التعليم</a:t>
            </a:r>
            <a:endParaRPr lang="en-US"/>
          </a:p>
        </p:txBody>
      </p:sp>
      <p:sp>
        <p:nvSpPr>
          <p:cNvPr id="5" name="TextBox 4">
            <a:extLst>
              <a:ext uri="{FF2B5EF4-FFF2-40B4-BE49-F238E27FC236}">
                <a16:creationId xmlns:a16="http://schemas.microsoft.com/office/drawing/2014/main" id="{992875B4-2C74-9BEA-2347-A27C8880E13F}"/>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853921D4-9CB8-1045-0DD7-645D92B78A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50374" y="2352627"/>
            <a:ext cx="3197389" cy="3197389"/>
          </a:xfrm>
          <a:prstGeom prst="rect">
            <a:avLst/>
          </a:prstGeom>
          <a:noFill/>
          <a:ln>
            <a:noFill/>
          </a:ln>
        </p:spPr>
      </p:pic>
      <p:grpSp>
        <p:nvGrpSpPr>
          <p:cNvPr id="8" name="Group 7">
            <a:extLst>
              <a:ext uri="{FF2B5EF4-FFF2-40B4-BE49-F238E27FC236}">
                <a16:creationId xmlns:a16="http://schemas.microsoft.com/office/drawing/2014/main" id="{A01E93D7-706C-8556-4485-1B30EAFABAF8}"/>
              </a:ext>
            </a:extLst>
          </p:cNvPr>
          <p:cNvGrpSpPr/>
          <p:nvPr/>
        </p:nvGrpSpPr>
        <p:grpSpPr>
          <a:xfrm>
            <a:off x="4289645" y="2439312"/>
            <a:ext cx="7089468" cy="553357"/>
            <a:chOff x="0" y="3299222"/>
            <a:chExt cx="7089468" cy="553357"/>
          </a:xfrm>
        </p:grpSpPr>
        <p:sp>
          <p:nvSpPr>
            <p:cNvPr id="16" name="TextBox 15">
              <a:extLst>
                <a:ext uri="{FF2B5EF4-FFF2-40B4-BE49-F238E27FC236}">
                  <a16:creationId xmlns:a16="http://schemas.microsoft.com/office/drawing/2014/main" id="{06E96C20-4A7F-DED4-C0B8-32F9321CE13C}"/>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التعلّم التكيّفي والشخصي</a:t>
              </a:r>
              <a:endParaRPr lang="en-US" dirty="0"/>
            </a:p>
          </p:txBody>
        </p:sp>
        <p:sp>
          <p:nvSpPr>
            <p:cNvPr id="20" name="TextBox 19">
              <a:extLst>
                <a:ext uri="{FF2B5EF4-FFF2-40B4-BE49-F238E27FC236}">
                  <a16:creationId xmlns:a16="http://schemas.microsoft.com/office/drawing/2014/main" id="{BE4237B8-1912-2A21-0958-E179ED705F03}"/>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01</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7" name="Group 6">
            <a:extLst>
              <a:ext uri="{FF2B5EF4-FFF2-40B4-BE49-F238E27FC236}">
                <a16:creationId xmlns:a16="http://schemas.microsoft.com/office/drawing/2014/main" id="{3227D7A5-6423-F186-6068-E88436297898}"/>
              </a:ext>
            </a:extLst>
          </p:cNvPr>
          <p:cNvGrpSpPr/>
          <p:nvPr/>
        </p:nvGrpSpPr>
        <p:grpSpPr>
          <a:xfrm>
            <a:off x="4289645" y="3463414"/>
            <a:ext cx="7089468" cy="553357"/>
            <a:chOff x="0" y="3299222"/>
            <a:chExt cx="7089468" cy="553357"/>
          </a:xfrm>
        </p:grpSpPr>
        <p:sp>
          <p:nvSpPr>
            <p:cNvPr id="10" name="TextBox 9">
              <a:extLst>
                <a:ext uri="{FF2B5EF4-FFF2-40B4-BE49-F238E27FC236}">
                  <a16:creationId xmlns:a16="http://schemas.microsoft.com/office/drawing/2014/main" id="{09238957-05FE-A732-F506-50636433276F}"/>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التقييم الآلي</a:t>
              </a:r>
              <a:endParaRPr lang="en-US" dirty="0"/>
            </a:p>
          </p:txBody>
        </p:sp>
        <p:sp>
          <p:nvSpPr>
            <p:cNvPr id="11" name="TextBox 10">
              <a:extLst>
                <a:ext uri="{FF2B5EF4-FFF2-40B4-BE49-F238E27FC236}">
                  <a16:creationId xmlns:a16="http://schemas.microsoft.com/office/drawing/2014/main" id="{DD6FFA25-EC89-ACA8-6F15-8102183E023A}"/>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02</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grpSp>
        <p:nvGrpSpPr>
          <p:cNvPr id="12" name="Group 11">
            <a:extLst>
              <a:ext uri="{FF2B5EF4-FFF2-40B4-BE49-F238E27FC236}">
                <a16:creationId xmlns:a16="http://schemas.microsoft.com/office/drawing/2014/main" id="{ED5F3C26-3F6C-EF07-8A2D-CC9FD030F1B0}"/>
              </a:ext>
            </a:extLst>
          </p:cNvPr>
          <p:cNvGrpSpPr/>
          <p:nvPr/>
        </p:nvGrpSpPr>
        <p:grpSpPr>
          <a:xfrm>
            <a:off x="4289645" y="4579528"/>
            <a:ext cx="7089468" cy="553357"/>
            <a:chOff x="0" y="3299222"/>
            <a:chExt cx="7089468" cy="553357"/>
          </a:xfrm>
        </p:grpSpPr>
        <p:sp>
          <p:nvSpPr>
            <p:cNvPr id="13" name="TextBox 12">
              <a:extLst>
                <a:ext uri="{FF2B5EF4-FFF2-40B4-BE49-F238E27FC236}">
                  <a16:creationId xmlns:a16="http://schemas.microsoft.com/office/drawing/2014/main" id="{17224C73-179B-4B20-5AF2-9EAF73BB1884}"/>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مساعدو المعلّمين الافتراضيون</a:t>
              </a:r>
              <a:endParaRPr lang="en-US" dirty="0"/>
            </a:p>
          </p:txBody>
        </p:sp>
        <p:sp>
          <p:nvSpPr>
            <p:cNvPr id="14" name="TextBox 13">
              <a:extLst>
                <a:ext uri="{FF2B5EF4-FFF2-40B4-BE49-F238E27FC236}">
                  <a16:creationId xmlns:a16="http://schemas.microsoft.com/office/drawing/2014/main" id="{0C0163D5-8B07-B31A-FBB6-450B37E4EDA4}"/>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rgbClr val="168489"/>
                  </a:solidFill>
                  <a:latin typeface="ADLaM Display" panose="02010000000000000000" pitchFamily="2" charset="0"/>
                  <a:ea typeface="ADLaM Display" panose="02010000000000000000" pitchFamily="2" charset="0"/>
                  <a:cs typeface="ADLaM Display" panose="02010000000000000000" pitchFamily="2" charset="0"/>
                </a:rPr>
                <a:t>03</a:t>
              </a:r>
              <a:endParaRPr lang="en-US"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3" name="Oval 2">
            <a:extLst>
              <a:ext uri="{FF2B5EF4-FFF2-40B4-BE49-F238E27FC236}">
                <a16:creationId xmlns:a16="http://schemas.microsoft.com/office/drawing/2014/main" id="{75465BB2-8B77-5307-96D6-D804BF065AB0}"/>
              </a:ext>
            </a:extLst>
          </p:cNvPr>
          <p:cNvSpPr/>
          <p:nvPr/>
        </p:nvSpPr>
        <p:spPr>
          <a:xfrm>
            <a:off x="10771501" y="5716954"/>
            <a:ext cx="607612" cy="607612"/>
          </a:xfrm>
          <a:prstGeom prst="ellipse">
            <a:avLst/>
          </a:prstGeom>
          <a:solidFill>
            <a:srgbClr val="168489"/>
          </a:solid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b="1" dirty="0">
              <a:solidFill>
                <a:srgbClr val="168489"/>
              </a:solidFill>
              <a:latin typeface="ADLaM Display" panose="02010000000000000000" pitchFamily="2" charset="0"/>
              <a:ea typeface="ADLaM Display" panose="02010000000000000000" pitchFamily="2" charset="0"/>
              <a:cs typeface="ADLaM Display" panose="02010000000000000000" pitchFamily="2" charset="0"/>
            </a:endParaRPr>
          </a:p>
        </p:txBody>
      </p:sp>
      <p:grpSp>
        <p:nvGrpSpPr>
          <p:cNvPr id="15" name="Group 14">
            <a:extLst>
              <a:ext uri="{FF2B5EF4-FFF2-40B4-BE49-F238E27FC236}">
                <a16:creationId xmlns:a16="http://schemas.microsoft.com/office/drawing/2014/main" id="{419A0604-F962-0712-1FE8-0EDB15E56E5B}"/>
              </a:ext>
            </a:extLst>
          </p:cNvPr>
          <p:cNvGrpSpPr/>
          <p:nvPr/>
        </p:nvGrpSpPr>
        <p:grpSpPr>
          <a:xfrm>
            <a:off x="4289645" y="5744082"/>
            <a:ext cx="7089468" cy="553357"/>
            <a:chOff x="0" y="3299222"/>
            <a:chExt cx="7089468" cy="553357"/>
          </a:xfrm>
        </p:grpSpPr>
        <p:sp>
          <p:nvSpPr>
            <p:cNvPr id="17" name="TextBox 16">
              <a:extLst>
                <a:ext uri="{FF2B5EF4-FFF2-40B4-BE49-F238E27FC236}">
                  <a16:creationId xmlns:a16="http://schemas.microsoft.com/office/drawing/2014/main" id="{ECA88D36-6540-DB91-5D60-C0AC40E3FDEC}"/>
                </a:ext>
              </a:extLst>
            </p:cNvPr>
            <p:cNvSpPr txBox="1"/>
            <p:nvPr/>
          </p:nvSpPr>
          <p:spPr>
            <a:xfrm>
              <a:off x="0" y="3299222"/>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ترجمة المحاضرات والمواد التعليمية</a:t>
              </a:r>
              <a:endParaRPr lang="en-US" dirty="0"/>
            </a:p>
          </p:txBody>
        </p:sp>
        <p:sp>
          <p:nvSpPr>
            <p:cNvPr id="18" name="TextBox 17">
              <a:extLst>
                <a:ext uri="{FF2B5EF4-FFF2-40B4-BE49-F238E27FC236}">
                  <a16:creationId xmlns:a16="http://schemas.microsoft.com/office/drawing/2014/main" id="{9030C419-F261-4A80-D777-7D4EFC8F87EE}"/>
                </a:ext>
              </a:extLst>
            </p:cNvPr>
            <p:cNvSpPr txBox="1"/>
            <p:nvPr/>
          </p:nvSpPr>
          <p:spPr>
            <a:xfrm>
              <a:off x="6481856" y="3391234"/>
              <a:ext cx="607612" cy="369332"/>
            </a:xfrm>
            <a:prstGeom prst="rect">
              <a:avLst/>
            </a:prstGeom>
            <a:noFill/>
          </p:spPr>
          <p:txBody>
            <a:bodyPr wrap="square" rtlCol="0">
              <a:spAutoFit/>
            </a:bodyPr>
            <a:lstStyle/>
            <a:p>
              <a:pPr algn="ctr"/>
              <a:r>
                <a:rPr lang="en-GB" dirty="0">
                  <a:solidFill>
                    <a:schemeClr val="bg1"/>
                  </a:solidFill>
                  <a:latin typeface="ADLaM Display" panose="02010000000000000000" pitchFamily="2" charset="0"/>
                  <a:ea typeface="ADLaM Display" panose="02010000000000000000" pitchFamily="2" charset="0"/>
                  <a:cs typeface="ADLaM Display" panose="02010000000000000000" pitchFamily="2" charset="0"/>
                </a:rPr>
                <a:t>04</a:t>
              </a:r>
              <a:endParaRPr lang="en-US" dirty="0">
                <a:solidFill>
                  <a:schemeClr val="bg1"/>
                </a:solidFill>
                <a:latin typeface="ADLaM Display" panose="02010000000000000000" pitchFamily="2" charset="0"/>
                <a:ea typeface="ADLaM Display" panose="02010000000000000000" pitchFamily="2" charset="0"/>
                <a:cs typeface="ADLaM Display" panose="02010000000000000000" pitchFamily="2" charset="0"/>
              </a:endParaRPr>
            </a:p>
          </p:txBody>
        </p:sp>
      </p:grpSp>
      <p:sp>
        <p:nvSpPr>
          <p:cNvPr id="19" name="Rectangle: Rounded Corners 18">
            <a:extLst>
              <a:ext uri="{FF2B5EF4-FFF2-40B4-BE49-F238E27FC236}">
                <a16:creationId xmlns:a16="http://schemas.microsoft.com/office/drawing/2014/main" id="{7F3CE9A0-41F0-1E71-2E8E-E95E8632746E}"/>
              </a:ext>
            </a:extLst>
          </p:cNvPr>
          <p:cNvSpPr/>
          <p:nvPr/>
        </p:nvSpPr>
        <p:spPr>
          <a:xfrm rot="4054741">
            <a:off x="13351477" y="2644834"/>
            <a:ext cx="4253299" cy="4253299"/>
          </a:xfrm>
          <a:prstGeom prst="roundRect">
            <a:avLst/>
          </a:prstGeom>
          <a:noFill/>
          <a:ln w="57150">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Saving ">
            <a:extLst>
              <a:ext uri="{FF2B5EF4-FFF2-40B4-BE49-F238E27FC236}">
                <a16:creationId xmlns:a16="http://schemas.microsoft.com/office/drawing/2014/main" id="{32C30C73-CB4C-0B7D-C757-1BD25EB64FD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680911" y="3172788"/>
            <a:ext cx="3197389" cy="3197389"/>
          </a:xfrm>
          <a:prstGeom prst="rect">
            <a:avLst/>
          </a:prstGeom>
          <a:noFill/>
          <a:ln>
            <a:noFill/>
          </a:ln>
        </p:spPr>
      </p:pic>
    </p:spTree>
    <p:extLst>
      <p:ext uri="{BB962C8B-B14F-4D97-AF65-F5344CB8AC3E}">
        <p14:creationId xmlns:p14="http://schemas.microsoft.com/office/powerpoint/2010/main" val="3277864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9EE8B-464B-9716-A5C1-3A3881FC7399}"/>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0CBBB545-4BBD-0E66-12D5-EEF35C5EA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C106E0A7-9566-0CB3-2264-CC3980EF0DB4}"/>
              </a:ext>
            </a:extLst>
          </p:cNvPr>
          <p:cNvSpPr txBox="1"/>
          <p:nvPr/>
        </p:nvSpPr>
        <p:spPr>
          <a:xfrm>
            <a:off x="-2148245"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الخدمات المالية</a:t>
            </a:r>
            <a:endParaRPr lang="en-US"/>
          </a:p>
        </p:txBody>
      </p:sp>
      <p:sp>
        <p:nvSpPr>
          <p:cNvPr id="5" name="TextBox 4">
            <a:extLst>
              <a:ext uri="{FF2B5EF4-FFF2-40B4-BE49-F238E27FC236}">
                <a16:creationId xmlns:a16="http://schemas.microsoft.com/office/drawing/2014/main" id="{FFD4D37E-DD84-03D2-437D-BAE92BE2C1AB}"/>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1ACCC900-E8C1-C35D-BCE2-6A50225574E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9626" y="2352627"/>
            <a:ext cx="3197389" cy="3197389"/>
          </a:xfrm>
          <a:prstGeom prst="rect">
            <a:avLst/>
          </a:prstGeom>
          <a:noFill/>
          <a:ln>
            <a:noFill/>
          </a:ln>
        </p:spPr>
      </p:pic>
      <p:sp>
        <p:nvSpPr>
          <p:cNvPr id="19" name="Rectangle: Rounded Corners 18">
            <a:extLst>
              <a:ext uri="{FF2B5EF4-FFF2-40B4-BE49-F238E27FC236}">
                <a16:creationId xmlns:a16="http://schemas.microsoft.com/office/drawing/2014/main" id="{7437E3AD-6195-D5DB-D9BD-15D4EEC52C27}"/>
              </a:ext>
            </a:extLst>
          </p:cNvPr>
          <p:cNvSpPr/>
          <p:nvPr/>
        </p:nvSpPr>
        <p:spPr>
          <a:xfrm rot="4054741">
            <a:off x="8665176" y="2599839"/>
            <a:ext cx="4253299" cy="4253299"/>
          </a:xfrm>
          <a:prstGeom prst="roundRect">
            <a:avLst/>
          </a:prstGeom>
          <a:noFill/>
          <a:ln w="57150">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Saving ">
            <a:extLst>
              <a:ext uri="{FF2B5EF4-FFF2-40B4-BE49-F238E27FC236}">
                <a16:creationId xmlns:a16="http://schemas.microsoft.com/office/drawing/2014/main" id="{37264F87-1313-494E-0F36-80866AF6355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94611" y="3172788"/>
            <a:ext cx="3197389" cy="3197389"/>
          </a:xfrm>
          <a:prstGeom prst="rect">
            <a:avLst/>
          </a:prstGeom>
          <a:noFill/>
          <a:ln>
            <a:noFill/>
          </a:ln>
        </p:spPr>
      </p:pic>
      <p:sp>
        <p:nvSpPr>
          <p:cNvPr id="23" name="TextBox 22">
            <a:extLst>
              <a:ext uri="{FF2B5EF4-FFF2-40B4-BE49-F238E27FC236}">
                <a16:creationId xmlns:a16="http://schemas.microsoft.com/office/drawing/2014/main" id="{62D7E935-ED9D-7B3D-72A7-D60293E8C1AA}"/>
              </a:ext>
            </a:extLst>
          </p:cNvPr>
          <p:cNvSpPr txBox="1"/>
          <p:nvPr/>
        </p:nvSpPr>
        <p:spPr>
          <a:xfrm>
            <a:off x="602169" y="1845437"/>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أنظمة كشف الاحتيال</a:t>
            </a:r>
            <a:endParaRPr lang="en-US" dirty="0"/>
          </a:p>
        </p:txBody>
      </p:sp>
      <p:sp>
        <p:nvSpPr>
          <p:cNvPr id="24" name="TextBox 23">
            <a:extLst>
              <a:ext uri="{FF2B5EF4-FFF2-40B4-BE49-F238E27FC236}">
                <a16:creationId xmlns:a16="http://schemas.microsoft.com/office/drawing/2014/main" id="{BAB648E3-2CC1-5AFE-305B-6801EA916B48}"/>
              </a:ext>
            </a:extLst>
          </p:cNvPr>
          <p:cNvSpPr txBox="1"/>
          <p:nvPr/>
        </p:nvSpPr>
        <p:spPr>
          <a:xfrm>
            <a:off x="602169" y="3009284"/>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التداول الآلي والاستثمار الذكي</a:t>
            </a:r>
            <a:endParaRPr lang="en-US" dirty="0"/>
          </a:p>
        </p:txBody>
      </p:sp>
      <p:sp>
        <p:nvSpPr>
          <p:cNvPr id="25" name="TextBox 24">
            <a:extLst>
              <a:ext uri="{FF2B5EF4-FFF2-40B4-BE49-F238E27FC236}">
                <a16:creationId xmlns:a16="http://schemas.microsoft.com/office/drawing/2014/main" id="{E1D3EC39-5780-C771-AF49-8DE5A221950C}"/>
              </a:ext>
            </a:extLst>
          </p:cNvPr>
          <p:cNvSpPr txBox="1"/>
          <p:nvPr/>
        </p:nvSpPr>
        <p:spPr>
          <a:xfrm>
            <a:off x="602169" y="4173131"/>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تقييم المخاطر وتحليل الائتمان</a:t>
            </a:r>
            <a:endParaRPr lang="en-US" dirty="0"/>
          </a:p>
        </p:txBody>
      </p:sp>
      <p:sp>
        <p:nvSpPr>
          <p:cNvPr id="26" name="TextBox 25">
            <a:extLst>
              <a:ext uri="{FF2B5EF4-FFF2-40B4-BE49-F238E27FC236}">
                <a16:creationId xmlns:a16="http://schemas.microsoft.com/office/drawing/2014/main" id="{440DAB1A-F1F8-BC10-865C-15DC75464676}"/>
              </a:ext>
            </a:extLst>
          </p:cNvPr>
          <p:cNvSpPr txBox="1"/>
          <p:nvPr/>
        </p:nvSpPr>
        <p:spPr>
          <a:xfrm>
            <a:off x="602169" y="5336978"/>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خدمة العملاء الآلية المتقدّمة</a:t>
            </a:r>
            <a:endParaRPr lang="en-US" dirty="0"/>
          </a:p>
        </p:txBody>
      </p:sp>
    </p:spTree>
    <p:extLst>
      <p:ext uri="{BB962C8B-B14F-4D97-AF65-F5344CB8AC3E}">
        <p14:creationId xmlns:p14="http://schemas.microsoft.com/office/powerpoint/2010/main" val="26592931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AC226-2FCF-F09C-F415-B678982B1DE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317CE1AD-45D0-8981-2263-7E8F771B96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7DEB1D84-5A31-34DD-4A42-6D7DA3AD8CAC}"/>
              </a:ext>
            </a:extLst>
          </p:cNvPr>
          <p:cNvSpPr txBox="1"/>
          <p:nvPr/>
        </p:nvSpPr>
        <p:spPr>
          <a:xfrm>
            <a:off x="3074674" y="976736"/>
            <a:ext cx="824424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الصناعة والإنتاج</a:t>
            </a:r>
            <a:endParaRPr lang="en-US"/>
          </a:p>
        </p:txBody>
      </p:sp>
      <p:sp>
        <p:nvSpPr>
          <p:cNvPr id="5" name="TextBox 4">
            <a:extLst>
              <a:ext uri="{FF2B5EF4-FFF2-40B4-BE49-F238E27FC236}">
                <a16:creationId xmlns:a16="http://schemas.microsoft.com/office/drawing/2014/main" id="{5B9554D4-F9CF-9FE9-E02C-0C2379D27F75}"/>
              </a:ext>
            </a:extLst>
          </p:cNvPr>
          <p:cNvSpPr txBox="1"/>
          <p:nvPr/>
        </p:nvSpPr>
        <p:spPr>
          <a:xfrm>
            <a:off x="812887" y="-101336"/>
            <a:ext cx="10566226" cy="658642"/>
          </a:xfrm>
          <a:prstGeom prst="rect">
            <a:avLst/>
          </a:prstGeom>
          <a:noFill/>
        </p:spPr>
        <p:txBody>
          <a:bodyPr wrap="square">
            <a:spAutoFit/>
          </a:bodyPr>
          <a:lstStyle/>
          <a:p>
            <a:pPr algn="ctr">
              <a:lnSpc>
                <a:spcPct val="115000"/>
              </a:lnSpc>
            </a:pPr>
            <a:r>
              <a:rPr lang="ar-EG" sz="3200" b="1" dirty="0">
                <a:solidFill>
                  <a:schemeClr val="bg1"/>
                </a:solidFill>
                <a:latin typeface="Adobe Arabic" panose="02040503050201020203" pitchFamily="18" charset="-78"/>
                <a:cs typeface="Adobe Arabic" panose="02040503050201020203" pitchFamily="18" charset="-78"/>
              </a:rPr>
              <a:t>أنواع الذكاء الاصطناعي وتطبيقاته العملية</a:t>
            </a:r>
            <a:r>
              <a:rPr lang="ar-SA" sz="3200" b="1" dirty="0">
                <a:solidFill>
                  <a:schemeClr val="bg1"/>
                </a:solidFill>
                <a:latin typeface="Adobe Arabic" panose="02040503050201020203" pitchFamily="18" charset="-78"/>
                <a:cs typeface="Adobe Arabic" panose="02040503050201020203" pitchFamily="18" charset="-78"/>
              </a:rPr>
              <a:t>(التطبيقات العملية للذكاء الاصطناعي في قطاعات مختلفة)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4" name="Picture 3" descr="Education ">
            <a:extLst>
              <a:ext uri="{FF2B5EF4-FFF2-40B4-BE49-F238E27FC236}">
                <a16:creationId xmlns:a16="http://schemas.microsoft.com/office/drawing/2014/main" id="{D2E56435-4B10-3D16-CD9F-334CE6261E5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9626" y="2352627"/>
            <a:ext cx="3197389" cy="3197389"/>
          </a:xfrm>
          <a:prstGeom prst="rect">
            <a:avLst/>
          </a:prstGeom>
          <a:noFill/>
          <a:ln>
            <a:noFill/>
          </a:ln>
        </p:spPr>
      </p:pic>
      <p:sp>
        <p:nvSpPr>
          <p:cNvPr id="19" name="Rectangle: Rounded Corners 18">
            <a:extLst>
              <a:ext uri="{FF2B5EF4-FFF2-40B4-BE49-F238E27FC236}">
                <a16:creationId xmlns:a16="http://schemas.microsoft.com/office/drawing/2014/main" id="{B33CBF9C-5AAD-16CB-EA65-4178C7400ABF}"/>
              </a:ext>
            </a:extLst>
          </p:cNvPr>
          <p:cNvSpPr/>
          <p:nvPr/>
        </p:nvSpPr>
        <p:spPr>
          <a:xfrm rot="4054741">
            <a:off x="13351477" y="2644834"/>
            <a:ext cx="4253299" cy="4253299"/>
          </a:xfrm>
          <a:prstGeom prst="roundRect">
            <a:avLst/>
          </a:prstGeom>
          <a:noFill/>
          <a:ln w="57150">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Saving ">
            <a:extLst>
              <a:ext uri="{FF2B5EF4-FFF2-40B4-BE49-F238E27FC236}">
                <a16:creationId xmlns:a16="http://schemas.microsoft.com/office/drawing/2014/main" id="{07A59C6D-7A37-A520-E889-F95724546D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680911" y="3172788"/>
            <a:ext cx="3197389" cy="3197389"/>
          </a:xfrm>
          <a:prstGeom prst="rect">
            <a:avLst/>
          </a:prstGeom>
          <a:noFill/>
          <a:ln>
            <a:noFill/>
          </a:ln>
        </p:spPr>
      </p:pic>
      <p:sp>
        <p:nvSpPr>
          <p:cNvPr id="23" name="TextBox 22">
            <a:extLst>
              <a:ext uri="{FF2B5EF4-FFF2-40B4-BE49-F238E27FC236}">
                <a16:creationId xmlns:a16="http://schemas.microsoft.com/office/drawing/2014/main" id="{61B9148D-B403-FB7A-2E9D-1639A99BE02C}"/>
              </a:ext>
            </a:extLst>
          </p:cNvPr>
          <p:cNvSpPr txBox="1"/>
          <p:nvPr/>
        </p:nvSpPr>
        <p:spPr>
          <a:xfrm>
            <a:off x="5825088" y="1845437"/>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الصيانة التنبؤية</a:t>
            </a:r>
            <a:endParaRPr lang="en-US" dirty="0"/>
          </a:p>
        </p:txBody>
      </p:sp>
      <p:sp>
        <p:nvSpPr>
          <p:cNvPr id="24" name="TextBox 23">
            <a:extLst>
              <a:ext uri="{FF2B5EF4-FFF2-40B4-BE49-F238E27FC236}">
                <a16:creationId xmlns:a16="http://schemas.microsoft.com/office/drawing/2014/main" id="{65E03ACA-8429-7A80-CA8A-6FE7F1205323}"/>
              </a:ext>
            </a:extLst>
          </p:cNvPr>
          <p:cNvSpPr txBox="1"/>
          <p:nvPr/>
        </p:nvSpPr>
        <p:spPr>
          <a:xfrm>
            <a:off x="5825088" y="3009284"/>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تحسين سلاسل التوريد</a:t>
            </a:r>
            <a:endParaRPr lang="en-US" dirty="0"/>
          </a:p>
        </p:txBody>
      </p:sp>
      <p:sp>
        <p:nvSpPr>
          <p:cNvPr id="25" name="TextBox 24">
            <a:extLst>
              <a:ext uri="{FF2B5EF4-FFF2-40B4-BE49-F238E27FC236}">
                <a16:creationId xmlns:a16="http://schemas.microsoft.com/office/drawing/2014/main" id="{E9D62C53-FF77-98D9-635D-B8A58F7C26AE}"/>
              </a:ext>
            </a:extLst>
          </p:cNvPr>
          <p:cNvSpPr txBox="1"/>
          <p:nvPr/>
        </p:nvSpPr>
        <p:spPr>
          <a:xfrm>
            <a:off x="5825088" y="4173131"/>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مراقبة جودة المنتجات</a:t>
            </a:r>
            <a:endParaRPr lang="en-US" dirty="0"/>
          </a:p>
        </p:txBody>
      </p:sp>
      <p:sp>
        <p:nvSpPr>
          <p:cNvPr id="26" name="TextBox 25">
            <a:extLst>
              <a:ext uri="{FF2B5EF4-FFF2-40B4-BE49-F238E27FC236}">
                <a16:creationId xmlns:a16="http://schemas.microsoft.com/office/drawing/2014/main" id="{465C0F44-BED7-2620-6F13-E37B66DD04FB}"/>
              </a:ext>
            </a:extLst>
          </p:cNvPr>
          <p:cNvSpPr txBox="1"/>
          <p:nvPr/>
        </p:nvSpPr>
        <p:spPr>
          <a:xfrm>
            <a:off x="5825088" y="5336978"/>
            <a:ext cx="5554025"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الروبوتات الذكية في خطوط الإنتاج</a:t>
            </a:r>
            <a:endParaRPr lang="en-US" dirty="0"/>
          </a:p>
        </p:txBody>
      </p:sp>
      <p:sp>
        <p:nvSpPr>
          <p:cNvPr id="3" name="Rectangle: Rounded Corners 2">
            <a:extLst>
              <a:ext uri="{FF2B5EF4-FFF2-40B4-BE49-F238E27FC236}">
                <a16:creationId xmlns:a16="http://schemas.microsoft.com/office/drawing/2014/main" id="{1722ACCF-2621-D702-E968-BA388B06748C}"/>
              </a:ext>
            </a:extLst>
          </p:cNvPr>
          <p:cNvSpPr/>
          <p:nvPr/>
        </p:nvSpPr>
        <p:spPr>
          <a:xfrm rot="4054741">
            <a:off x="-989914" y="1627099"/>
            <a:ext cx="4253299" cy="4253299"/>
          </a:xfrm>
          <a:prstGeom prst="roundRect">
            <a:avLst/>
          </a:prstGeom>
          <a:noFill/>
          <a:ln w="57150">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Production ">
            <a:extLst>
              <a:ext uri="{FF2B5EF4-FFF2-40B4-BE49-F238E27FC236}">
                <a16:creationId xmlns:a16="http://schemas.microsoft.com/office/drawing/2014/main" id="{235A92A0-EE11-0F23-1FDD-D9FB1F9814C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47479" y="2691579"/>
            <a:ext cx="2519483" cy="2519483"/>
          </a:xfrm>
          <a:prstGeom prst="rect">
            <a:avLst/>
          </a:prstGeom>
          <a:noFill/>
          <a:ln>
            <a:noFill/>
          </a:ln>
        </p:spPr>
      </p:pic>
    </p:spTree>
    <p:extLst>
      <p:ext uri="{BB962C8B-B14F-4D97-AF65-F5344CB8AC3E}">
        <p14:creationId xmlns:p14="http://schemas.microsoft.com/office/powerpoint/2010/main" val="4290780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p:bldP spid="2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65ACD-0688-18C9-8A89-7671957095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3BBDB11-F1C5-E9F8-90B5-24FB99C6B4C1}"/>
              </a:ext>
            </a:extLst>
          </p:cNvPr>
          <p:cNvSpPr txBox="1"/>
          <p:nvPr/>
        </p:nvSpPr>
        <p:spPr>
          <a:xfrm>
            <a:off x="2190750" y="-94577"/>
            <a:ext cx="7810500"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حالة دراسية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B1B9023-7969-0899-2840-3BB8FDF969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8CD529CA-CFC2-5D93-1452-C918DBEF7328}"/>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الذكاء الاصطناعي في شركة سيمنز للصناعة</a:t>
            </a:r>
            <a:endParaRPr lang="en-US"/>
          </a:p>
        </p:txBody>
      </p:sp>
      <p:sp>
        <p:nvSpPr>
          <p:cNvPr id="23" name="Rectangle: Rounded Corners 22">
            <a:extLst>
              <a:ext uri="{FF2B5EF4-FFF2-40B4-BE49-F238E27FC236}">
                <a16:creationId xmlns:a16="http://schemas.microsoft.com/office/drawing/2014/main" id="{69520E09-91E9-F972-FA64-EE9552AF6013}"/>
              </a:ext>
            </a:extLst>
          </p:cNvPr>
          <p:cNvSpPr/>
          <p:nvPr/>
        </p:nvSpPr>
        <p:spPr>
          <a:xfrm rot="4768334">
            <a:off x="-763234"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F0D94482-BCE1-565A-50AB-61EBBC89A3AB}"/>
              </a:ext>
            </a:extLst>
          </p:cNvPr>
          <p:cNvSpPr txBox="1"/>
          <p:nvPr/>
        </p:nvSpPr>
        <p:spPr>
          <a:xfrm>
            <a:off x="5351490" y="2110695"/>
            <a:ext cx="6027624" cy="1815882"/>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تُعدّ شركة سيمنز مثالاً بارزاً على توظيف الذكاء الاصطناعي في التحوّل الصناعي. طوّرت الشركة منصّة "مايندسفير" (</a:t>
            </a:r>
            <a:r>
              <a:rPr lang="en-US"/>
              <a:t>MindSphere</a:t>
            </a:r>
            <a:r>
              <a:rPr lang="ar-SA"/>
              <a:t>) التي تجمع بين إنترنت الأشياء الصناعية والذكاء الاصطناعي لمراقبة وتحسين أداء المعدّات الصناعية</a:t>
            </a:r>
            <a:endParaRPr lang="en-US" dirty="0"/>
          </a:p>
        </p:txBody>
      </p:sp>
      <p:sp>
        <p:nvSpPr>
          <p:cNvPr id="3" name="Rectangle: Rounded Corners 2">
            <a:extLst>
              <a:ext uri="{FF2B5EF4-FFF2-40B4-BE49-F238E27FC236}">
                <a16:creationId xmlns:a16="http://schemas.microsoft.com/office/drawing/2014/main" id="{76D829B1-EE10-DDB0-264F-E76039CF836B}"/>
              </a:ext>
            </a:extLst>
          </p:cNvPr>
          <p:cNvSpPr/>
          <p:nvPr/>
        </p:nvSpPr>
        <p:spPr>
          <a:xfrm rot="4054741">
            <a:off x="-6452149" y="1627099"/>
            <a:ext cx="4253299" cy="4253299"/>
          </a:xfrm>
          <a:prstGeom prst="roundRect">
            <a:avLst/>
          </a:prstGeom>
          <a:noFill/>
          <a:ln w="57150">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Production ">
            <a:extLst>
              <a:ext uri="{FF2B5EF4-FFF2-40B4-BE49-F238E27FC236}">
                <a16:creationId xmlns:a16="http://schemas.microsoft.com/office/drawing/2014/main" id="{50E10334-3ECB-9961-D737-977C24FE5B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4756" y="2691579"/>
            <a:ext cx="2519483" cy="2519483"/>
          </a:xfrm>
          <a:prstGeom prst="rect">
            <a:avLst/>
          </a:prstGeom>
          <a:noFill/>
          <a:ln>
            <a:noFill/>
          </a:ln>
        </p:spPr>
      </p:pic>
      <p:pic>
        <p:nvPicPr>
          <p:cNvPr id="5" name="Picture 4" descr="Siemens Logo and symbol, meaning, history, PNG, brand">
            <a:extLst>
              <a:ext uri="{FF2B5EF4-FFF2-40B4-BE49-F238E27FC236}">
                <a16:creationId xmlns:a16="http://schemas.microsoft.com/office/drawing/2014/main" id="{77FB9766-B9FF-AFAA-3358-017375F4F6F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991" b="32052"/>
          <a:stretch/>
        </p:blipFill>
        <p:spPr bwMode="auto">
          <a:xfrm>
            <a:off x="812886" y="1881816"/>
            <a:ext cx="4008327" cy="809763"/>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9229B2A7-9FF8-A58D-CC67-58186D9F3470}"/>
              </a:ext>
            </a:extLst>
          </p:cNvPr>
          <p:cNvSpPr txBox="1"/>
          <p:nvPr/>
        </p:nvSpPr>
        <p:spPr>
          <a:xfrm>
            <a:off x="5351490" y="4132968"/>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تُحلّل المنصّة بيانات الآلات في الوقت الفعلي للتنبؤ بالأعطال قبل حدوثها، ممّا يقلّل من وقت التوقّف غير المخطّط بنسبة تصل إلى 70%. كما تساعد على تحسين كفاءة الطاقة وجودة المنتجات، محقّقةً وفورات سنوية تقدّر بملايين الدولارات للمصانع التي تطبّق هذه التقنية</a:t>
            </a:r>
            <a:endParaRPr lang="en-US" dirty="0"/>
          </a:p>
        </p:txBody>
      </p:sp>
    </p:spTree>
    <p:extLst>
      <p:ext uri="{BB962C8B-B14F-4D97-AF65-F5344CB8AC3E}">
        <p14:creationId xmlns:p14="http://schemas.microsoft.com/office/powerpoint/2010/main" val="1755415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BC723-99FD-097F-D78A-ED148048A27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F600E22-6BBC-D70B-1CE0-681639E66DD4}"/>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8DBA584-F19F-5875-EB1F-805A0440C0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3" name="Rectangle: Rounded Corners 22">
            <a:extLst>
              <a:ext uri="{FF2B5EF4-FFF2-40B4-BE49-F238E27FC236}">
                <a16:creationId xmlns:a16="http://schemas.microsoft.com/office/drawing/2014/main" id="{D49373C1-033E-A2B9-5A43-DB88E7C9B25E}"/>
              </a:ext>
            </a:extLst>
          </p:cNvPr>
          <p:cNvSpPr/>
          <p:nvPr/>
        </p:nvSpPr>
        <p:spPr>
          <a:xfrm rot="4768334">
            <a:off x="-7724472"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iemens Logo and symbol, meaning, history, PNG, brand">
            <a:extLst>
              <a:ext uri="{FF2B5EF4-FFF2-40B4-BE49-F238E27FC236}">
                <a16:creationId xmlns:a16="http://schemas.microsoft.com/office/drawing/2014/main" id="{D3DAD320-9327-A371-4ABD-33731271AC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991" b="32052"/>
          <a:stretch/>
        </p:blipFill>
        <p:spPr bwMode="auto">
          <a:xfrm>
            <a:off x="-6148352" y="1881816"/>
            <a:ext cx="4008327" cy="809763"/>
          </a:xfrm>
          <a:prstGeom prst="rect">
            <a:avLst/>
          </a:prstGeom>
          <a:noFill/>
          <a:ln>
            <a:noFill/>
          </a:ln>
          <a:extLst>
            <a:ext uri="{53640926-AAD7-44D8-BBD7-CCE9431645EC}">
              <a14:shadowObscured xmlns:a14="http://schemas.microsoft.com/office/drawing/2010/main"/>
            </a:ext>
          </a:extLst>
        </p:spPr>
      </p:pic>
      <p:grpSp>
        <p:nvGrpSpPr>
          <p:cNvPr id="44" name="Group 43">
            <a:extLst>
              <a:ext uri="{FF2B5EF4-FFF2-40B4-BE49-F238E27FC236}">
                <a16:creationId xmlns:a16="http://schemas.microsoft.com/office/drawing/2014/main" id="{7E64D905-2C3A-AED0-B26A-E405E7B02E2F}"/>
              </a:ext>
            </a:extLst>
          </p:cNvPr>
          <p:cNvGrpSpPr/>
          <p:nvPr/>
        </p:nvGrpSpPr>
        <p:grpSpPr>
          <a:xfrm>
            <a:off x="8820944" y="1527172"/>
            <a:ext cx="2711302" cy="4751998"/>
            <a:chOff x="8820944" y="1527172"/>
            <a:chExt cx="2711302" cy="4751998"/>
          </a:xfrm>
        </p:grpSpPr>
        <p:grpSp>
          <p:nvGrpSpPr>
            <p:cNvPr id="13" name="Group 12">
              <a:extLst>
                <a:ext uri="{FF2B5EF4-FFF2-40B4-BE49-F238E27FC236}">
                  <a16:creationId xmlns:a16="http://schemas.microsoft.com/office/drawing/2014/main" id="{6B45BF81-6291-F611-1581-695EFE85EF64}"/>
                </a:ext>
              </a:extLst>
            </p:cNvPr>
            <p:cNvGrpSpPr/>
            <p:nvPr/>
          </p:nvGrpSpPr>
          <p:grpSpPr>
            <a:xfrm>
              <a:off x="8820944" y="1527172"/>
              <a:ext cx="2711302" cy="4751998"/>
              <a:chOff x="4443995" y="0"/>
              <a:chExt cx="1476380" cy="2587988"/>
            </a:xfrm>
          </p:grpSpPr>
          <p:grpSp>
            <p:nvGrpSpPr>
              <p:cNvPr id="18" name="Group 17">
                <a:extLst>
                  <a:ext uri="{FF2B5EF4-FFF2-40B4-BE49-F238E27FC236}">
                    <a16:creationId xmlns:a16="http://schemas.microsoft.com/office/drawing/2014/main" id="{AE2FADD0-E760-D81C-BDAA-3F5083412925}"/>
                  </a:ext>
                </a:extLst>
              </p:cNvPr>
              <p:cNvGrpSpPr/>
              <p:nvPr/>
            </p:nvGrpSpPr>
            <p:grpSpPr>
              <a:xfrm>
                <a:off x="4443995" y="0"/>
                <a:ext cx="1476380" cy="1815548"/>
                <a:chOff x="4443995" y="0"/>
                <a:chExt cx="1961322" cy="2411896"/>
              </a:xfrm>
            </p:grpSpPr>
            <p:sp>
              <p:nvSpPr>
                <p:cNvPr id="20" name="Oval 19">
                  <a:extLst>
                    <a:ext uri="{FF2B5EF4-FFF2-40B4-BE49-F238E27FC236}">
                      <a16:creationId xmlns:a16="http://schemas.microsoft.com/office/drawing/2014/main" id="{0C0BB55B-D840-7552-466F-D0794FADF6F0}"/>
                    </a:ext>
                  </a:extLst>
                </p:cNvPr>
                <p:cNvSpPr/>
                <p:nvPr/>
              </p:nvSpPr>
              <p:spPr>
                <a:xfrm>
                  <a:off x="4443995" y="450574"/>
                  <a:ext cx="1961322" cy="196132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C1FCEFCE-7857-6340-F1D4-5DFA666D941D}"/>
                    </a:ext>
                  </a:extLst>
                </p:cNvPr>
                <p:cNvSpPr/>
                <p:nvPr/>
              </p:nvSpPr>
              <p:spPr>
                <a:xfrm>
                  <a:off x="4656029"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150128BB-144D-B9BB-04B3-E82EB7BF211D}"/>
                    </a:ext>
                  </a:extLst>
                </p:cNvPr>
                <p:cNvSpPr/>
                <p:nvPr/>
              </p:nvSpPr>
              <p:spPr>
                <a:xfrm>
                  <a:off x="5106604" y="0"/>
                  <a:ext cx="636104" cy="63610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TextBox 4099">
                  <a:extLst>
                    <a:ext uri="{FF2B5EF4-FFF2-40B4-BE49-F238E27FC236}">
                      <a16:creationId xmlns:a16="http://schemas.microsoft.com/office/drawing/2014/main" id="{E2ACD905-C1D6-1352-7F2B-15CF26234ED6}"/>
                    </a:ext>
                  </a:extLst>
                </p:cNvPr>
                <p:cNvSpPr txBox="1"/>
                <p:nvPr/>
              </p:nvSpPr>
              <p:spPr>
                <a:xfrm>
                  <a:off x="5106304"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4095">
                <a:extLst>
                  <a:ext uri="{FF2B5EF4-FFF2-40B4-BE49-F238E27FC236}">
                    <a16:creationId xmlns:a16="http://schemas.microsoft.com/office/drawing/2014/main" id="{CFF5ABC3-0BF6-3E37-0C8C-4F2A9627DCFA}"/>
                  </a:ext>
                </a:extLst>
              </p:cNvPr>
              <p:cNvSpPr txBox="1"/>
              <p:nvPr/>
            </p:nvSpPr>
            <p:spPr>
              <a:xfrm>
                <a:off x="4526967" y="1930924"/>
                <a:ext cx="1310023"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عملية صنع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Decision ">
              <a:extLst>
                <a:ext uri="{FF2B5EF4-FFF2-40B4-BE49-F238E27FC236}">
                  <a16:creationId xmlns:a16="http://schemas.microsoft.com/office/drawing/2014/main" id="{CF1F8039-B4E1-A3A6-FEB2-D2543341E4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6650"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9DC7317B-84CD-9690-6712-8A0511D8B60D}"/>
              </a:ext>
            </a:extLst>
          </p:cNvPr>
          <p:cNvGrpSpPr/>
          <p:nvPr/>
        </p:nvGrpSpPr>
        <p:grpSpPr>
          <a:xfrm>
            <a:off x="6100547" y="1527172"/>
            <a:ext cx="2711302" cy="4751998"/>
            <a:chOff x="6100547" y="1527172"/>
            <a:chExt cx="2711302" cy="4751998"/>
          </a:xfrm>
        </p:grpSpPr>
        <p:grpSp>
          <p:nvGrpSpPr>
            <p:cNvPr id="12" name="Group 11">
              <a:extLst>
                <a:ext uri="{FF2B5EF4-FFF2-40B4-BE49-F238E27FC236}">
                  <a16:creationId xmlns:a16="http://schemas.microsoft.com/office/drawing/2014/main" id="{F04C9822-5F71-1622-1EB6-6E4E88DC6F46}"/>
                </a:ext>
              </a:extLst>
            </p:cNvPr>
            <p:cNvGrpSpPr/>
            <p:nvPr/>
          </p:nvGrpSpPr>
          <p:grpSpPr>
            <a:xfrm>
              <a:off x="6100547" y="1527172"/>
              <a:ext cx="2711302" cy="4751998"/>
              <a:chOff x="2962663" y="0"/>
              <a:chExt cx="1476380" cy="2587988"/>
            </a:xfrm>
          </p:grpSpPr>
          <p:grpSp>
            <p:nvGrpSpPr>
              <p:cNvPr id="26" name="Group 25">
                <a:extLst>
                  <a:ext uri="{FF2B5EF4-FFF2-40B4-BE49-F238E27FC236}">
                    <a16:creationId xmlns:a16="http://schemas.microsoft.com/office/drawing/2014/main" id="{E1CE32BD-3B59-8808-C15C-B291F14BC220}"/>
                  </a:ext>
                </a:extLst>
              </p:cNvPr>
              <p:cNvGrpSpPr/>
              <p:nvPr/>
            </p:nvGrpSpPr>
            <p:grpSpPr>
              <a:xfrm>
                <a:off x="2962663" y="0"/>
                <a:ext cx="1476380" cy="1815548"/>
                <a:chOff x="2962663" y="0"/>
                <a:chExt cx="1961322" cy="2411896"/>
              </a:xfrm>
            </p:grpSpPr>
            <p:sp>
              <p:nvSpPr>
                <p:cNvPr id="28" name="Oval 27">
                  <a:extLst>
                    <a:ext uri="{FF2B5EF4-FFF2-40B4-BE49-F238E27FC236}">
                      <a16:creationId xmlns:a16="http://schemas.microsoft.com/office/drawing/2014/main" id="{3918720C-8457-1DCF-58A6-6610F7BBF919}"/>
                    </a:ext>
                  </a:extLst>
                </p:cNvPr>
                <p:cNvSpPr/>
                <p:nvPr/>
              </p:nvSpPr>
              <p:spPr>
                <a:xfrm>
                  <a:off x="2962663" y="450574"/>
                  <a:ext cx="1961322" cy="1961322"/>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572F3B61-5454-163B-C307-509BA783B28E}"/>
                    </a:ext>
                  </a:extLst>
                </p:cNvPr>
                <p:cNvSpPr/>
                <p:nvPr/>
              </p:nvSpPr>
              <p:spPr>
                <a:xfrm>
                  <a:off x="3174697"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EB6A1221-660F-2D23-23DF-C0246CD73EA9}"/>
                    </a:ext>
                  </a:extLst>
                </p:cNvPr>
                <p:cNvSpPr/>
                <p:nvPr/>
              </p:nvSpPr>
              <p:spPr>
                <a:xfrm>
                  <a:off x="3625272" y="0"/>
                  <a:ext cx="636104" cy="63610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60">
                  <a:extLst>
                    <a:ext uri="{FF2B5EF4-FFF2-40B4-BE49-F238E27FC236}">
                      <a16:creationId xmlns:a16="http://schemas.microsoft.com/office/drawing/2014/main" id="{1C7D44AA-A7F6-5633-4F98-BA780DF90447}"/>
                    </a:ext>
                  </a:extLst>
                </p:cNvPr>
                <p:cNvSpPr txBox="1"/>
                <p:nvPr/>
              </p:nvSpPr>
              <p:spPr>
                <a:xfrm>
                  <a:off x="3625061"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7" name="TextBox 56">
                <a:extLst>
                  <a:ext uri="{FF2B5EF4-FFF2-40B4-BE49-F238E27FC236}">
                    <a16:creationId xmlns:a16="http://schemas.microsoft.com/office/drawing/2014/main" id="{0483030C-3275-3D04-8F9F-566A8103F461}"/>
                  </a:ext>
                </a:extLst>
              </p:cNvPr>
              <p:cNvSpPr txBox="1"/>
              <p:nvPr/>
            </p:nvSpPr>
            <p:spPr>
              <a:xfrm>
                <a:off x="3045703" y="1930924"/>
                <a:ext cx="1310023" cy="65706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تسريع الابتكار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App development ">
              <a:extLst>
                <a:ext uri="{FF2B5EF4-FFF2-40B4-BE49-F238E27FC236}">
                  <a16:creationId xmlns:a16="http://schemas.microsoft.com/office/drawing/2014/main" id="{2600C080-AF39-CBE5-101C-7895E4F95F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63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DAC0D317-3675-AC9C-8B7D-40C75BAAFB21}"/>
              </a:ext>
            </a:extLst>
          </p:cNvPr>
          <p:cNvGrpSpPr/>
          <p:nvPr/>
        </p:nvGrpSpPr>
        <p:grpSpPr>
          <a:xfrm>
            <a:off x="3380026" y="1527172"/>
            <a:ext cx="2711429" cy="4751998"/>
            <a:chOff x="3380026" y="1527172"/>
            <a:chExt cx="2711429" cy="4751998"/>
          </a:xfrm>
        </p:grpSpPr>
        <p:grpSp>
          <p:nvGrpSpPr>
            <p:cNvPr id="11" name="Group 10">
              <a:extLst>
                <a:ext uri="{FF2B5EF4-FFF2-40B4-BE49-F238E27FC236}">
                  <a16:creationId xmlns:a16="http://schemas.microsoft.com/office/drawing/2014/main" id="{113648AB-FA92-A786-3623-C221B6ADEC54}"/>
                </a:ext>
              </a:extLst>
            </p:cNvPr>
            <p:cNvGrpSpPr/>
            <p:nvPr/>
          </p:nvGrpSpPr>
          <p:grpSpPr>
            <a:xfrm>
              <a:off x="3380026" y="1527172"/>
              <a:ext cx="2711429" cy="4751998"/>
              <a:chOff x="1481263" y="0"/>
              <a:chExt cx="1476449" cy="2587988"/>
            </a:xfrm>
          </p:grpSpPr>
          <p:grpSp>
            <p:nvGrpSpPr>
              <p:cNvPr id="32" name="Group 31">
                <a:extLst>
                  <a:ext uri="{FF2B5EF4-FFF2-40B4-BE49-F238E27FC236}">
                    <a16:creationId xmlns:a16="http://schemas.microsoft.com/office/drawing/2014/main" id="{226C1CDA-71BE-94BF-2195-1A51EC9B80F5}"/>
                  </a:ext>
                </a:extLst>
              </p:cNvPr>
              <p:cNvGrpSpPr/>
              <p:nvPr/>
            </p:nvGrpSpPr>
            <p:grpSpPr>
              <a:xfrm>
                <a:off x="1481332" y="0"/>
                <a:ext cx="1476380" cy="1815548"/>
                <a:chOff x="1481332" y="0"/>
                <a:chExt cx="1961322" cy="2411896"/>
              </a:xfrm>
            </p:grpSpPr>
            <p:sp>
              <p:nvSpPr>
                <p:cNvPr id="34" name="Oval 33">
                  <a:extLst>
                    <a:ext uri="{FF2B5EF4-FFF2-40B4-BE49-F238E27FC236}">
                      <a16:creationId xmlns:a16="http://schemas.microsoft.com/office/drawing/2014/main" id="{E4B0E61E-EB19-C0BD-1905-087A3AF3A0CA}"/>
                    </a:ext>
                  </a:extLst>
                </p:cNvPr>
                <p:cNvSpPr/>
                <p:nvPr/>
              </p:nvSpPr>
              <p:spPr>
                <a:xfrm>
                  <a:off x="1481332" y="450574"/>
                  <a:ext cx="1961322" cy="1961322"/>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F95DCEE1-7644-B1B8-1309-7F7444D457B9}"/>
                    </a:ext>
                  </a:extLst>
                </p:cNvPr>
                <p:cNvSpPr/>
                <p:nvPr/>
              </p:nvSpPr>
              <p:spPr>
                <a:xfrm>
                  <a:off x="1693366"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0A1F9884-57FA-F0B8-FFC6-8F859B93E469}"/>
                    </a:ext>
                  </a:extLst>
                </p:cNvPr>
                <p:cNvSpPr/>
                <p:nvPr/>
              </p:nvSpPr>
              <p:spPr>
                <a:xfrm>
                  <a:off x="2143941" y="0"/>
                  <a:ext cx="636104" cy="63610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53">
                  <a:extLst>
                    <a:ext uri="{FF2B5EF4-FFF2-40B4-BE49-F238E27FC236}">
                      <a16:creationId xmlns:a16="http://schemas.microsoft.com/office/drawing/2014/main" id="{FE40A77C-9BE2-B1B8-AADB-D005B21D9D7C}"/>
                    </a:ext>
                  </a:extLst>
                </p:cNvPr>
                <p:cNvSpPr txBox="1"/>
                <p:nvPr/>
              </p:nvSpPr>
              <p:spPr>
                <a:xfrm>
                  <a:off x="2143820"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49">
                <a:extLst>
                  <a:ext uri="{FF2B5EF4-FFF2-40B4-BE49-F238E27FC236}">
                    <a16:creationId xmlns:a16="http://schemas.microsoft.com/office/drawing/2014/main" id="{367C1C76-2409-CFEE-A649-92B7739AE2E9}"/>
                  </a:ext>
                </a:extLst>
              </p:cNvPr>
              <p:cNvSpPr txBox="1"/>
              <p:nvPr/>
            </p:nvSpPr>
            <p:spPr>
              <a:xfrm>
                <a:off x="1481263" y="1930924"/>
                <a:ext cx="1476375"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تجربة العملاء والموظّفين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Employee ">
              <a:extLst>
                <a:ext uri="{FF2B5EF4-FFF2-40B4-BE49-F238E27FC236}">
                  <a16:creationId xmlns:a16="http://schemas.microsoft.com/office/drawing/2014/main" id="{04AC17F9-ADF9-002C-CCFA-F6E2D42DC96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6136"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C24C656F-2CF2-875C-5A75-0AECB00694B0}"/>
              </a:ext>
            </a:extLst>
          </p:cNvPr>
          <p:cNvGrpSpPr/>
          <p:nvPr/>
        </p:nvGrpSpPr>
        <p:grpSpPr>
          <a:xfrm>
            <a:off x="659758" y="1527172"/>
            <a:ext cx="2711302" cy="4751998"/>
            <a:chOff x="659758" y="1527172"/>
            <a:chExt cx="2711302" cy="4751998"/>
          </a:xfrm>
        </p:grpSpPr>
        <p:grpSp>
          <p:nvGrpSpPr>
            <p:cNvPr id="10" name="Group 9">
              <a:extLst>
                <a:ext uri="{FF2B5EF4-FFF2-40B4-BE49-F238E27FC236}">
                  <a16:creationId xmlns:a16="http://schemas.microsoft.com/office/drawing/2014/main" id="{1B147B63-0D1D-8EAE-6DC7-B332E9D4E6ED}"/>
                </a:ext>
              </a:extLst>
            </p:cNvPr>
            <p:cNvGrpSpPr/>
            <p:nvPr/>
          </p:nvGrpSpPr>
          <p:grpSpPr>
            <a:xfrm>
              <a:off x="659758" y="1527172"/>
              <a:ext cx="2711302" cy="4751998"/>
              <a:chOff x="1" y="0"/>
              <a:chExt cx="1476380" cy="2587988"/>
            </a:xfrm>
          </p:grpSpPr>
          <p:grpSp>
            <p:nvGrpSpPr>
              <p:cNvPr id="38" name="Group 37">
                <a:extLst>
                  <a:ext uri="{FF2B5EF4-FFF2-40B4-BE49-F238E27FC236}">
                    <a16:creationId xmlns:a16="http://schemas.microsoft.com/office/drawing/2014/main" id="{91026405-20FC-8AA1-E151-707C41E4AA0E}"/>
                  </a:ext>
                </a:extLst>
              </p:cNvPr>
              <p:cNvGrpSpPr/>
              <p:nvPr/>
            </p:nvGrpSpPr>
            <p:grpSpPr>
              <a:xfrm>
                <a:off x="1" y="0"/>
                <a:ext cx="1476380" cy="1815548"/>
                <a:chOff x="1" y="0"/>
                <a:chExt cx="1961322" cy="2411896"/>
              </a:xfrm>
            </p:grpSpPr>
            <p:sp>
              <p:nvSpPr>
                <p:cNvPr id="40" name="Oval 39">
                  <a:extLst>
                    <a:ext uri="{FF2B5EF4-FFF2-40B4-BE49-F238E27FC236}">
                      <a16:creationId xmlns:a16="http://schemas.microsoft.com/office/drawing/2014/main" id="{0484F387-F00D-9B38-BC17-CC453AF82614}"/>
                    </a:ext>
                  </a:extLst>
                </p:cNvPr>
                <p:cNvSpPr/>
                <p:nvPr/>
              </p:nvSpPr>
              <p:spPr>
                <a:xfrm>
                  <a:off x="1" y="450574"/>
                  <a:ext cx="1961322" cy="1961322"/>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4799FE4D-4F81-4C1F-B3F6-F72F266049FE}"/>
                    </a:ext>
                  </a:extLst>
                </p:cNvPr>
                <p:cNvSpPr/>
                <p:nvPr/>
              </p:nvSpPr>
              <p:spPr>
                <a:xfrm>
                  <a:off x="212035"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61E5321C-0D65-AB36-5478-0DAA4E95EA06}"/>
                    </a:ext>
                  </a:extLst>
                </p:cNvPr>
                <p:cNvSpPr/>
                <p:nvPr/>
              </p:nvSpPr>
              <p:spPr>
                <a:xfrm>
                  <a:off x="662610" y="0"/>
                  <a:ext cx="636104" cy="63610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18">
                  <a:extLst>
                    <a:ext uri="{FF2B5EF4-FFF2-40B4-BE49-F238E27FC236}">
                      <a16:creationId xmlns:a16="http://schemas.microsoft.com/office/drawing/2014/main" id="{C3881E56-9653-715D-91D0-F3476E425AD4}"/>
                    </a:ext>
                  </a:extLst>
                </p:cNvPr>
                <p:cNvSpPr txBox="1"/>
                <p:nvPr/>
              </p:nvSpPr>
              <p:spPr>
                <a:xfrm>
                  <a:off x="662578"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9" name="TextBox 39">
                <a:extLst>
                  <a:ext uri="{FF2B5EF4-FFF2-40B4-BE49-F238E27FC236}">
                    <a16:creationId xmlns:a16="http://schemas.microsoft.com/office/drawing/2014/main" id="{EF241B09-81A8-EE66-5FBF-ED1817EA5139}"/>
                  </a:ext>
                </a:extLst>
              </p:cNvPr>
              <p:cNvSpPr txBox="1"/>
              <p:nvPr/>
            </p:nvSpPr>
            <p:spPr>
              <a:xfrm>
                <a:off x="83177" y="1930924"/>
                <a:ext cx="1310022"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الرشاقة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Grouping ">
              <a:extLst>
                <a:ext uri="{FF2B5EF4-FFF2-40B4-BE49-F238E27FC236}">
                  <a16:creationId xmlns:a16="http://schemas.microsoft.com/office/drawing/2014/main" id="{8F49EAB3-DF0D-9354-FA94-E58674805E0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75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8" name="Group 47">
            <a:extLst>
              <a:ext uri="{FF2B5EF4-FFF2-40B4-BE49-F238E27FC236}">
                <a16:creationId xmlns:a16="http://schemas.microsoft.com/office/drawing/2014/main" id="{06808EFA-B90C-2032-9C80-03E127FB33E0}"/>
              </a:ext>
            </a:extLst>
          </p:cNvPr>
          <p:cNvGrpSpPr/>
          <p:nvPr/>
        </p:nvGrpSpPr>
        <p:grpSpPr>
          <a:xfrm>
            <a:off x="14548234" y="1679572"/>
            <a:ext cx="2711302" cy="4751998"/>
            <a:chOff x="8820944" y="1527172"/>
            <a:chExt cx="2711302" cy="4751998"/>
          </a:xfrm>
        </p:grpSpPr>
        <p:grpSp>
          <p:nvGrpSpPr>
            <p:cNvPr id="49" name="Group 48">
              <a:extLst>
                <a:ext uri="{FF2B5EF4-FFF2-40B4-BE49-F238E27FC236}">
                  <a16:creationId xmlns:a16="http://schemas.microsoft.com/office/drawing/2014/main" id="{B1DEBB00-8677-8E94-88AE-636F5767E33D}"/>
                </a:ext>
              </a:extLst>
            </p:cNvPr>
            <p:cNvGrpSpPr/>
            <p:nvPr/>
          </p:nvGrpSpPr>
          <p:grpSpPr>
            <a:xfrm>
              <a:off x="8820944" y="1527172"/>
              <a:ext cx="2711302" cy="4751998"/>
              <a:chOff x="4443995" y="0"/>
              <a:chExt cx="1476380" cy="2587988"/>
            </a:xfrm>
          </p:grpSpPr>
          <p:grpSp>
            <p:nvGrpSpPr>
              <p:cNvPr id="51" name="Group 50">
                <a:extLst>
                  <a:ext uri="{FF2B5EF4-FFF2-40B4-BE49-F238E27FC236}">
                    <a16:creationId xmlns:a16="http://schemas.microsoft.com/office/drawing/2014/main" id="{4DA092D6-A655-604B-97C7-C2007E1354E6}"/>
                  </a:ext>
                </a:extLst>
              </p:cNvPr>
              <p:cNvGrpSpPr/>
              <p:nvPr/>
            </p:nvGrpSpPr>
            <p:grpSpPr>
              <a:xfrm>
                <a:off x="4443995" y="0"/>
                <a:ext cx="1476380" cy="1815548"/>
                <a:chOff x="4443995" y="0"/>
                <a:chExt cx="1961322" cy="2411896"/>
              </a:xfrm>
            </p:grpSpPr>
            <p:sp>
              <p:nvSpPr>
                <p:cNvPr id="53" name="Oval 52">
                  <a:extLst>
                    <a:ext uri="{FF2B5EF4-FFF2-40B4-BE49-F238E27FC236}">
                      <a16:creationId xmlns:a16="http://schemas.microsoft.com/office/drawing/2014/main" id="{5606F146-166C-1963-C23A-4206845C07D4}"/>
                    </a:ext>
                  </a:extLst>
                </p:cNvPr>
                <p:cNvSpPr/>
                <p:nvPr/>
              </p:nvSpPr>
              <p:spPr>
                <a:xfrm>
                  <a:off x="4443995" y="450574"/>
                  <a:ext cx="1961322" cy="196132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4" name="Oval 53">
                  <a:extLst>
                    <a:ext uri="{FF2B5EF4-FFF2-40B4-BE49-F238E27FC236}">
                      <a16:creationId xmlns:a16="http://schemas.microsoft.com/office/drawing/2014/main" id="{F15EEE03-3313-38D7-06C2-A0458A31EDE8}"/>
                    </a:ext>
                  </a:extLst>
                </p:cNvPr>
                <p:cNvSpPr/>
                <p:nvPr/>
              </p:nvSpPr>
              <p:spPr>
                <a:xfrm>
                  <a:off x="4656029"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5" name="Oval 54">
                  <a:extLst>
                    <a:ext uri="{FF2B5EF4-FFF2-40B4-BE49-F238E27FC236}">
                      <a16:creationId xmlns:a16="http://schemas.microsoft.com/office/drawing/2014/main" id="{30F327ED-8935-3627-07A2-66279068D225}"/>
                    </a:ext>
                  </a:extLst>
                </p:cNvPr>
                <p:cNvSpPr/>
                <p:nvPr/>
              </p:nvSpPr>
              <p:spPr>
                <a:xfrm>
                  <a:off x="5106604" y="0"/>
                  <a:ext cx="636104" cy="63610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6" name="TextBox 4099">
                  <a:extLst>
                    <a:ext uri="{FF2B5EF4-FFF2-40B4-BE49-F238E27FC236}">
                      <a16:creationId xmlns:a16="http://schemas.microsoft.com/office/drawing/2014/main" id="{9974757D-B439-1F8A-6751-9DFEAEF9839F}"/>
                    </a:ext>
                  </a:extLst>
                </p:cNvPr>
                <p:cNvSpPr txBox="1"/>
                <p:nvPr/>
              </p:nvSpPr>
              <p:spPr>
                <a:xfrm>
                  <a:off x="5106304"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52" name="TextBox 4095">
                <a:extLst>
                  <a:ext uri="{FF2B5EF4-FFF2-40B4-BE49-F238E27FC236}">
                    <a16:creationId xmlns:a16="http://schemas.microsoft.com/office/drawing/2014/main" id="{293B0BEC-9494-B7C3-2991-8EF1E5B5A92E}"/>
                  </a:ext>
                </a:extLst>
              </p:cNvPr>
              <p:cNvSpPr txBox="1"/>
              <p:nvPr/>
            </p:nvSpPr>
            <p:spPr>
              <a:xfrm>
                <a:off x="4526967" y="1930924"/>
                <a:ext cx="1310023"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عملية صنع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50" name="Picture 49" descr="Decision ">
              <a:extLst>
                <a:ext uri="{FF2B5EF4-FFF2-40B4-BE49-F238E27FC236}">
                  <a16:creationId xmlns:a16="http://schemas.microsoft.com/office/drawing/2014/main" id="{6F171979-54D9-88F7-3DC8-32A6BBAB45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6650"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566194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5AB00-9FC2-F1D6-93C7-FE5BFC2FC19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46527E1-B416-83D6-7A47-011AA62ABB89}"/>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B379A01C-080C-ADCF-4E17-D79CB03885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3" name="Rectangle: Rounded Corners 22">
            <a:extLst>
              <a:ext uri="{FF2B5EF4-FFF2-40B4-BE49-F238E27FC236}">
                <a16:creationId xmlns:a16="http://schemas.microsoft.com/office/drawing/2014/main" id="{8E3C29D1-3DE2-7532-BB7E-B3AE1F38634F}"/>
              </a:ext>
            </a:extLst>
          </p:cNvPr>
          <p:cNvSpPr/>
          <p:nvPr/>
        </p:nvSpPr>
        <p:spPr>
          <a:xfrm rot="4768334">
            <a:off x="-7724472" y="-191843"/>
            <a:ext cx="3438031" cy="3438031"/>
          </a:xfrm>
          <a:prstGeom prst="roundRect">
            <a:avLst/>
          </a:prstGeom>
          <a:solidFill>
            <a:srgbClr val="BCBCBC"/>
          </a:solidFill>
          <a:ln>
            <a:solidFill>
              <a:srgbClr val="BCBC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iemens Logo and symbol, meaning, history, PNG, brand">
            <a:extLst>
              <a:ext uri="{FF2B5EF4-FFF2-40B4-BE49-F238E27FC236}">
                <a16:creationId xmlns:a16="http://schemas.microsoft.com/office/drawing/2014/main" id="{6E200EA5-BB92-7E77-2755-873CE6FA79B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991" b="32052"/>
          <a:stretch/>
        </p:blipFill>
        <p:spPr bwMode="auto">
          <a:xfrm>
            <a:off x="-6148352" y="1881816"/>
            <a:ext cx="4008327" cy="809763"/>
          </a:xfrm>
          <a:prstGeom prst="rect">
            <a:avLst/>
          </a:prstGeom>
          <a:noFill/>
          <a:ln>
            <a:noFill/>
          </a:ln>
          <a:extLst>
            <a:ext uri="{53640926-AAD7-44D8-BBD7-CCE9431645EC}">
              <a14:shadowObscured xmlns:a14="http://schemas.microsoft.com/office/drawing/2010/main"/>
            </a:ext>
          </a:extLst>
        </p:spPr>
      </p:pic>
      <p:grpSp>
        <p:nvGrpSpPr>
          <p:cNvPr id="44" name="Group 43">
            <a:extLst>
              <a:ext uri="{FF2B5EF4-FFF2-40B4-BE49-F238E27FC236}">
                <a16:creationId xmlns:a16="http://schemas.microsoft.com/office/drawing/2014/main" id="{91E30601-C174-9C23-A0F2-4E11E220FC03}"/>
              </a:ext>
            </a:extLst>
          </p:cNvPr>
          <p:cNvGrpSpPr/>
          <p:nvPr/>
        </p:nvGrpSpPr>
        <p:grpSpPr>
          <a:xfrm>
            <a:off x="8820944" y="1527172"/>
            <a:ext cx="2711302" cy="4751998"/>
            <a:chOff x="8820944" y="1527172"/>
            <a:chExt cx="2711302" cy="4751998"/>
          </a:xfrm>
        </p:grpSpPr>
        <p:grpSp>
          <p:nvGrpSpPr>
            <p:cNvPr id="13" name="Group 12">
              <a:extLst>
                <a:ext uri="{FF2B5EF4-FFF2-40B4-BE49-F238E27FC236}">
                  <a16:creationId xmlns:a16="http://schemas.microsoft.com/office/drawing/2014/main" id="{74A0B872-0FB1-3C5B-CB16-BD33BCB372D9}"/>
                </a:ext>
              </a:extLst>
            </p:cNvPr>
            <p:cNvGrpSpPr/>
            <p:nvPr/>
          </p:nvGrpSpPr>
          <p:grpSpPr>
            <a:xfrm>
              <a:off x="8820944" y="1527172"/>
              <a:ext cx="2711302" cy="4751998"/>
              <a:chOff x="4443995" y="0"/>
              <a:chExt cx="1476380" cy="2587988"/>
            </a:xfrm>
          </p:grpSpPr>
          <p:grpSp>
            <p:nvGrpSpPr>
              <p:cNvPr id="18" name="Group 17">
                <a:extLst>
                  <a:ext uri="{FF2B5EF4-FFF2-40B4-BE49-F238E27FC236}">
                    <a16:creationId xmlns:a16="http://schemas.microsoft.com/office/drawing/2014/main" id="{F46538BD-927C-4081-2EF2-D1B44672EA5A}"/>
                  </a:ext>
                </a:extLst>
              </p:cNvPr>
              <p:cNvGrpSpPr/>
              <p:nvPr/>
            </p:nvGrpSpPr>
            <p:grpSpPr>
              <a:xfrm>
                <a:off x="4443995" y="0"/>
                <a:ext cx="1476380" cy="1815548"/>
                <a:chOff x="4443995" y="0"/>
                <a:chExt cx="1961322" cy="2411896"/>
              </a:xfrm>
            </p:grpSpPr>
            <p:sp>
              <p:nvSpPr>
                <p:cNvPr id="20" name="Oval 19">
                  <a:extLst>
                    <a:ext uri="{FF2B5EF4-FFF2-40B4-BE49-F238E27FC236}">
                      <a16:creationId xmlns:a16="http://schemas.microsoft.com/office/drawing/2014/main" id="{BE833B88-CB58-1339-3A93-39DB0C772F11}"/>
                    </a:ext>
                  </a:extLst>
                </p:cNvPr>
                <p:cNvSpPr/>
                <p:nvPr/>
              </p:nvSpPr>
              <p:spPr>
                <a:xfrm>
                  <a:off x="4443995" y="450574"/>
                  <a:ext cx="1961322" cy="1961322"/>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09ECC9C8-A512-D275-5F27-FE3295487CE6}"/>
                    </a:ext>
                  </a:extLst>
                </p:cNvPr>
                <p:cNvSpPr/>
                <p:nvPr/>
              </p:nvSpPr>
              <p:spPr>
                <a:xfrm>
                  <a:off x="4656029"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490C9FA0-DEEB-5515-BF22-C420E943B67C}"/>
                    </a:ext>
                  </a:extLst>
                </p:cNvPr>
                <p:cNvSpPr/>
                <p:nvPr/>
              </p:nvSpPr>
              <p:spPr>
                <a:xfrm>
                  <a:off x="5106604" y="0"/>
                  <a:ext cx="636104" cy="63610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TextBox 4099">
                  <a:extLst>
                    <a:ext uri="{FF2B5EF4-FFF2-40B4-BE49-F238E27FC236}">
                      <a16:creationId xmlns:a16="http://schemas.microsoft.com/office/drawing/2014/main" id="{1D0A17B4-7268-4D0E-2549-06935ED4DA8E}"/>
                    </a:ext>
                  </a:extLst>
                </p:cNvPr>
                <p:cNvSpPr txBox="1"/>
                <p:nvPr/>
              </p:nvSpPr>
              <p:spPr>
                <a:xfrm>
                  <a:off x="5106304"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4095">
                <a:extLst>
                  <a:ext uri="{FF2B5EF4-FFF2-40B4-BE49-F238E27FC236}">
                    <a16:creationId xmlns:a16="http://schemas.microsoft.com/office/drawing/2014/main" id="{AA83C020-2A0B-FD60-5F54-E3CCFDEB95E8}"/>
                  </a:ext>
                </a:extLst>
              </p:cNvPr>
              <p:cNvSpPr txBox="1"/>
              <p:nvPr/>
            </p:nvSpPr>
            <p:spPr>
              <a:xfrm>
                <a:off x="4526967" y="1930924"/>
                <a:ext cx="1310023"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تعزيز عملية صنع القرار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4" name="Picture 13" descr="Decision ">
              <a:extLst>
                <a:ext uri="{FF2B5EF4-FFF2-40B4-BE49-F238E27FC236}">
                  <a16:creationId xmlns:a16="http://schemas.microsoft.com/office/drawing/2014/main" id="{9A76236F-121D-BB2B-847A-A0E679A1C6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6650"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2825118B-AC8A-A293-73AC-CB50ECB5AA43}"/>
              </a:ext>
            </a:extLst>
          </p:cNvPr>
          <p:cNvGrpSpPr/>
          <p:nvPr/>
        </p:nvGrpSpPr>
        <p:grpSpPr>
          <a:xfrm>
            <a:off x="6100547" y="-5325756"/>
            <a:ext cx="2711302" cy="4751998"/>
            <a:chOff x="6100547" y="1527172"/>
            <a:chExt cx="2711302" cy="4751998"/>
          </a:xfrm>
        </p:grpSpPr>
        <p:grpSp>
          <p:nvGrpSpPr>
            <p:cNvPr id="12" name="Group 11">
              <a:extLst>
                <a:ext uri="{FF2B5EF4-FFF2-40B4-BE49-F238E27FC236}">
                  <a16:creationId xmlns:a16="http://schemas.microsoft.com/office/drawing/2014/main" id="{79197AB7-C49C-574E-AD28-149F5C620F99}"/>
                </a:ext>
              </a:extLst>
            </p:cNvPr>
            <p:cNvGrpSpPr/>
            <p:nvPr/>
          </p:nvGrpSpPr>
          <p:grpSpPr>
            <a:xfrm>
              <a:off x="6100547" y="1527172"/>
              <a:ext cx="2711302" cy="4751998"/>
              <a:chOff x="2962663" y="0"/>
              <a:chExt cx="1476380" cy="2587988"/>
            </a:xfrm>
          </p:grpSpPr>
          <p:grpSp>
            <p:nvGrpSpPr>
              <p:cNvPr id="26" name="Group 25">
                <a:extLst>
                  <a:ext uri="{FF2B5EF4-FFF2-40B4-BE49-F238E27FC236}">
                    <a16:creationId xmlns:a16="http://schemas.microsoft.com/office/drawing/2014/main" id="{29F4A304-4889-C9CB-935E-5078CF25C4B0}"/>
                  </a:ext>
                </a:extLst>
              </p:cNvPr>
              <p:cNvGrpSpPr/>
              <p:nvPr/>
            </p:nvGrpSpPr>
            <p:grpSpPr>
              <a:xfrm>
                <a:off x="2962663" y="0"/>
                <a:ext cx="1476380" cy="1815548"/>
                <a:chOff x="2962663" y="0"/>
                <a:chExt cx="1961322" cy="2411896"/>
              </a:xfrm>
            </p:grpSpPr>
            <p:sp>
              <p:nvSpPr>
                <p:cNvPr id="28" name="Oval 27">
                  <a:extLst>
                    <a:ext uri="{FF2B5EF4-FFF2-40B4-BE49-F238E27FC236}">
                      <a16:creationId xmlns:a16="http://schemas.microsoft.com/office/drawing/2014/main" id="{340874C1-27A1-A5B9-0D62-08C116E591BA}"/>
                    </a:ext>
                  </a:extLst>
                </p:cNvPr>
                <p:cNvSpPr/>
                <p:nvPr/>
              </p:nvSpPr>
              <p:spPr>
                <a:xfrm>
                  <a:off x="2962663" y="450574"/>
                  <a:ext cx="1961322" cy="1961322"/>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092FD216-BA62-FC37-2BD1-65F5A482CFB3}"/>
                    </a:ext>
                  </a:extLst>
                </p:cNvPr>
                <p:cNvSpPr/>
                <p:nvPr/>
              </p:nvSpPr>
              <p:spPr>
                <a:xfrm>
                  <a:off x="3174697"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7F0EB2DF-B9A2-2110-9363-B09546292317}"/>
                    </a:ext>
                  </a:extLst>
                </p:cNvPr>
                <p:cNvSpPr/>
                <p:nvPr/>
              </p:nvSpPr>
              <p:spPr>
                <a:xfrm>
                  <a:off x="3625272" y="0"/>
                  <a:ext cx="636104" cy="63610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60">
                  <a:extLst>
                    <a:ext uri="{FF2B5EF4-FFF2-40B4-BE49-F238E27FC236}">
                      <a16:creationId xmlns:a16="http://schemas.microsoft.com/office/drawing/2014/main" id="{ECE77F7A-5EC4-122F-C881-46C361BCF881}"/>
                    </a:ext>
                  </a:extLst>
                </p:cNvPr>
                <p:cNvSpPr txBox="1"/>
                <p:nvPr/>
              </p:nvSpPr>
              <p:spPr>
                <a:xfrm>
                  <a:off x="3625061"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7" name="TextBox 56">
                <a:extLst>
                  <a:ext uri="{FF2B5EF4-FFF2-40B4-BE49-F238E27FC236}">
                    <a16:creationId xmlns:a16="http://schemas.microsoft.com/office/drawing/2014/main" id="{633BE26F-6F14-67B6-0A9F-86CB3B1B17DC}"/>
                  </a:ext>
                </a:extLst>
              </p:cNvPr>
              <p:cNvSpPr txBox="1"/>
              <p:nvPr/>
            </p:nvSpPr>
            <p:spPr>
              <a:xfrm>
                <a:off x="3045703" y="1930924"/>
                <a:ext cx="1310023" cy="65706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تسريع الابتكار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App development ">
              <a:extLst>
                <a:ext uri="{FF2B5EF4-FFF2-40B4-BE49-F238E27FC236}">
                  <a16:creationId xmlns:a16="http://schemas.microsoft.com/office/drawing/2014/main" id="{4CC12436-9503-A394-DC3F-964703A89D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63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6" name="Group 45">
            <a:extLst>
              <a:ext uri="{FF2B5EF4-FFF2-40B4-BE49-F238E27FC236}">
                <a16:creationId xmlns:a16="http://schemas.microsoft.com/office/drawing/2014/main" id="{2A5AA6E4-9F27-7F81-CBA1-218C42D80499}"/>
              </a:ext>
            </a:extLst>
          </p:cNvPr>
          <p:cNvGrpSpPr/>
          <p:nvPr/>
        </p:nvGrpSpPr>
        <p:grpSpPr>
          <a:xfrm>
            <a:off x="3380026" y="-5325756"/>
            <a:ext cx="2711429" cy="4751998"/>
            <a:chOff x="3380026" y="1527172"/>
            <a:chExt cx="2711429" cy="4751998"/>
          </a:xfrm>
        </p:grpSpPr>
        <p:grpSp>
          <p:nvGrpSpPr>
            <p:cNvPr id="11" name="Group 10">
              <a:extLst>
                <a:ext uri="{FF2B5EF4-FFF2-40B4-BE49-F238E27FC236}">
                  <a16:creationId xmlns:a16="http://schemas.microsoft.com/office/drawing/2014/main" id="{2A1795EA-56BF-5F1A-B451-1BDD555E2EE1}"/>
                </a:ext>
              </a:extLst>
            </p:cNvPr>
            <p:cNvGrpSpPr/>
            <p:nvPr/>
          </p:nvGrpSpPr>
          <p:grpSpPr>
            <a:xfrm>
              <a:off x="3380026" y="1527172"/>
              <a:ext cx="2711429" cy="4751998"/>
              <a:chOff x="1481263" y="0"/>
              <a:chExt cx="1476449" cy="2587988"/>
            </a:xfrm>
          </p:grpSpPr>
          <p:grpSp>
            <p:nvGrpSpPr>
              <p:cNvPr id="32" name="Group 31">
                <a:extLst>
                  <a:ext uri="{FF2B5EF4-FFF2-40B4-BE49-F238E27FC236}">
                    <a16:creationId xmlns:a16="http://schemas.microsoft.com/office/drawing/2014/main" id="{6F0E2BAD-22E2-D502-CFD9-2C4C32AB7B33}"/>
                  </a:ext>
                </a:extLst>
              </p:cNvPr>
              <p:cNvGrpSpPr/>
              <p:nvPr/>
            </p:nvGrpSpPr>
            <p:grpSpPr>
              <a:xfrm>
                <a:off x="1481332" y="0"/>
                <a:ext cx="1476380" cy="1815548"/>
                <a:chOff x="1481332" y="0"/>
                <a:chExt cx="1961322" cy="2411896"/>
              </a:xfrm>
            </p:grpSpPr>
            <p:sp>
              <p:nvSpPr>
                <p:cNvPr id="34" name="Oval 33">
                  <a:extLst>
                    <a:ext uri="{FF2B5EF4-FFF2-40B4-BE49-F238E27FC236}">
                      <a16:creationId xmlns:a16="http://schemas.microsoft.com/office/drawing/2014/main" id="{D893F326-25F1-7900-B48D-492AAC15A34A}"/>
                    </a:ext>
                  </a:extLst>
                </p:cNvPr>
                <p:cNvSpPr/>
                <p:nvPr/>
              </p:nvSpPr>
              <p:spPr>
                <a:xfrm>
                  <a:off x="1481332" y="450574"/>
                  <a:ext cx="1961322" cy="1961322"/>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ABD67196-2AE8-4EF9-4C98-ADEE7D0B8494}"/>
                    </a:ext>
                  </a:extLst>
                </p:cNvPr>
                <p:cNvSpPr/>
                <p:nvPr/>
              </p:nvSpPr>
              <p:spPr>
                <a:xfrm>
                  <a:off x="1693366"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52403EB7-BF69-7893-C70D-B43879318FB2}"/>
                    </a:ext>
                  </a:extLst>
                </p:cNvPr>
                <p:cNvSpPr/>
                <p:nvPr/>
              </p:nvSpPr>
              <p:spPr>
                <a:xfrm>
                  <a:off x="2143941" y="0"/>
                  <a:ext cx="636104" cy="63610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53">
                  <a:extLst>
                    <a:ext uri="{FF2B5EF4-FFF2-40B4-BE49-F238E27FC236}">
                      <a16:creationId xmlns:a16="http://schemas.microsoft.com/office/drawing/2014/main" id="{5D7058CB-D1CF-4E4B-6D4C-D1B16B1AA28E}"/>
                    </a:ext>
                  </a:extLst>
                </p:cNvPr>
                <p:cNvSpPr txBox="1"/>
                <p:nvPr/>
              </p:nvSpPr>
              <p:spPr>
                <a:xfrm>
                  <a:off x="2143820"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49">
                <a:extLst>
                  <a:ext uri="{FF2B5EF4-FFF2-40B4-BE49-F238E27FC236}">
                    <a16:creationId xmlns:a16="http://schemas.microsoft.com/office/drawing/2014/main" id="{38CEB4D8-7E02-7228-4A26-8329C273CB0F}"/>
                  </a:ext>
                </a:extLst>
              </p:cNvPr>
              <p:cNvSpPr txBox="1"/>
              <p:nvPr/>
            </p:nvSpPr>
            <p:spPr>
              <a:xfrm>
                <a:off x="1481263" y="1930924"/>
                <a:ext cx="1476375"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تجربة العملاء والموظّفين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Employee ">
              <a:extLst>
                <a:ext uri="{FF2B5EF4-FFF2-40B4-BE49-F238E27FC236}">
                  <a16:creationId xmlns:a16="http://schemas.microsoft.com/office/drawing/2014/main" id="{275E7B10-CAF7-47F7-B3E8-BAE4AEFA02F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6136"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a:extLst>
              <a:ext uri="{FF2B5EF4-FFF2-40B4-BE49-F238E27FC236}">
                <a16:creationId xmlns:a16="http://schemas.microsoft.com/office/drawing/2014/main" id="{D9249185-1CCD-C8A0-340F-9D5C740F0B1B}"/>
              </a:ext>
            </a:extLst>
          </p:cNvPr>
          <p:cNvGrpSpPr/>
          <p:nvPr/>
        </p:nvGrpSpPr>
        <p:grpSpPr>
          <a:xfrm>
            <a:off x="659758" y="-5325756"/>
            <a:ext cx="2711302" cy="4751998"/>
            <a:chOff x="659758" y="1527172"/>
            <a:chExt cx="2711302" cy="4751998"/>
          </a:xfrm>
        </p:grpSpPr>
        <p:grpSp>
          <p:nvGrpSpPr>
            <p:cNvPr id="10" name="Group 9">
              <a:extLst>
                <a:ext uri="{FF2B5EF4-FFF2-40B4-BE49-F238E27FC236}">
                  <a16:creationId xmlns:a16="http://schemas.microsoft.com/office/drawing/2014/main" id="{04868B18-C90C-1A02-5C87-7D2F1B41F61D}"/>
                </a:ext>
              </a:extLst>
            </p:cNvPr>
            <p:cNvGrpSpPr/>
            <p:nvPr/>
          </p:nvGrpSpPr>
          <p:grpSpPr>
            <a:xfrm>
              <a:off x="659758" y="1527172"/>
              <a:ext cx="2711302" cy="4751998"/>
              <a:chOff x="1" y="0"/>
              <a:chExt cx="1476380" cy="2587988"/>
            </a:xfrm>
          </p:grpSpPr>
          <p:grpSp>
            <p:nvGrpSpPr>
              <p:cNvPr id="38" name="Group 37">
                <a:extLst>
                  <a:ext uri="{FF2B5EF4-FFF2-40B4-BE49-F238E27FC236}">
                    <a16:creationId xmlns:a16="http://schemas.microsoft.com/office/drawing/2014/main" id="{8AC403D5-ED06-AE5C-B94C-30DBFCC904BC}"/>
                  </a:ext>
                </a:extLst>
              </p:cNvPr>
              <p:cNvGrpSpPr/>
              <p:nvPr/>
            </p:nvGrpSpPr>
            <p:grpSpPr>
              <a:xfrm>
                <a:off x="1" y="0"/>
                <a:ext cx="1476380" cy="1815548"/>
                <a:chOff x="1" y="0"/>
                <a:chExt cx="1961322" cy="2411896"/>
              </a:xfrm>
            </p:grpSpPr>
            <p:sp>
              <p:nvSpPr>
                <p:cNvPr id="40" name="Oval 39">
                  <a:extLst>
                    <a:ext uri="{FF2B5EF4-FFF2-40B4-BE49-F238E27FC236}">
                      <a16:creationId xmlns:a16="http://schemas.microsoft.com/office/drawing/2014/main" id="{A11FD6E9-860D-0631-B12E-9C41C18294D7}"/>
                    </a:ext>
                  </a:extLst>
                </p:cNvPr>
                <p:cNvSpPr/>
                <p:nvPr/>
              </p:nvSpPr>
              <p:spPr>
                <a:xfrm>
                  <a:off x="1" y="450574"/>
                  <a:ext cx="1961322" cy="1961322"/>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F7DDAC88-69DD-799C-EAAD-ACE9A90852AB}"/>
                    </a:ext>
                  </a:extLst>
                </p:cNvPr>
                <p:cNvSpPr/>
                <p:nvPr/>
              </p:nvSpPr>
              <p:spPr>
                <a:xfrm>
                  <a:off x="212035"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C7311603-7B7E-17FE-E8F1-2451B71CD8BE}"/>
                    </a:ext>
                  </a:extLst>
                </p:cNvPr>
                <p:cNvSpPr/>
                <p:nvPr/>
              </p:nvSpPr>
              <p:spPr>
                <a:xfrm>
                  <a:off x="662610" y="0"/>
                  <a:ext cx="636104" cy="63610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18">
                  <a:extLst>
                    <a:ext uri="{FF2B5EF4-FFF2-40B4-BE49-F238E27FC236}">
                      <a16:creationId xmlns:a16="http://schemas.microsoft.com/office/drawing/2014/main" id="{4D326CDE-1A26-D3E1-E4E4-4836C829C541}"/>
                    </a:ext>
                  </a:extLst>
                </p:cNvPr>
                <p:cNvSpPr txBox="1"/>
                <p:nvPr/>
              </p:nvSpPr>
              <p:spPr>
                <a:xfrm>
                  <a:off x="662578"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9" name="TextBox 39">
                <a:extLst>
                  <a:ext uri="{FF2B5EF4-FFF2-40B4-BE49-F238E27FC236}">
                    <a16:creationId xmlns:a16="http://schemas.microsoft.com/office/drawing/2014/main" id="{BF6EA8EF-0763-0127-5FB5-8B7D28731001}"/>
                  </a:ext>
                </a:extLst>
              </p:cNvPr>
              <p:cNvSpPr txBox="1"/>
              <p:nvPr/>
            </p:nvSpPr>
            <p:spPr>
              <a:xfrm>
                <a:off x="83177" y="1930924"/>
                <a:ext cx="1310022"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الرشاقة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Grouping ">
              <a:extLst>
                <a:ext uri="{FF2B5EF4-FFF2-40B4-BE49-F238E27FC236}">
                  <a16:creationId xmlns:a16="http://schemas.microsoft.com/office/drawing/2014/main" id="{CEEC121E-0F8A-2D50-0DEF-13399048667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75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AE9AC63F-8183-9C86-9CCF-F2EA931E79E5}"/>
              </a:ext>
            </a:extLst>
          </p:cNvPr>
          <p:cNvSpPr txBox="1"/>
          <p:nvPr/>
        </p:nvSpPr>
        <p:spPr>
          <a:xfrm>
            <a:off x="1219123" y="1720859"/>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9"/>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تحليل البيانات الضخمة: </a:t>
            </a:r>
            <a:r>
              <a:rPr lang="ar-SA" dirty="0"/>
              <a:t>القدرة على استخلاص رؤى قيّمة من كميات هائلة من البيانات</a:t>
            </a:r>
            <a:endParaRPr lang="en-US" dirty="0"/>
          </a:p>
        </p:txBody>
      </p:sp>
      <p:sp>
        <p:nvSpPr>
          <p:cNvPr id="3" name="TextBox 2">
            <a:extLst>
              <a:ext uri="{FF2B5EF4-FFF2-40B4-BE49-F238E27FC236}">
                <a16:creationId xmlns:a16="http://schemas.microsoft.com/office/drawing/2014/main" id="{A61215D7-4F11-A301-D1FC-7450CB194917}"/>
              </a:ext>
            </a:extLst>
          </p:cNvPr>
          <p:cNvSpPr txBox="1"/>
          <p:nvPr/>
        </p:nvSpPr>
        <p:spPr>
          <a:xfrm>
            <a:off x="1219123" y="3375358"/>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9"/>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التنبؤ والنمذجة: </a:t>
            </a:r>
            <a:r>
              <a:rPr lang="ar-SA" dirty="0"/>
              <a:t>توقّع الاتجاهات والسيناريوهات المستقبلية بدقّة أعلى</a:t>
            </a:r>
            <a:endParaRPr lang="en-US" dirty="0"/>
          </a:p>
        </p:txBody>
      </p:sp>
      <p:sp>
        <p:nvSpPr>
          <p:cNvPr id="4" name="TextBox 3">
            <a:extLst>
              <a:ext uri="{FF2B5EF4-FFF2-40B4-BE49-F238E27FC236}">
                <a16:creationId xmlns:a16="http://schemas.microsoft.com/office/drawing/2014/main" id="{FB3F6A0C-C2CD-0E6C-F187-BB62D34FAF7E}"/>
              </a:ext>
            </a:extLst>
          </p:cNvPr>
          <p:cNvSpPr txBox="1"/>
          <p:nvPr/>
        </p:nvSpPr>
        <p:spPr>
          <a:xfrm>
            <a:off x="1219123" y="5029856"/>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9"/>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الرؤية الشاملة: </a:t>
            </a:r>
            <a:r>
              <a:rPr lang="ar-SA" dirty="0"/>
              <a:t>توفير نظرة شاملة للمؤشّرات الرئيسية في الوقت الفعلي</a:t>
            </a:r>
            <a:endParaRPr lang="en-US" dirty="0"/>
          </a:p>
        </p:txBody>
      </p:sp>
      <p:grpSp>
        <p:nvGrpSpPr>
          <p:cNvPr id="6" name="Group 5">
            <a:extLst>
              <a:ext uri="{FF2B5EF4-FFF2-40B4-BE49-F238E27FC236}">
                <a16:creationId xmlns:a16="http://schemas.microsoft.com/office/drawing/2014/main" id="{13206DE3-6B20-9805-D606-A6BF4EBD5E87}"/>
              </a:ext>
            </a:extLst>
          </p:cNvPr>
          <p:cNvGrpSpPr/>
          <p:nvPr/>
        </p:nvGrpSpPr>
        <p:grpSpPr>
          <a:xfrm>
            <a:off x="8645599" y="7603508"/>
            <a:ext cx="2711302" cy="4751998"/>
            <a:chOff x="6100547" y="1527172"/>
            <a:chExt cx="2711302" cy="4751998"/>
          </a:xfrm>
        </p:grpSpPr>
        <p:grpSp>
          <p:nvGrpSpPr>
            <p:cNvPr id="7" name="Group 6">
              <a:extLst>
                <a:ext uri="{FF2B5EF4-FFF2-40B4-BE49-F238E27FC236}">
                  <a16:creationId xmlns:a16="http://schemas.microsoft.com/office/drawing/2014/main" id="{5CB814CF-C3D8-849F-3018-F2C47F7324FE}"/>
                </a:ext>
              </a:extLst>
            </p:cNvPr>
            <p:cNvGrpSpPr/>
            <p:nvPr/>
          </p:nvGrpSpPr>
          <p:grpSpPr>
            <a:xfrm>
              <a:off x="6100547" y="1527172"/>
              <a:ext cx="2711302" cy="4751998"/>
              <a:chOff x="2962663" y="0"/>
              <a:chExt cx="1476380" cy="2587988"/>
            </a:xfrm>
          </p:grpSpPr>
          <p:grpSp>
            <p:nvGrpSpPr>
              <p:cNvPr id="48" name="Group 47">
                <a:extLst>
                  <a:ext uri="{FF2B5EF4-FFF2-40B4-BE49-F238E27FC236}">
                    <a16:creationId xmlns:a16="http://schemas.microsoft.com/office/drawing/2014/main" id="{6A17FA77-6A47-95F3-1923-71CDBD4640E9}"/>
                  </a:ext>
                </a:extLst>
              </p:cNvPr>
              <p:cNvGrpSpPr/>
              <p:nvPr/>
            </p:nvGrpSpPr>
            <p:grpSpPr>
              <a:xfrm>
                <a:off x="2962663" y="0"/>
                <a:ext cx="1476380" cy="1815548"/>
                <a:chOff x="2962663" y="0"/>
                <a:chExt cx="1961322" cy="2411896"/>
              </a:xfrm>
            </p:grpSpPr>
            <p:sp>
              <p:nvSpPr>
                <p:cNvPr id="50" name="Oval 49">
                  <a:extLst>
                    <a:ext uri="{FF2B5EF4-FFF2-40B4-BE49-F238E27FC236}">
                      <a16:creationId xmlns:a16="http://schemas.microsoft.com/office/drawing/2014/main" id="{CA5366ED-7DA4-A356-E3AB-0568C1D65EE3}"/>
                    </a:ext>
                  </a:extLst>
                </p:cNvPr>
                <p:cNvSpPr/>
                <p:nvPr/>
              </p:nvSpPr>
              <p:spPr>
                <a:xfrm>
                  <a:off x="2962663" y="450574"/>
                  <a:ext cx="1961322" cy="1961322"/>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id="{E2901051-C83F-1E1F-233C-30C8F93AA2E6}"/>
                    </a:ext>
                  </a:extLst>
                </p:cNvPr>
                <p:cNvSpPr/>
                <p:nvPr/>
              </p:nvSpPr>
              <p:spPr>
                <a:xfrm>
                  <a:off x="3174697"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Oval 51">
                  <a:extLst>
                    <a:ext uri="{FF2B5EF4-FFF2-40B4-BE49-F238E27FC236}">
                      <a16:creationId xmlns:a16="http://schemas.microsoft.com/office/drawing/2014/main" id="{D7B6D32B-5B9F-8735-4C5C-EFA867A7CE67}"/>
                    </a:ext>
                  </a:extLst>
                </p:cNvPr>
                <p:cNvSpPr/>
                <p:nvPr/>
              </p:nvSpPr>
              <p:spPr>
                <a:xfrm>
                  <a:off x="3625272" y="0"/>
                  <a:ext cx="636104" cy="63610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TextBox 60">
                  <a:extLst>
                    <a:ext uri="{FF2B5EF4-FFF2-40B4-BE49-F238E27FC236}">
                      <a16:creationId xmlns:a16="http://schemas.microsoft.com/office/drawing/2014/main" id="{F1403A65-4BA9-E121-EBB2-AC3D6E2331C9}"/>
                    </a:ext>
                  </a:extLst>
                </p:cNvPr>
                <p:cNvSpPr txBox="1"/>
                <p:nvPr/>
              </p:nvSpPr>
              <p:spPr>
                <a:xfrm>
                  <a:off x="3625061"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9" name="TextBox 56">
                <a:extLst>
                  <a:ext uri="{FF2B5EF4-FFF2-40B4-BE49-F238E27FC236}">
                    <a16:creationId xmlns:a16="http://schemas.microsoft.com/office/drawing/2014/main" id="{EA942B74-4A74-058C-BF3D-A26C058A00B9}"/>
                  </a:ext>
                </a:extLst>
              </p:cNvPr>
              <p:cNvSpPr txBox="1"/>
              <p:nvPr/>
            </p:nvSpPr>
            <p:spPr>
              <a:xfrm>
                <a:off x="3045703" y="1930924"/>
                <a:ext cx="1310023" cy="65706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تسريع الابتكار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4" name="Picture 23" descr="App development ">
              <a:extLst>
                <a:ext uri="{FF2B5EF4-FFF2-40B4-BE49-F238E27FC236}">
                  <a16:creationId xmlns:a16="http://schemas.microsoft.com/office/drawing/2014/main" id="{66826DE3-0B51-4E50-4B33-336BF44164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63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506984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053CE-43C4-0081-7706-289835BCDD9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CF8BF83-2214-6DA9-63A1-7EF581D2EE88}"/>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05A92AE-059F-F10D-6CC9-8D21453C64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5" name="Group 44">
            <a:extLst>
              <a:ext uri="{FF2B5EF4-FFF2-40B4-BE49-F238E27FC236}">
                <a16:creationId xmlns:a16="http://schemas.microsoft.com/office/drawing/2014/main" id="{997D8BFD-8828-7B34-8D19-FAEDD00EE68A}"/>
              </a:ext>
            </a:extLst>
          </p:cNvPr>
          <p:cNvGrpSpPr/>
          <p:nvPr/>
        </p:nvGrpSpPr>
        <p:grpSpPr>
          <a:xfrm>
            <a:off x="8645599" y="1527172"/>
            <a:ext cx="2711302" cy="4751998"/>
            <a:chOff x="6100547" y="1527172"/>
            <a:chExt cx="2711302" cy="4751998"/>
          </a:xfrm>
        </p:grpSpPr>
        <p:grpSp>
          <p:nvGrpSpPr>
            <p:cNvPr id="12" name="Group 11">
              <a:extLst>
                <a:ext uri="{FF2B5EF4-FFF2-40B4-BE49-F238E27FC236}">
                  <a16:creationId xmlns:a16="http://schemas.microsoft.com/office/drawing/2014/main" id="{CE4F9C21-19B5-3F83-0674-0E4379DAEDEA}"/>
                </a:ext>
              </a:extLst>
            </p:cNvPr>
            <p:cNvGrpSpPr/>
            <p:nvPr/>
          </p:nvGrpSpPr>
          <p:grpSpPr>
            <a:xfrm>
              <a:off x="6100547" y="1527172"/>
              <a:ext cx="2711302" cy="4751998"/>
              <a:chOff x="2962663" y="0"/>
              <a:chExt cx="1476380" cy="2587988"/>
            </a:xfrm>
          </p:grpSpPr>
          <p:grpSp>
            <p:nvGrpSpPr>
              <p:cNvPr id="26" name="Group 25">
                <a:extLst>
                  <a:ext uri="{FF2B5EF4-FFF2-40B4-BE49-F238E27FC236}">
                    <a16:creationId xmlns:a16="http://schemas.microsoft.com/office/drawing/2014/main" id="{8C2D71B4-56BF-B071-B0BB-A6D441D05076}"/>
                  </a:ext>
                </a:extLst>
              </p:cNvPr>
              <p:cNvGrpSpPr/>
              <p:nvPr/>
            </p:nvGrpSpPr>
            <p:grpSpPr>
              <a:xfrm>
                <a:off x="2962663" y="0"/>
                <a:ext cx="1476380" cy="1815548"/>
                <a:chOff x="2962663" y="0"/>
                <a:chExt cx="1961322" cy="2411896"/>
              </a:xfrm>
            </p:grpSpPr>
            <p:sp>
              <p:nvSpPr>
                <p:cNvPr id="28" name="Oval 27">
                  <a:extLst>
                    <a:ext uri="{FF2B5EF4-FFF2-40B4-BE49-F238E27FC236}">
                      <a16:creationId xmlns:a16="http://schemas.microsoft.com/office/drawing/2014/main" id="{0B15946F-2DCD-4DBB-2563-A5460662E2CA}"/>
                    </a:ext>
                  </a:extLst>
                </p:cNvPr>
                <p:cNvSpPr/>
                <p:nvPr/>
              </p:nvSpPr>
              <p:spPr>
                <a:xfrm>
                  <a:off x="2962663" y="450574"/>
                  <a:ext cx="1961322" cy="1961322"/>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B8787954-D653-08F7-2CE0-8FFAC0D73CA4}"/>
                    </a:ext>
                  </a:extLst>
                </p:cNvPr>
                <p:cNvSpPr/>
                <p:nvPr/>
              </p:nvSpPr>
              <p:spPr>
                <a:xfrm>
                  <a:off x="3174697"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Oval 29">
                  <a:extLst>
                    <a:ext uri="{FF2B5EF4-FFF2-40B4-BE49-F238E27FC236}">
                      <a16:creationId xmlns:a16="http://schemas.microsoft.com/office/drawing/2014/main" id="{F341DFFA-306B-5499-1C2B-CC7F27141D21}"/>
                    </a:ext>
                  </a:extLst>
                </p:cNvPr>
                <p:cNvSpPr/>
                <p:nvPr/>
              </p:nvSpPr>
              <p:spPr>
                <a:xfrm>
                  <a:off x="3625272" y="0"/>
                  <a:ext cx="636104" cy="63610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TextBox 60">
                  <a:extLst>
                    <a:ext uri="{FF2B5EF4-FFF2-40B4-BE49-F238E27FC236}">
                      <a16:creationId xmlns:a16="http://schemas.microsoft.com/office/drawing/2014/main" id="{3A9B60D1-EF8D-0AED-09FB-871BEBD5CCA0}"/>
                    </a:ext>
                  </a:extLst>
                </p:cNvPr>
                <p:cNvSpPr txBox="1"/>
                <p:nvPr/>
              </p:nvSpPr>
              <p:spPr>
                <a:xfrm>
                  <a:off x="3625061"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7" name="TextBox 56">
                <a:extLst>
                  <a:ext uri="{FF2B5EF4-FFF2-40B4-BE49-F238E27FC236}">
                    <a16:creationId xmlns:a16="http://schemas.microsoft.com/office/drawing/2014/main" id="{5BE88847-1DA0-DC66-1F64-0EB409C06CC9}"/>
                  </a:ext>
                </a:extLst>
              </p:cNvPr>
              <p:cNvSpPr txBox="1"/>
              <p:nvPr/>
            </p:nvSpPr>
            <p:spPr>
              <a:xfrm>
                <a:off x="3045703" y="1930924"/>
                <a:ext cx="1310023" cy="657064"/>
              </a:xfrm>
              <a:prstGeom prst="rect">
                <a:avLst/>
              </a:prstGeom>
              <a:noFill/>
            </p:spPr>
            <p:txBody>
              <a:bodyPr wrap="square" rtlCol="0">
                <a:spAutoFit/>
              </a:bodyPr>
              <a:lstStyle/>
              <a:p>
                <a:pPr algn="ctr" rtl="1">
                  <a:lnSpc>
                    <a:spcPct val="115000"/>
                  </a:lnSpc>
                </a:pPr>
                <a:r>
                  <a:rPr lang="ar-EG"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تسريع الابتكار والتطوير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5" name="Picture 14" descr="App development ">
              <a:extLst>
                <a:ext uri="{FF2B5EF4-FFF2-40B4-BE49-F238E27FC236}">
                  <a16:creationId xmlns:a16="http://schemas.microsoft.com/office/drawing/2014/main" id="{076ACEC3-82A2-BCF3-6168-BA73D8962A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63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5B7F5238-5B41-FC7A-AF15-DACE3C3E320C}"/>
              </a:ext>
            </a:extLst>
          </p:cNvPr>
          <p:cNvSpPr txBox="1"/>
          <p:nvPr/>
        </p:nvSpPr>
        <p:spPr>
          <a:xfrm>
            <a:off x="1219123" y="1720859"/>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اختصار دورات البحث والتطوير: </a:t>
            </a:r>
            <a:r>
              <a:rPr lang="ar-SA" dirty="0"/>
              <a:t>تسريع اكتشاف المواد الجديدة وتطوير المنتجات</a:t>
            </a:r>
            <a:endParaRPr lang="en-US" dirty="0"/>
          </a:p>
        </p:txBody>
      </p:sp>
      <p:sp>
        <p:nvSpPr>
          <p:cNvPr id="3" name="TextBox 2">
            <a:extLst>
              <a:ext uri="{FF2B5EF4-FFF2-40B4-BE49-F238E27FC236}">
                <a16:creationId xmlns:a16="http://schemas.microsoft.com/office/drawing/2014/main" id="{F30A6587-5BD0-4111-E593-DB83785E1C80}"/>
              </a:ext>
            </a:extLst>
          </p:cNvPr>
          <p:cNvSpPr txBox="1"/>
          <p:nvPr/>
        </p:nvSpPr>
        <p:spPr>
          <a:xfrm>
            <a:off x="1219123" y="3375358"/>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محاكاة السيناريوهات: </a:t>
            </a:r>
            <a:r>
              <a:rPr lang="ar-SA" dirty="0"/>
              <a:t>اختبار أفكار وحلول جديدة في بيئات افتراضية قبل التنفيذ الفعلي</a:t>
            </a:r>
            <a:endParaRPr lang="en-US" dirty="0"/>
          </a:p>
        </p:txBody>
      </p:sp>
      <p:sp>
        <p:nvSpPr>
          <p:cNvPr id="4" name="TextBox 3">
            <a:extLst>
              <a:ext uri="{FF2B5EF4-FFF2-40B4-BE49-F238E27FC236}">
                <a16:creationId xmlns:a16="http://schemas.microsoft.com/office/drawing/2014/main" id="{D9C3F2C1-3D5D-CE6F-354E-C51B973E86EB}"/>
              </a:ext>
            </a:extLst>
          </p:cNvPr>
          <p:cNvSpPr txBox="1"/>
          <p:nvPr/>
        </p:nvSpPr>
        <p:spPr>
          <a:xfrm>
            <a:off x="1219123" y="5029856"/>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التصميم التوليدي: </a:t>
            </a:r>
            <a:r>
              <a:rPr lang="ar-SA" dirty="0"/>
              <a:t>توليد حلول مبتكرة باستخدام الذكاء الاصطناعي التوليدي</a:t>
            </a:r>
            <a:endParaRPr lang="en-US" dirty="0"/>
          </a:p>
        </p:txBody>
      </p:sp>
      <p:grpSp>
        <p:nvGrpSpPr>
          <p:cNvPr id="6" name="Group 5">
            <a:extLst>
              <a:ext uri="{FF2B5EF4-FFF2-40B4-BE49-F238E27FC236}">
                <a16:creationId xmlns:a16="http://schemas.microsoft.com/office/drawing/2014/main" id="{1F9C8E3B-F438-E180-8AD1-59E44870BC3A}"/>
              </a:ext>
            </a:extLst>
          </p:cNvPr>
          <p:cNvGrpSpPr/>
          <p:nvPr/>
        </p:nvGrpSpPr>
        <p:grpSpPr>
          <a:xfrm>
            <a:off x="14703435" y="1527172"/>
            <a:ext cx="2711429" cy="4751998"/>
            <a:chOff x="3380026" y="1527172"/>
            <a:chExt cx="2711429" cy="4751998"/>
          </a:xfrm>
        </p:grpSpPr>
        <p:grpSp>
          <p:nvGrpSpPr>
            <p:cNvPr id="7" name="Group 6">
              <a:extLst>
                <a:ext uri="{FF2B5EF4-FFF2-40B4-BE49-F238E27FC236}">
                  <a16:creationId xmlns:a16="http://schemas.microsoft.com/office/drawing/2014/main" id="{52402762-EB8F-E81F-1F75-6BBBC0BE38FE}"/>
                </a:ext>
              </a:extLst>
            </p:cNvPr>
            <p:cNvGrpSpPr/>
            <p:nvPr/>
          </p:nvGrpSpPr>
          <p:grpSpPr>
            <a:xfrm>
              <a:off x="3380026" y="1527172"/>
              <a:ext cx="2711429" cy="4751998"/>
              <a:chOff x="1481263" y="0"/>
              <a:chExt cx="1476449" cy="2587988"/>
            </a:xfrm>
          </p:grpSpPr>
          <p:grpSp>
            <p:nvGrpSpPr>
              <p:cNvPr id="48" name="Group 47">
                <a:extLst>
                  <a:ext uri="{FF2B5EF4-FFF2-40B4-BE49-F238E27FC236}">
                    <a16:creationId xmlns:a16="http://schemas.microsoft.com/office/drawing/2014/main" id="{8BA13D69-80A9-3308-3380-B2D866B14D80}"/>
                  </a:ext>
                </a:extLst>
              </p:cNvPr>
              <p:cNvGrpSpPr/>
              <p:nvPr/>
            </p:nvGrpSpPr>
            <p:grpSpPr>
              <a:xfrm>
                <a:off x="1481332" y="0"/>
                <a:ext cx="1476380" cy="1815548"/>
                <a:chOff x="1481332" y="0"/>
                <a:chExt cx="1961322" cy="2411896"/>
              </a:xfrm>
            </p:grpSpPr>
            <p:sp>
              <p:nvSpPr>
                <p:cNvPr id="50" name="Oval 49">
                  <a:extLst>
                    <a:ext uri="{FF2B5EF4-FFF2-40B4-BE49-F238E27FC236}">
                      <a16:creationId xmlns:a16="http://schemas.microsoft.com/office/drawing/2014/main" id="{CE2D84BD-F45F-BC70-4B5B-02958E5CB00D}"/>
                    </a:ext>
                  </a:extLst>
                </p:cNvPr>
                <p:cNvSpPr/>
                <p:nvPr/>
              </p:nvSpPr>
              <p:spPr>
                <a:xfrm>
                  <a:off x="1481332" y="450574"/>
                  <a:ext cx="1961322" cy="1961322"/>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id="{45D395FB-A006-FAC5-B431-A308BDD091E3}"/>
                    </a:ext>
                  </a:extLst>
                </p:cNvPr>
                <p:cNvSpPr/>
                <p:nvPr/>
              </p:nvSpPr>
              <p:spPr>
                <a:xfrm>
                  <a:off x="1693366"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Oval 51">
                  <a:extLst>
                    <a:ext uri="{FF2B5EF4-FFF2-40B4-BE49-F238E27FC236}">
                      <a16:creationId xmlns:a16="http://schemas.microsoft.com/office/drawing/2014/main" id="{EB2D8EA8-B563-190C-92BB-6BC5447CF9F1}"/>
                    </a:ext>
                  </a:extLst>
                </p:cNvPr>
                <p:cNvSpPr/>
                <p:nvPr/>
              </p:nvSpPr>
              <p:spPr>
                <a:xfrm>
                  <a:off x="2143941" y="0"/>
                  <a:ext cx="636104" cy="63610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TextBox 53">
                  <a:extLst>
                    <a:ext uri="{FF2B5EF4-FFF2-40B4-BE49-F238E27FC236}">
                      <a16:creationId xmlns:a16="http://schemas.microsoft.com/office/drawing/2014/main" id="{645054C6-8C29-693C-BFA6-D8FEFF3AAEF0}"/>
                    </a:ext>
                  </a:extLst>
                </p:cNvPr>
                <p:cNvSpPr txBox="1"/>
                <p:nvPr/>
              </p:nvSpPr>
              <p:spPr>
                <a:xfrm>
                  <a:off x="2143820"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9" name="TextBox 49">
                <a:extLst>
                  <a:ext uri="{FF2B5EF4-FFF2-40B4-BE49-F238E27FC236}">
                    <a16:creationId xmlns:a16="http://schemas.microsoft.com/office/drawing/2014/main" id="{AE8B8E7C-416E-74A1-E097-0097B287BA2E}"/>
                  </a:ext>
                </a:extLst>
              </p:cNvPr>
              <p:cNvSpPr txBox="1"/>
              <p:nvPr/>
            </p:nvSpPr>
            <p:spPr>
              <a:xfrm>
                <a:off x="1481263" y="1930924"/>
                <a:ext cx="1476375"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تجربة العملاء والموظّفين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4" name="Picture 23" descr="Employee ">
              <a:extLst>
                <a:ext uri="{FF2B5EF4-FFF2-40B4-BE49-F238E27FC236}">
                  <a16:creationId xmlns:a16="http://schemas.microsoft.com/office/drawing/2014/main" id="{73C10059-C9AD-FD8E-A80E-F44190BDAC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6136"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701707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EB70C-F340-390A-8C8E-C1E17622CC3A}"/>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DCBFF764-AE71-B74B-88AA-EC8D80AB00AB}"/>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4DA98355-0D0C-B8C3-17C3-1B009A4357B6}"/>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3C680C81-23D7-448F-72FD-9E675E99E6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B97CE0BE-0AA2-6F91-9E48-C4344DDA0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35774184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D0897-784E-035D-D050-4A7B8B53256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46D31C1-9C17-0F3E-3ACC-E5728656CD91}"/>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BCF2CAA-6659-FE93-5009-B7EDD05E0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6" name="Group 45">
            <a:extLst>
              <a:ext uri="{FF2B5EF4-FFF2-40B4-BE49-F238E27FC236}">
                <a16:creationId xmlns:a16="http://schemas.microsoft.com/office/drawing/2014/main" id="{DDD1C74C-A239-FEA2-16D1-D80E82ABB0A0}"/>
              </a:ext>
            </a:extLst>
          </p:cNvPr>
          <p:cNvGrpSpPr/>
          <p:nvPr/>
        </p:nvGrpSpPr>
        <p:grpSpPr>
          <a:xfrm>
            <a:off x="8645535" y="1527172"/>
            <a:ext cx="2711429" cy="4751998"/>
            <a:chOff x="3380026" y="1527172"/>
            <a:chExt cx="2711429" cy="4751998"/>
          </a:xfrm>
        </p:grpSpPr>
        <p:grpSp>
          <p:nvGrpSpPr>
            <p:cNvPr id="11" name="Group 10">
              <a:extLst>
                <a:ext uri="{FF2B5EF4-FFF2-40B4-BE49-F238E27FC236}">
                  <a16:creationId xmlns:a16="http://schemas.microsoft.com/office/drawing/2014/main" id="{13482EC2-8DBD-5238-C3E6-BD9A8F6FCE7E}"/>
                </a:ext>
              </a:extLst>
            </p:cNvPr>
            <p:cNvGrpSpPr/>
            <p:nvPr/>
          </p:nvGrpSpPr>
          <p:grpSpPr>
            <a:xfrm>
              <a:off x="3380026" y="1527172"/>
              <a:ext cx="2711429" cy="4751998"/>
              <a:chOff x="1481263" y="0"/>
              <a:chExt cx="1476449" cy="2587988"/>
            </a:xfrm>
          </p:grpSpPr>
          <p:grpSp>
            <p:nvGrpSpPr>
              <p:cNvPr id="32" name="Group 31">
                <a:extLst>
                  <a:ext uri="{FF2B5EF4-FFF2-40B4-BE49-F238E27FC236}">
                    <a16:creationId xmlns:a16="http://schemas.microsoft.com/office/drawing/2014/main" id="{181AF59D-B83B-DD88-EA27-9C8FCB96BE07}"/>
                  </a:ext>
                </a:extLst>
              </p:cNvPr>
              <p:cNvGrpSpPr/>
              <p:nvPr/>
            </p:nvGrpSpPr>
            <p:grpSpPr>
              <a:xfrm>
                <a:off x="1481332" y="0"/>
                <a:ext cx="1476380" cy="1815548"/>
                <a:chOff x="1481332" y="0"/>
                <a:chExt cx="1961322" cy="2411896"/>
              </a:xfrm>
            </p:grpSpPr>
            <p:sp>
              <p:nvSpPr>
                <p:cNvPr id="34" name="Oval 33">
                  <a:extLst>
                    <a:ext uri="{FF2B5EF4-FFF2-40B4-BE49-F238E27FC236}">
                      <a16:creationId xmlns:a16="http://schemas.microsoft.com/office/drawing/2014/main" id="{3FE943F8-9242-DCC6-B138-B7832A0B8D54}"/>
                    </a:ext>
                  </a:extLst>
                </p:cNvPr>
                <p:cNvSpPr/>
                <p:nvPr/>
              </p:nvSpPr>
              <p:spPr>
                <a:xfrm>
                  <a:off x="1481332" y="450574"/>
                  <a:ext cx="1961322" cy="1961322"/>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Oval 34">
                  <a:extLst>
                    <a:ext uri="{FF2B5EF4-FFF2-40B4-BE49-F238E27FC236}">
                      <a16:creationId xmlns:a16="http://schemas.microsoft.com/office/drawing/2014/main" id="{4CC7D4BC-0C95-D029-6C7E-4A7047DA8192}"/>
                    </a:ext>
                  </a:extLst>
                </p:cNvPr>
                <p:cNvSpPr/>
                <p:nvPr/>
              </p:nvSpPr>
              <p:spPr>
                <a:xfrm>
                  <a:off x="1693366"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6" name="Oval 35">
                  <a:extLst>
                    <a:ext uri="{FF2B5EF4-FFF2-40B4-BE49-F238E27FC236}">
                      <a16:creationId xmlns:a16="http://schemas.microsoft.com/office/drawing/2014/main" id="{298CE0B3-3BC0-C507-4F7A-4E5867CB59F1}"/>
                    </a:ext>
                  </a:extLst>
                </p:cNvPr>
                <p:cNvSpPr/>
                <p:nvPr/>
              </p:nvSpPr>
              <p:spPr>
                <a:xfrm>
                  <a:off x="2143941" y="0"/>
                  <a:ext cx="636104" cy="63610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7" name="TextBox 53">
                  <a:extLst>
                    <a:ext uri="{FF2B5EF4-FFF2-40B4-BE49-F238E27FC236}">
                      <a16:creationId xmlns:a16="http://schemas.microsoft.com/office/drawing/2014/main" id="{69BE6FDA-9D3D-BEB5-39C4-A0B0F9AC9956}"/>
                    </a:ext>
                  </a:extLst>
                </p:cNvPr>
                <p:cNvSpPr txBox="1"/>
                <p:nvPr/>
              </p:nvSpPr>
              <p:spPr>
                <a:xfrm>
                  <a:off x="2143820"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3" name="TextBox 49">
                <a:extLst>
                  <a:ext uri="{FF2B5EF4-FFF2-40B4-BE49-F238E27FC236}">
                    <a16:creationId xmlns:a16="http://schemas.microsoft.com/office/drawing/2014/main" id="{4113182E-4DCE-FFAB-163A-CD5DD363ED3C}"/>
                  </a:ext>
                </a:extLst>
              </p:cNvPr>
              <p:cNvSpPr txBox="1"/>
              <p:nvPr/>
            </p:nvSpPr>
            <p:spPr>
              <a:xfrm>
                <a:off x="1481263" y="1930924"/>
                <a:ext cx="1476375"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تجربة العملاء والموظّفين</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6" name="Picture 15" descr="Employee ">
              <a:extLst>
                <a:ext uri="{FF2B5EF4-FFF2-40B4-BE49-F238E27FC236}">
                  <a16:creationId xmlns:a16="http://schemas.microsoft.com/office/drawing/2014/main" id="{08DECC24-3BF0-60C4-BEBC-BE2147FBBC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6136"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D4EC96B3-BC8C-509C-3F61-D5172BF3C9C9}"/>
              </a:ext>
            </a:extLst>
          </p:cNvPr>
          <p:cNvSpPr txBox="1"/>
          <p:nvPr/>
        </p:nvSpPr>
        <p:spPr>
          <a:xfrm>
            <a:off x="1219123" y="1720859"/>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التخصيص الشامل: </a:t>
            </a:r>
            <a:r>
              <a:rPr lang="ar-SA" dirty="0"/>
              <a:t>تقديم تجارب مخصّصة لكل عميل وموظّف</a:t>
            </a:r>
            <a:endParaRPr lang="en-US" dirty="0"/>
          </a:p>
        </p:txBody>
      </p:sp>
      <p:sp>
        <p:nvSpPr>
          <p:cNvPr id="3" name="TextBox 2">
            <a:extLst>
              <a:ext uri="{FF2B5EF4-FFF2-40B4-BE49-F238E27FC236}">
                <a16:creationId xmlns:a16="http://schemas.microsoft.com/office/drawing/2014/main" id="{B2D1C4D5-4586-F130-9AF9-E21F6032B313}"/>
              </a:ext>
            </a:extLst>
          </p:cNvPr>
          <p:cNvSpPr txBox="1"/>
          <p:nvPr/>
        </p:nvSpPr>
        <p:spPr>
          <a:xfrm>
            <a:off x="1219123" y="3375358"/>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الاستجابة الفورية: </a:t>
            </a:r>
            <a:r>
              <a:rPr lang="ar-SA" dirty="0"/>
              <a:t>تقديم خدمات وردود فعل فورية على مدار الساعة</a:t>
            </a:r>
            <a:endParaRPr lang="en-US" dirty="0"/>
          </a:p>
        </p:txBody>
      </p:sp>
      <p:sp>
        <p:nvSpPr>
          <p:cNvPr id="4" name="TextBox 3">
            <a:extLst>
              <a:ext uri="{FF2B5EF4-FFF2-40B4-BE49-F238E27FC236}">
                <a16:creationId xmlns:a16="http://schemas.microsoft.com/office/drawing/2014/main" id="{7B1A4047-8FFD-C0BF-F0FF-83DAA862BCCC}"/>
              </a:ext>
            </a:extLst>
          </p:cNvPr>
          <p:cNvSpPr txBox="1"/>
          <p:nvPr/>
        </p:nvSpPr>
        <p:spPr>
          <a:xfrm>
            <a:off x="1219123" y="5029856"/>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الاستباقية: </a:t>
            </a:r>
            <a:r>
              <a:rPr lang="ar-SA" dirty="0"/>
              <a:t>توقّع احتياجات العملاء والموظّفين قبل التعبير عنها</a:t>
            </a:r>
            <a:endParaRPr lang="en-US" dirty="0"/>
          </a:p>
        </p:txBody>
      </p:sp>
      <p:grpSp>
        <p:nvGrpSpPr>
          <p:cNvPr id="6" name="Group 5">
            <a:extLst>
              <a:ext uri="{FF2B5EF4-FFF2-40B4-BE49-F238E27FC236}">
                <a16:creationId xmlns:a16="http://schemas.microsoft.com/office/drawing/2014/main" id="{E655B7A5-66D5-7A63-1519-7413E3211435}"/>
              </a:ext>
            </a:extLst>
          </p:cNvPr>
          <p:cNvGrpSpPr/>
          <p:nvPr/>
        </p:nvGrpSpPr>
        <p:grpSpPr>
          <a:xfrm>
            <a:off x="8667811" y="-5545121"/>
            <a:ext cx="2711302" cy="4751998"/>
            <a:chOff x="659758" y="1527172"/>
            <a:chExt cx="2711302" cy="4751998"/>
          </a:xfrm>
        </p:grpSpPr>
        <p:grpSp>
          <p:nvGrpSpPr>
            <p:cNvPr id="7" name="Group 6">
              <a:extLst>
                <a:ext uri="{FF2B5EF4-FFF2-40B4-BE49-F238E27FC236}">
                  <a16:creationId xmlns:a16="http://schemas.microsoft.com/office/drawing/2014/main" id="{FB7B7DFE-810B-234F-9C32-92640F84E56F}"/>
                </a:ext>
              </a:extLst>
            </p:cNvPr>
            <p:cNvGrpSpPr/>
            <p:nvPr/>
          </p:nvGrpSpPr>
          <p:grpSpPr>
            <a:xfrm>
              <a:off x="659758" y="1527172"/>
              <a:ext cx="2711302" cy="4751998"/>
              <a:chOff x="1" y="0"/>
              <a:chExt cx="1476380" cy="2587988"/>
            </a:xfrm>
          </p:grpSpPr>
          <p:grpSp>
            <p:nvGrpSpPr>
              <p:cNvPr id="48" name="Group 47">
                <a:extLst>
                  <a:ext uri="{FF2B5EF4-FFF2-40B4-BE49-F238E27FC236}">
                    <a16:creationId xmlns:a16="http://schemas.microsoft.com/office/drawing/2014/main" id="{636D53CE-52FE-EC44-2F04-259DA97EE112}"/>
                  </a:ext>
                </a:extLst>
              </p:cNvPr>
              <p:cNvGrpSpPr/>
              <p:nvPr/>
            </p:nvGrpSpPr>
            <p:grpSpPr>
              <a:xfrm>
                <a:off x="1" y="0"/>
                <a:ext cx="1476380" cy="1815548"/>
                <a:chOff x="1" y="0"/>
                <a:chExt cx="1961322" cy="2411896"/>
              </a:xfrm>
            </p:grpSpPr>
            <p:sp>
              <p:nvSpPr>
                <p:cNvPr id="50" name="Oval 49">
                  <a:extLst>
                    <a:ext uri="{FF2B5EF4-FFF2-40B4-BE49-F238E27FC236}">
                      <a16:creationId xmlns:a16="http://schemas.microsoft.com/office/drawing/2014/main" id="{D01E0CA2-572F-A7BA-F151-1B0F9335E6F9}"/>
                    </a:ext>
                  </a:extLst>
                </p:cNvPr>
                <p:cNvSpPr/>
                <p:nvPr/>
              </p:nvSpPr>
              <p:spPr>
                <a:xfrm>
                  <a:off x="1" y="450574"/>
                  <a:ext cx="1961322" cy="1961322"/>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1" name="Oval 50">
                  <a:extLst>
                    <a:ext uri="{FF2B5EF4-FFF2-40B4-BE49-F238E27FC236}">
                      <a16:creationId xmlns:a16="http://schemas.microsoft.com/office/drawing/2014/main" id="{0537B6DB-2631-62FB-9F85-62C75A5637FA}"/>
                    </a:ext>
                  </a:extLst>
                </p:cNvPr>
                <p:cNvSpPr/>
                <p:nvPr/>
              </p:nvSpPr>
              <p:spPr>
                <a:xfrm>
                  <a:off x="212035"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2" name="Oval 51">
                  <a:extLst>
                    <a:ext uri="{FF2B5EF4-FFF2-40B4-BE49-F238E27FC236}">
                      <a16:creationId xmlns:a16="http://schemas.microsoft.com/office/drawing/2014/main" id="{24D56D2E-3341-4179-F4DB-C786F4521101}"/>
                    </a:ext>
                  </a:extLst>
                </p:cNvPr>
                <p:cNvSpPr/>
                <p:nvPr/>
              </p:nvSpPr>
              <p:spPr>
                <a:xfrm>
                  <a:off x="662610" y="0"/>
                  <a:ext cx="636104" cy="63610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3" name="TextBox 18">
                  <a:extLst>
                    <a:ext uri="{FF2B5EF4-FFF2-40B4-BE49-F238E27FC236}">
                      <a16:creationId xmlns:a16="http://schemas.microsoft.com/office/drawing/2014/main" id="{1876222E-51E5-6922-2C77-8AD0CD8DD554}"/>
                    </a:ext>
                  </a:extLst>
                </p:cNvPr>
                <p:cNvSpPr txBox="1"/>
                <p:nvPr/>
              </p:nvSpPr>
              <p:spPr>
                <a:xfrm>
                  <a:off x="662578"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49" name="TextBox 39">
                <a:extLst>
                  <a:ext uri="{FF2B5EF4-FFF2-40B4-BE49-F238E27FC236}">
                    <a16:creationId xmlns:a16="http://schemas.microsoft.com/office/drawing/2014/main" id="{368E1E69-FAF4-8E3F-5785-F49419ED5ECC}"/>
                  </a:ext>
                </a:extLst>
              </p:cNvPr>
              <p:cNvSpPr txBox="1"/>
              <p:nvPr/>
            </p:nvSpPr>
            <p:spPr>
              <a:xfrm>
                <a:off x="83177" y="1930924"/>
                <a:ext cx="1310022"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الرشاقة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4" name="Picture 23" descr="Grouping ">
              <a:extLst>
                <a:ext uri="{FF2B5EF4-FFF2-40B4-BE49-F238E27FC236}">
                  <a16:creationId xmlns:a16="http://schemas.microsoft.com/office/drawing/2014/main" id="{343B9D7B-DD1A-CE3E-D738-FCFD019C0C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75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27402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B7C1D-A1E8-DB52-74A2-AA613CA9D3E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A1A0741-5571-C372-6633-F02CE797DB4F}"/>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الذكاء الاصطناعي كرافعة استراتيجية للقيادة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EF0797E8-5ACD-8A1B-2B5C-2A6A0B469F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47" name="Group 46">
            <a:extLst>
              <a:ext uri="{FF2B5EF4-FFF2-40B4-BE49-F238E27FC236}">
                <a16:creationId xmlns:a16="http://schemas.microsoft.com/office/drawing/2014/main" id="{30C88DC7-DE15-528E-09D8-BEDF9870DCF8}"/>
              </a:ext>
            </a:extLst>
          </p:cNvPr>
          <p:cNvGrpSpPr/>
          <p:nvPr/>
        </p:nvGrpSpPr>
        <p:grpSpPr>
          <a:xfrm>
            <a:off x="8667811" y="1527172"/>
            <a:ext cx="2711302" cy="4751998"/>
            <a:chOff x="659758" y="1527172"/>
            <a:chExt cx="2711302" cy="4751998"/>
          </a:xfrm>
        </p:grpSpPr>
        <p:grpSp>
          <p:nvGrpSpPr>
            <p:cNvPr id="10" name="Group 9">
              <a:extLst>
                <a:ext uri="{FF2B5EF4-FFF2-40B4-BE49-F238E27FC236}">
                  <a16:creationId xmlns:a16="http://schemas.microsoft.com/office/drawing/2014/main" id="{9F792876-9153-9EEC-AC3B-C2D5A3C32C61}"/>
                </a:ext>
              </a:extLst>
            </p:cNvPr>
            <p:cNvGrpSpPr/>
            <p:nvPr/>
          </p:nvGrpSpPr>
          <p:grpSpPr>
            <a:xfrm>
              <a:off x="659758" y="1527172"/>
              <a:ext cx="2711302" cy="4751998"/>
              <a:chOff x="1" y="0"/>
              <a:chExt cx="1476380" cy="2587988"/>
            </a:xfrm>
          </p:grpSpPr>
          <p:grpSp>
            <p:nvGrpSpPr>
              <p:cNvPr id="38" name="Group 37">
                <a:extLst>
                  <a:ext uri="{FF2B5EF4-FFF2-40B4-BE49-F238E27FC236}">
                    <a16:creationId xmlns:a16="http://schemas.microsoft.com/office/drawing/2014/main" id="{5387AE98-672B-EE10-24CE-4D90ADD8AA7F}"/>
                  </a:ext>
                </a:extLst>
              </p:cNvPr>
              <p:cNvGrpSpPr/>
              <p:nvPr/>
            </p:nvGrpSpPr>
            <p:grpSpPr>
              <a:xfrm>
                <a:off x="1" y="0"/>
                <a:ext cx="1476380" cy="1815548"/>
                <a:chOff x="1" y="0"/>
                <a:chExt cx="1961322" cy="2411896"/>
              </a:xfrm>
            </p:grpSpPr>
            <p:sp>
              <p:nvSpPr>
                <p:cNvPr id="40" name="Oval 39">
                  <a:extLst>
                    <a:ext uri="{FF2B5EF4-FFF2-40B4-BE49-F238E27FC236}">
                      <a16:creationId xmlns:a16="http://schemas.microsoft.com/office/drawing/2014/main" id="{8B60A270-0F89-8AE7-3F6D-4113D595CC6E}"/>
                    </a:ext>
                  </a:extLst>
                </p:cNvPr>
                <p:cNvSpPr/>
                <p:nvPr/>
              </p:nvSpPr>
              <p:spPr>
                <a:xfrm>
                  <a:off x="1" y="450574"/>
                  <a:ext cx="1961322" cy="1961322"/>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75CD314B-8A4B-F733-84B6-99B95FCCBAA4}"/>
                    </a:ext>
                  </a:extLst>
                </p:cNvPr>
                <p:cNvSpPr/>
                <p:nvPr/>
              </p:nvSpPr>
              <p:spPr>
                <a:xfrm>
                  <a:off x="212035" y="662608"/>
                  <a:ext cx="1537254" cy="153725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2" name="Oval 41">
                  <a:extLst>
                    <a:ext uri="{FF2B5EF4-FFF2-40B4-BE49-F238E27FC236}">
                      <a16:creationId xmlns:a16="http://schemas.microsoft.com/office/drawing/2014/main" id="{896124E0-2122-A775-D4AA-5B3DF075B36A}"/>
                    </a:ext>
                  </a:extLst>
                </p:cNvPr>
                <p:cNvSpPr/>
                <p:nvPr/>
              </p:nvSpPr>
              <p:spPr>
                <a:xfrm>
                  <a:off x="662610" y="0"/>
                  <a:ext cx="636104" cy="63610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18">
                  <a:extLst>
                    <a:ext uri="{FF2B5EF4-FFF2-40B4-BE49-F238E27FC236}">
                      <a16:creationId xmlns:a16="http://schemas.microsoft.com/office/drawing/2014/main" id="{CE5B72F7-5F6B-AF61-EAC5-03FEEF7C4CF0}"/>
                    </a:ext>
                  </a:extLst>
                </p:cNvPr>
                <p:cNvSpPr txBox="1"/>
                <p:nvPr/>
              </p:nvSpPr>
              <p:spPr>
                <a:xfrm>
                  <a:off x="662578" y="53875"/>
                  <a:ext cx="636057" cy="444748"/>
                </a:xfrm>
                <a:prstGeom prst="rect">
                  <a:avLst/>
                </a:prstGeom>
                <a:noFill/>
              </p:spPr>
              <p:txBody>
                <a:bodyPr wrap="square" rtlCol="0">
                  <a:spAutoFit/>
                </a:bodyP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9" name="TextBox 39">
                <a:extLst>
                  <a:ext uri="{FF2B5EF4-FFF2-40B4-BE49-F238E27FC236}">
                    <a16:creationId xmlns:a16="http://schemas.microsoft.com/office/drawing/2014/main" id="{6BF6F298-1FA0-C455-9A1C-CE85B3E5DDBB}"/>
                  </a:ext>
                </a:extLst>
              </p:cNvPr>
              <p:cNvSpPr txBox="1"/>
              <p:nvPr/>
            </p:nvSpPr>
            <p:spPr>
              <a:xfrm>
                <a:off x="83177" y="1930924"/>
                <a:ext cx="1310022" cy="657064"/>
              </a:xfrm>
              <a:prstGeom prst="rect">
                <a:avLst/>
              </a:prstGeom>
              <a:noFill/>
            </p:spPr>
            <p:txBody>
              <a:bodyPr wrap="square" rtlCol="0">
                <a:sp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تمكين الرشاقة المؤسّسية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Grouping ">
              <a:extLst>
                <a:ext uri="{FF2B5EF4-FFF2-40B4-BE49-F238E27FC236}">
                  <a16:creationId xmlns:a16="http://schemas.microsoft.com/office/drawing/2014/main" id="{90C58235-B5FE-79EB-C071-E536CFE205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7593" y="2828102"/>
              <a:ext cx="1455628" cy="145540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C2B8DF88-9DE3-C84C-C2AD-E823D99461A0}"/>
              </a:ext>
            </a:extLst>
          </p:cNvPr>
          <p:cNvSpPr txBox="1"/>
          <p:nvPr/>
        </p:nvSpPr>
        <p:spPr>
          <a:xfrm>
            <a:off x="1219123" y="1720859"/>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المرونة التشغيلية: </a:t>
            </a:r>
            <a:r>
              <a:rPr lang="ar-SA" dirty="0"/>
              <a:t>تكييف العمليات والموارد بسرعة استجابةً للمتغيّرات</a:t>
            </a:r>
            <a:endParaRPr lang="en-US" dirty="0"/>
          </a:p>
        </p:txBody>
      </p:sp>
      <p:sp>
        <p:nvSpPr>
          <p:cNvPr id="3" name="TextBox 2">
            <a:extLst>
              <a:ext uri="{FF2B5EF4-FFF2-40B4-BE49-F238E27FC236}">
                <a16:creationId xmlns:a16="http://schemas.microsoft.com/office/drawing/2014/main" id="{8F7BB15B-D9D4-9F92-6E18-B7D3FC41D9DD}"/>
              </a:ext>
            </a:extLst>
          </p:cNvPr>
          <p:cNvSpPr txBox="1"/>
          <p:nvPr/>
        </p:nvSpPr>
        <p:spPr>
          <a:xfrm>
            <a:off x="1219123" y="3375358"/>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النماذج التشغيلية الجديدة: </a:t>
            </a:r>
            <a:r>
              <a:rPr lang="ar-SA" dirty="0"/>
              <a:t>تمكين نماذج أعمال مبتكرة لم تكن ممكنة سابقاً</a:t>
            </a:r>
            <a:endParaRPr lang="en-US" dirty="0"/>
          </a:p>
        </p:txBody>
      </p:sp>
      <p:sp>
        <p:nvSpPr>
          <p:cNvPr id="4" name="TextBox 3">
            <a:extLst>
              <a:ext uri="{FF2B5EF4-FFF2-40B4-BE49-F238E27FC236}">
                <a16:creationId xmlns:a16="http://schemas.microsoft.com/office/drawing/2014/main" id="{DF8F656D-4FDD-F0F5-6860-4A72B6AF0AE3}"/>
              </a:ext>
            </a:extLst>
          </p:cNvPr>
          <p:cNvSpPr txBox="1"/>
          <p:nvPr/>
        </p:nvSpPr>
        <p:spPr>
          <a:xfrm>
            <a:off x="1219123" y="5029856"/>
            <a:ext cx="5554025"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الاستجابة للأزمات: </a:t>
            </a:r>
            <a:r>
              <a:rPr lang="ar-SA" dirty="0"/>
              <a:t>تحسين القدرة على التنبّؤ بالأزمات والاستعداد لها</a:t>
            </a:r>
            <a:endParaRPr lang="en-US" dirty="0"/>
          </a:p>
        </p:txBody>
      </p:sp>
    </p:spTree>
    <p:extLst>
      <p:ext uri="{BB962C8B-B14F-4D97-AF65-F5344CB8AC3E}">
        <p14:creationId xmlns:p14="http://schemas.microsoft.com/office/powerpoint/2010/main" val="3663559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181D8-171D-9AD0-8211-653AC0A93D30}"/>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DFA1038-4F2E-C115-63B4-7956F2220811}"/>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فهم العلاقة بين الذكاء الاصطناعي والتحوّل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A8F313D-2CEB-6437-A98C-D474E7F5E2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E0B644BB-E0F8-1414-2A38-84D76A8688D3}"/>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مستويات التأثير المؤسّسي للذكاء الاصطناعي</a:t>
            </a:r>
            <a:endParaRPr lang="en-US"/>
          </a:p>
        </p:txBody>
      </p:sp>
      <p:grpSp>
        <p:nvGrpSpPr>
          <p:cNvPr id="26" name="Group 25">
            <a:extLst>
              <a:ext uri="{FF2B5EF4-FFF2-40B4-BE49-F238E27FC236}">
                <a16:creationId xmlns:a16="http://schemas.microsoft.com/office/drawing/2014/main" id="{048E0317-8BA8-B394-0837-66923BBB516E}"/>
              </a:ext>
            </a:extLst>
          </p:cNvPr>
          <p:cNvGrpSpPr/>
          <p:nvPr/>
        </p:nvGrpSpPr>
        <p:grpSpPr>
          <a:xfrm>
            <a:off x="7906133" y="1962476"/>
            <a:ext cx="2428790" cy="4038602"/>
            <a:chOff x="7906133" y="1962476"/>
            <a:chExt cx="2428790" cy="4038602"/>
          </a:xfrm>
        </p:grpSpPr>
        <p:grpSp>
          <p:nvGrpSpPr>
            <p:cNvPr id="12" name="Group 11">
              <a:extLst>
                <a:ext uri="{FF2B5EF4-FFF2-40B4-BE49-F238E27FC236}">
                  <a16:creationId xmlns:a16="http://schemas.microsoft.com/office/drawing/2014/main" id="{9885E959-F397-3F04-1C11-B23D0EC318E1}"/>
                </a:ext>
              </a:extLst>
            </p:cNvPr>
            <p:cNvGrpSpPr/>
            <p:nvPr/>
          </p:nvGrpSpPr>
          <p:grpSpPr>
            <a:xfrm>
              <a:off x="7906133" y="1962476"/>
              <a:ext cx="2428790" cy="4038602"/>
              <a:chOff x="3940714" y="0"/>
              <a:chExt cx="1582258" cy="2631417"/>
            </a:xfrm>
          </p:grpSpPr>
          <p:sp>
            <p:nvSpPr>
              <p:cNvPr id="20" name="Rectangle: Rounded Corners 19">
                <a:extLst>
                  <a:ext uri="{FF2B5EF4-FFF2-40B4-BE49-F238E27FC236}">
                    <a16:creationId xmlns:a16="http://schemas.microsoft.com/office/drawing/2014/main" id="{A624D9B6-C65D-1380-EDB8-CF9B9062AC06}"/>
                  </a:ext>
                </a:extLst>
              </p:cNvPr>
              <p:cNvSpPr/>
              <p:nvPr/>
            </p:nvSpPr>
            <p:spPr>
              <a:xfrm>
                <a:off x="3940715" y="888557"/>
                <a:ext cx="1582257" cy="1742860"/>
              </a:xfrm>
              <a:prstGeom prst="round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1" name="Oval 20">
                <a:extLst>
                  <a:ext uri="{FF2B5EF4-FFF2-40B4-BE49-F238E27FC236}">
                    <a16:creationId xmlns:a16="http://schemas.microsoft.com/office/drawing/2014/main" id="{14947E07-D4DD-3BB1-2CA5-3E8F19FF5E61}"/>
                  </a:ext>
                </a:extLst>
              </p:cNvPr>
              <p:cNvSpPr/>
              <p:nvPr/>
            </p:nvSpPr>
            <p:spPr>
              <a:xfrm>
                <a:off x="3940714" y="0"/>
                <a:ext cx="1569774" cy="1569774"/>
              </a:xfrm>
              <a:prstGeom prst="ellipse">
                <a:avLst/>
              </a:prstGeom>
              <a:solidFill>
                <a:srgbClr val="FFD36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5" name="مربع نص 166">
              <a:extLst>
                <a:ext uri="{FF2B5EF4-FFF2-40B4-BE49-F238E27FC236}">
                  <a16:creationId xmlns:a16="http://schemas.microsoft.com/office/drawing/2014/main" id="{10377970-0578-4663-230E-F40B3FF3E4C3}"/>
                </a:ext>
              </a:extLst>
            </p:cNvPr>
            <p:cNvSpPr txBox="1"/>
            <p:nvPr/>
          </p:nvSpPr>
          <p:spPr>
            <a:xfrm>
              <a:off x="8135691" y="4632057"/>
              <a:ext cx="1833585" cy="1117862"/>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تحسين الكفاءة التشغيلية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FFFFFF"/>
                  </a:solidFill>
                  <a:effectLst/>
                  <a:latin typeface="Adobe Arabic" panose="02040503050201020203" pitchFamily="18" charset="-78"/>
                  <a:ea typeface="Calibri" panose="020F0502020204030204" pitchFamily="34" charset="0"/>
                  <a:cs typeface="Sakkal Majalla" panose="02000000000000000000" pitchFamily="2"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6" name="Picture 15" descr="Efficacy ">
              <a:extLst>
                <a:ext uri="{FF2B5EF4-FFF2-40B4-BE49-F238E27FC236}">
                  <a16:creationId xmlns:a16="http://schemas.microsoft.com/office/drawing/2014/main" id="{615FE9EE-AE97-3D02-6BBD-D46B9A4F7C6F}"/>
                </a:ext>
              </a:extLst>
            </p:cNvPr>
            <p:cNvPicPr>
              <a:picLocks noChangeAspect="1" noChangeArrowheads="1"/>
            </p:cNvPicPr>
            <p:nvPr/>
          </p:nvPicPr>
          <p:blipFill>
            <a:blip r:embed="rId4">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8279515" y="2326617"/>
              <a:ext cx="1604171" cy="16039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a:extLst>
              <a:ext uri="{FF2B5EF4-FFF2-40B4-BE49-F238E27FC236}">
                <a16:creationId xmlns:a16="http://schemas.microsoft.com/office/drawing/2014/main" id="{7E8B1737-057F-1605-D3B7-517F7FFDD537}"/>
              </a:ext>
            </a:extLst>
          </p:cNvPr>
          <p:cNvGrpSpPr/>
          <p:nvPr/>
        </p:nvGrpSpPr>
        <p:grpSpPr>
          <a:xfrm>
            <a:off x="4881605" y="1962476"/>
            <a:ext cx="2428790" cy="4038602"/>
            <a:chOff x="4881605" y="1962476"/>
            <a:chExt cx="2428790" cy="4038602"/>
          </a:xfrm>
        </p:grpSpPr>
        <p:grpSp>
          <p:nvGrpSpPr>
            <p:cNvPr id="11" name="Group 10">
              <a:extLst>
                <a:ext uri="{FF2B5EF4-FFF2-40B4-BE49-F238E27FC236}">
                  <a16:creationId xmlns:a16="http://schemas.microsoft.com/office/drawing/2014/main" id="{F1F7AA60-B71D-DBD0-5AE8-86BA87775091}"/>
                </a:ext>
              </a:extLst>
            </p:cNvPr>
            <p:cNvGrpSpPr/>
            <p:nvPr/>
          </p:nvGrpSpPr>
          <p:grpSpPr>
            <a:xfrm>
              <a:off x="4881605" y="1962476"/>
              <a:ext cx="2428790" cy="4038602"/>
              <a:chOff x="1970357" y="0"/>
              <a:chExt cx="1582258" cy="2631417"/>
            </a:xfrm>
          </p:grpSpPr>
          <p:sp>
            <p:nvSpPr>
              <p:cNvPr id="22" name="Rectangle: Rounded Corners 21">
                <a:extLst>
                  <a:ext uri="{FF2B5EF4-FFF2-40B4-BE49-F238E27FC236}">
                    <a16:creationId xmlns:a16="http://schemas.microsoft.com/office/drawing/2014/main" id="{E3173D54-B0EF-9C44-4E0D-A832BB170FAA}"/>
                  </a:ext>
                </a:extLst>
              </p:cNvPr>
              <p:cNvSpPr/>
              <p:nvPr/>
            </p:nvSpPr>
            <p:spPr>
              <a:xfrm>
                <a:off x="1970358" y="888557"/>
                <a:ext cx="1582257" cy="1742860"/>
              </a:xfrm>
              <a:prstGeom prst="round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A276DDC0-DDD0-A95A-070D-A63278376586}"/>
                  </a:ext>
                </a:extLst>
              </p:cNvPr>
              <p:cNvSpPr/>
              <p:nvPr/>
            </p:nvSpPr>
            <p:spPr>
              <a:xfrm>
                <a:off x="1970357" y="0"/>
                <a:ext cx="1569774" cy="1569774"/>
              </a:xfrm>
              <a:prstGeom prst="ellipse">
                <a:avLst/>
              </a:prstGeom>
              <a:solidFill>
                <a:srgbClr val="2E75B6"/>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4" name="مربع نص 166">
              <a:extLst>
                <a:ext uri="{FF2B5EF4-FFF2-40B4-BE49-F238E27FC236}">
                  <a16:creationId xmlns:a16="http://schemas.microsoft.com/office/drawing/2014/main" id="{45EBDB22-7266-6D7F-E8C1-7C92FA1191A6}"/>
                </a:ext>
              </a:extLst>
            </p:cNvPr>
            <p:cNvSpPr txBox="1"/>
            <p:nvPr/>
          </p:nvSpPr>
          <p:spPr>
            <a:xfrm>
              <a:off x="5179208" y="4634072"/>
              <a:ext cx="1833585" cy="1034911"/>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تعزيز القدرات الحالية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8" name="Picture 17" descr="Skill development ">
              <a:extLst>
                <a:ext uri="{FF2B5EF4-FFF2-40B4-BE49-F238E27FC236}">
                  <a16:creationId xmlns:a16="http://schemas.microsoft.com/office/drawing/2014/main" id="{BC3A667C-8A93-607C-86DF-E1C9547ED1CB}"/>
                </a:ext>
              </a:extLst>
            </p:cNvPr>
            <p:cNvPicPr>
              <a:picLocks noChangeAspect="1" noChangeArrowheads="1"/>
            </p:cNvPicPr>
            <p:nvPr/>
          </p:nvPicPr>
          <p:blipFill>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5282255" y="2326617"/>
              <a:ext cx="1604171" cy="160390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a:extLst>
              <a:ext uri="{FF2B5EF4-FFF2-40B4-BE49-F238E27FC236}">
                <a16:creationId xmlns:a16="http://schemas.microsoft.com/office/drawing/2014/main" id="{D66AAD77-352C-A7F1-3913-FCBC359757D5}"/>
              </a:ext>
            </a:extLst>
          </p:cNvPr>
          <p:cNvGrpSpPr/>
          <p:nvPr/>
        </p:nvGrpSpPr>
        <p:grpSpPr>
          <a:xfrm>
            <a:off x="1857077" y="1962476"/>
            <a:ext cx="2428790" cy="4038602"/>
            <a:chOff x="1857077" y="1962476"/>
            <a:chExt cx="2428790" cy="4038602"/>
          </a:xfrm>
        </p:grpSpPr>
        <p:grpSp>
          <p:nvGrpSpPr>
            <p:cNvPr id="7" name="Group 6">
              <a:extLst>
                <a:ext uri="{FF2B5EF4-FFF2-40B4-BE49-F238E27FC236}">
                  <a16:creationId xmlns:a16="http://schemas.microsoft.com/office/drawing/2014/main" id="{5B759734-ED49-D609-CFE9-F551B6D7F006}"/>
                </a:ext>
              </a:extLst>
            </p:cNvPr>
            <p:cNvGrpSpPr/>
            <p:nvPr/>
          </p:nvGrpSpPr>
          <p:grpSpPr>
            <a:xfrm>
              <a:off x="1857077" y="1962476"/>
              <a:ext cx="2428790" cy="4038602"/>
              <a:chOff x="0" y="0"/>
              <a:chExt cx="1582258" cy="2631417"/>
            </a:xfrm>
          </p:grpSpPr>
          <p:sp>
            <p:nvSpPr>
              <p:cNvPr id="24" name="Rectangle: Rounded Corners 23">
                <a:extLst>
                  <a:ext uri="{FF2B5EF4-FFF2-40B4-BE49-F238E27FC236}">
                    <a16:creationId xmlns:a16="http://schemas.microsoft.com/office/drawing/2014/main" id="{9BCB07F4-B721-229D-3390-EF2851B2F5F0}"/>
                  </a:ext>
                </a:extLst>
              </p:cNvPr>
              <p:cNvSpPr/>
              <p:nvPr/>
            </p:nvSpPr>
            <p:spPr>
              <a:xfrm>
                <a:off x="1" y="888557"/>
                <a:ext cx="1582257" cy="1742860"/>
              </a:xfrm>
              <a:prstGeom prst="round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Oval 24">
                <a:extLst>
                  <a:ext uri="{FF2B5EF4-FFF2-40B4-BE49-F238E27FC236}">
                    <a16:creationId xmlns:a16="http://schemas.microsoft.com/office/drawing/2014/main" id="{81E1B8F8-D0F4-413B-BEB2-C0A05379D813}"/>
                  </a:ext>
                </a:extLst>
              </p:cNvPr>
              <p:cNvSpPr/>
              <p:nvPr/>
            </p:nvSpPr>
            <p:spPr>
              <a:xfrm>
                <a:off x="0" y="0"/>
                <a:ext cx="1569774" cy="1569774"/>
              </a:xfrm>
              <a:prstGeom prst="ellipse">
                <a:avLst/>
              </a:prstGeom>
              <a:solidFill>
                <a:srgbClr val="168489"/>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3" name="مربع نص 166">
              <a:extLst>
                <a:ext uri="{FF2B5EF4-FFF2-40B4-BE49-F238E27FC236}">
                  <a16:creationId xmlns:a16="http://schemas.microsoft.com/office/drawing/2014/main" id="{89BC9AA9-AF3F-89E9-83B6-22F8125A6746}"/>
                </a:ext>
              </a:extLst>
            </p:cNvPr>
            <p:cNvSpPr txBox="1"/>
            <p:nvPr/>
          </p:nvSpPr>
          <p:spPr>
            <a:xfrm>
              <a:off x="2154680" y="4634072"/>
              <a:ext cx="1833585" cy="1034911"/>
            </a:xfrm>
            <a:prstGeom prst="rect">
              <a:avLst/>
            </a:prstGeom>
          </p:spPr>
          <p:txBody>
            <a:bodyPr wrap="square" rtlCol="1">
              <a:noAutofit/>
            </a:bodyPr>
            <a:lstStyle/>
            <a:p>
              <a:pPr algn="ctr" rtl="0">
                <a:lnSpc>
                  <a:spcPct val="115000"/>
                </a:lnSpc>
              </a:pPr>
              <a:r>
                <a:rPr lang="ar-EG"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التحوّل المؤسّسي الشامل</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algn="ctr" rtl="0">
                <a:lnSpc>
                  <a:spcPct val="115000"/>
                </a:lnSpc>
              </a:pPr>
              <a:r>
                <a:rPr lang="en-US"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9" name="Picture 18" descr="Organization ">
              <a:extLst>
                <a:ext uri="{FF2B5EF4-FFF2-40B4-BE49-F238E27FC236}">
                  <a16:creationId xmlns:a16="http://schemas.microsoft.com/office/drawing/2014/main" id="{41D133BC-EE66-8703-FC0D-605FC03621DC}"/>
                </a:ext>
              </a:extLst>
            </p:cNvPr>
            <p:cNvPicPr>
              <a:picLocks noChangeAspect="1" noChangeArrowheads="1"/>
            </p:cNvPicPr>
            <p:nvPr/>
          </p:nvPicPr>
          <p:blipFill>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284995" y="2326617"/>
              <a:ext cx="1604171" cy="160390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341811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06348-E508-F954-55A8-8A435F14E6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A1BAE631-E900-EDEB-1AB7-42589858FE6F}"/>
              </a:ext>
            </a:extLst>
          </p:cNvPr>
          <p:cNvSpPr txBox="1"/>
          <p:nvPr/>
        </p:nvSpPr>
        <p:spPr>
          <a:xfrm>
            <a:off x="2190750" y="-9457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فهم العلاقة بين الذكاء الاصطناعي والتحوّل المؤسسي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CA3ED88-AE30-7E13-3B36-92E079FC0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5" name="TextBox 4">
            <a:extLst>
              <a:ext uri="{FF2B5EF4-FFF2-40B4-BE49-F238E27FC236}">
                <a16:creationId xmlns:a16="http://schemas.microsoft.com/office/drawing/2014/main" id="{798F43C5-25DC-2493-0BFD-8DAC0E81A6FB}"/>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متطلّبات نجاح التحوّل المؤسّسي القائم على الذكاء الاصطناعي</a:t>
            </a:r>
            <a:endParaRPr lang="en-US" dirty="0"/>
          </a:p>
        </p:txBody>
      </p:sp>
      <p:grpSp>
        <p:nvGrpSpPr>
          <p:cNvPr id="48" name="Group 47">
            <a:extLst>
              <a:ext uri="{FF2B5EF4-FFF2-40B4-BE49-F238E27FC236}">
                <a16:creationId xmlns:a16="http://schemas.microsoft.com/office/drawing/2014/main" id="{C6E2534D-0C76-A66E-D5A7-EEE2868B882E}"/>
              </a:ext>
            </a:extLst>
          </p:cNvPr>
          <p:cNvGrpSpPr/>
          <p:nvPr/>
        </p:nvGrpSpPr>
        <p:grpSpPr>
          <a:xfrm>
            <a:off x="8804880" y="1746793"/>
            <a:ext cx="2727773" cy="3900667"/>
            <a:chOff x="8804880" y="1746793"/>
            <a:chExt cx="2727773" cy="3900667"/>
          </a:xfrm>
        </p:grpSpPr>
        <p:grpSp>
          <p:nvGrpSpPr>
            <p:cNvPr id="10" name="Group 9">
              <a:extLst>
                <a:ext uri="{FF2B5EF4-FFF2-40B4-BE49-F238E27FC236}">
                  <a16:creationId xmlns:a16="http://schemas.microsoft.com/office/drawing/2014/main" id="{3974AEEE-1CE4-8DC2-6A3A-0FDB8EB01F0A}"/>
                </a:ext>
              </a:extLst>
            </p:cNvPr>
            <p:cNvGrpSpPr/>
            <p:nvPr/>
          </p:nvGrpSpPr>
          <p:grpSpPr>
            <a:xfrm flipV="1">
              <a:off x="8804880" y="1746793"/>
              <a:ext cx="2727773" cy="3900667"/>
              <a:chOff x="4379268" y="0"/>
              <a:chExt cx="1466528" cy="2097235"/>
            </a:xfrm>
          </p:grpSpPr>
          <p:sp>
            <p:nvSpPr>
              <p:cNvPr id="32" name="Rectangle: Rounded Corners 31">
                <a:extLst>
                  <a:ext uri="{FF2B5EF4-FFF2-40B4-BE49-F238E27FC236}">
                    <a16:creationId xmlns:a16="http://schemas.microsoft.com/office/drawing/2014/main" id="{A9D93992-2DC1-7DEB-B34F-AE983AA67726}"/>
                  </a:ext>
                </a:extLst>
              </p:cNvPr>
              <p:cNvSpPr/>
              <p:nvPr/>
            </p:nvSpPr>
            <p:spPr>
              <a:xfrm>
                <a:off x="4416302" y="159608"/>
                <a:ext cx="1294941" cy="1294941"/>
              </a:xfrm>
              <a:prstGeom prst="roundRect">
                <a:avLst/>
              </a:prstGeom>
              <a:noFill/>
              <a:ln w="28575">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3200"/>
              </a:p>
            </p:txBody>
          </p:sp>
          <p:sp>
            <p:nvSpPr>
              <p:cNvPr id="33" name="Oval 32">
                <a:extLst>
                  <a:ext uri="{FF2B5EF4-FFF2-40B4-BE49-F238E27FC236}">
                    <a16:creationId xmlns:a16="http://schemas.microsoft.com/office/drawing/2014/main" id="{9E6E1318-7533-95AD-26C0-2B485B062462}"/>
                  </a:ext>
                </a:extLst>
              </p:cNvPr>
              <p:cNvSpPr/>
              <p:nvPr/>
            </p:nvSpPr>
            <p:spPr>
              <a:xfrm flipV="1">
                <a:off x="5402942" y="0"/>
                <a:ext cx="442854" cy="44285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1</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Isosceles Triangle 33">
                <a:extLst>
                  <a:ext uri="{FF2B5EF4-FFF2-40B4-BE49-F238E27FC236}">
                    <a16:creationId xmlns:a16="http://schemas.microsoft.com/office/drawing/2014/main" id="{5AA3D8D4-D8BA-84F0-4941-881B51CCD7EB}"/>
                  </a:ext>
                </a:extLst>
              </p:cNvPr>
              <p:cNvSpPr/>
              <p:nvPr/>
            </p:nvSpPr>
            <p:spPr>
              <a:xfrm flipV="1">
                <a:off x="4881594" y="1452460"/>
                <a:ext cx="269080" cy="161697"/>
              </a:xfrm>
              <a:prstGeom prst="triangl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5" name="TextBox 4135">
                <a:extLst>
                  <a:ext uri="{FF2B5EF4-FFF2-40B4-BE49-F238E27FC236}">
                    <a16:creationId xmlns:a16="http://schemas.microsoft.com/office/drawing/2014/main" id="{FB499C11-C53A-EB5C-16B3-DB93370E0436}"/>
                  </a:ext>
                </a:extLst>
              </p:cNvPr>
              <p:cNvSpPr txBox="1"/>
              <p:nvPr/>
            </p:nvSpPr>
            <p:spPr>
              <a:xfrm flipV="1">
                <a:off x="4379268" y="1687660"/>
                <a:ext cx="1368425" cy="40957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الثقافة والقيادة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17" name="Picture 16" descr="Organization ">
              <a:extLst>
                <a:ext uri="{FF2B5EF4-FFF2-40B4-BE49-F238E27FC236}">
                  <a16:creationId xmlns:a16="http://schemas.microsoft.com/office/drawing/2014/main" id="{0DE40B89-E76B-6044-E6AA-B1D0FEF7CF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71682" y="3431315"/>
              <a:ext cx="1529313" cy="15292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9" name="Group 48">
            <a:extLst>
              <a:ext uri="{FF2B5EF4-FFF2-40B4-BE49-F238E27FC236}">
                <a16:creationId xmlns:a16="http://schemas.microsoft.com/office/drawing/2014/main" id="{BC414548-2779-89EB-D6D5-442790A6CCFE}"/>
              </a:ext>
            </a:extLst>
          </p:cNvPr>
          <p:cNvGrpSpPr/>
          <p:nvPr/>
        </p:nvGrpSpPr>
        <p:grpSpPr>
          <a:xfrm>
            <a:off x="6078260" y="2645274"/>
            <a:ext cx="2727485" cy="3915549"/>
            <a:chOff x="6078260" y="2645274"/>
            <a:chExt cx="2727485" cy="3915549"/>
          </a:xfrm>
        </p:grpSpPr>
        <p:grpSp>
          <p:nvGrpSpPr>
            <p:cNvPr id="6" name="Group 5">
              <a:extLst>
                <a:ext uri="{FF2B5EF4-FFF2-40B4-BE49-F238E27FC236}">
                  <a16:creationId xmlns:a16="http://schemas.microsoft.com/office/drawing/2014/main" id="{CEBD7596-05A5-66B4-5374-E3CAB571881E}"/>
                </a:ext>
              </a:extLst>
            </p:cNvPr>
            <p:cNvGrpSpPr/>
            <p:nvPr/>
          </p:nvGrpSpPr>
          <p:grpSpPr>
            <a:xfrm>
              <a:off x="6078260" y="2645274"/>
              <a:ext cx="2727485" cy="3915549"/>
              <a:chOff x="2913360" y="483078"/>
              <a:chExt cx="1466373" cy="2105236"/>
            </a:xfrm>
          </p:grpSpPr>
          <p:sp>
            <p:nvSpPr>
              <p:cNvPr id="36" name="Rectangle: Rounded Corners 35">
                <a:extLst>
                  <a:ext uri="{FF2B5EF4-FFF2-40B4-BE49-F238E27FC236}">
                    <a16:creationId xmlns:a16="http://schemas.microsoft.com/office/drawing/2014/main" id="{B9A1AF7D-6EF2-3C3D-6337-8CB6F26B8875}"/>
                  </a:ext>
                </a:extLst>
              </p:cNvPr>
              <p:cNvSpPr/>
              <p:nvPr/>
            </p:nvSpPr>
            <p:spPr>
              <a:xfrm>
                <a:off x="2950239" y="642686"/>
                <a:ext cx="1294941" cy="1294941"/>
              </a:xfrm>
              <a:prstGeom prst="roundRect">
                <a:avLst/>
              </a:prstGeom>
              <a:noFill/>
              <a:ln w="28575">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3200"/>
              </a:p>
            </p:txBody>
          </p:sp>
          <p:sp>
            <p:nvSpPr>
              <p:cNvPr id="37" name="Oval 36">
                <a:extLst>
                  <a:ext uri="{FF2B5EF4-FFF2-40B4-BE49-F238E27FC236}">
                    <a16:creationId xmlns:a16="http://schemas.microsoft.com/office/drawing/2014/main" id="{4A2B4880-266A-BD49-BD5D-A16782DDF4B9}"/>
                  </a:ext>
                </a:extLst>
              </p:cNvPr>
              <p:cNvSpPr/>
              <p:nvPr/>
            </p:nvSpPr>
            <p:spPr>
              <a:xfrm>
                <a:off x="3936879" y="483078"/>
                <a:ext cx="442854" cy="44285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2</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Isosceles Triangle 37">
                <a:extLst>
                  <a:ext uri="{FF2B5EF4-FFF2-40B4-BE49-F238E27FC236}">
                    <a16:creationId xmlns:a16="http://schemas.microsoft.com/office/drawing/2014/main" id="{59293133-5F57-B967-3287-F52A52A39543}"/>
                  </a:ext>
                </a:extLst>
              </p:cNvPr>
              <p:cNvSpPr/>
              <p:nvPr/>
            </p:nvSpPr>
            <p:spPr>
              <a:xfrm flipV="1">
                <a:off x="3415531" y="1935538"/>
                <a:ext cx="269080" cy="161697"/>
              </a:xfrm>
              <a:prstGeom prst="triangl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9" name="TextBox 4130">
                <a:extLst>
                  <a:ext uri="{FF2B5EF4-FFF2-40B4-BE49-F238E27FC236}">
                    <a16:creationId xmlns:a16="http://schemas.microsoft.com/office/drawing/2014/main" id="{BEE1D618-2AB6-676E-516B-490648762D4A}"/>
                  </a:ext>
                </a:extLst>
              </p:cNvPr>
              <p:cNvSpPr txBox="1"/>
              <p:nvPr/>
            </p:nvSpPr>
            <p:spPr>
              <a:xfrm>
                <a:off x="2913360" y="2210489"/>
                <a:ext cx="1367790" cy="37782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المواهب والمهارات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9" name="Picture 28" descr="Skill ">
              <a:extLst>
                <a:ext uri="{FF2B5EF4-FFF2-40B4-BE49-F238E27FC236}">
                  <a16:creationId xmlns:a16="http://schemas.microsoft.com/office/drawing/2014/main" id="{3F28C5E5-011A-E8F0-CB8F-FFD4DF7F8D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5824" y="3386426"/>
              <a:ext cx="1529313" cy="15292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49">
            <a:extLst>
              <a:ext uri="{FF2B5EF4-FFF2-40B4-BE49-F238E27FC236}">
                <a16:creationId xmlns:a16="http://schemas.microsoft.com/office/drawing/2014/main" id="{F8678D2E-ACB7-ABC4-E68E-8604D392EFF7}"/>
              </a:ext>
            </a:extLst>
          </p:cNvPr>
          <p:cNvGrpSpPr/>
          <p:nvPr/>
        </p:nvGrpSpPr>
        <p:grpSpPr>
          <a:xfrm>
            <a:off x="2768885" y="1746793"/>
            <a:ext cx="3778382" cy="3900667"/>
            <a:chOff x="2768885" y="1746793"/>
            <a:chExt cx="3778382" cy="3900667"/>
          </a:xfrm>
        </p:grpSpPr>
        <p:grpSp>
          <p:nvGrpSpPr>
            <p:cNvPr id="4" name="Group 3">
              <a:extLst>
                <a:ext uri="{FF2B5EF4-FFF2-40B4-BE49-F238E27FC236}">
                  <a16:creationId xmlns:a16="http://schemas.microsoft.com/office/drawing/2014/main" id="{8D7383F8-6E3B-0094-5789-23A9B9C687C2}"/>
                </a:ext>
              </a:extLst>
            </p:cNvPr>
            <p:cNvGrpSpPr/>
            <p:nvPr/>
          </p:nvGrpSpPr>
          <p:grpSpPr>
            <a:xfrm flipV="1">
              <a:off x="2768885" y="1746793"/>
              <a:ext cx="3778382" cy="3900667"/>
              <a:chOff x="1134146" y="0"/>
              <a:chExt cx="2031365" cy="2097235"/>
            </a:xfrm>
          </p:grpSpPr>
          <p:sp>
            <p:nvSpPr>
              <p:cNvPr id="40" name="Rectangle: Rounded Corners 39">
                <a:extLst>
                  <a:ext uri="{FF2B5EF4-FFF2-40B4-BE49-F238E27FC236}">
                    <a16:creationId xmlns:a16="http://schemas.microsoft.com/office/drawing/2014/main" id="{2FABF80A-445A-478A-C324-908EA7E5BA0C}"/>
                  </a:ext>
                </a:extLst>
              </p:cNvPr>
              <p:cNvSpPr/>
              <p:nvPr/>
            </p:nvSpPr>
            <p:spPr>
              <a:xfrm>
                <a:off x="1502632" y="159608"/>
                <a:ext cx="1294941" cy="1294941"/>
              </a:xfrm>
              <a:prstGeom prst="roundRect">
                <a:avLst/>
              </a:prstGeom>
              <a:noFill/>
              <a:ln w="28575">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3200"/>
              </a:p>
            </p:txBody>
          </p:sp>
          <p:sp>
            <p:nvSpPr>
              <p:cNvPr id="41" name="Oval 40">
                <a:extLst>
                  <a:ext uri="{FF2B5EF4-FFF2-40B4-BE49-F238E27FC236}">
                    <a16:creationId xmlns:a16="http://schemas.microsoft.com/office/drawing/2014/main" id="{A2F12960-0F2F-D1C3-4EFF-CB5D9B8E4CCE}"/>
                  </a:ext>
                </a:extLst>
              </p:cNvPr>
              <p:cNvSpPr/>
              <p:nvPr/>
            </p:nvSpPr>
            <p:spPr>
              <a:xfrm flipV="1">
                <a:off x="2489272" y="0"/>
                <a:ext cx="442854" cy="442854"/>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3</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Isosceles Triangle 41">
                <a:extLst>
                  <a:ext uri="{FF2B5EF4-FFF2-40B4-BE49-F238E27FC236}">
                    <a16:creationId xmlns:a16="http://schemas.microsoft.com/office/drawing/2014/main" id="{030FD9AB-8776-0AC1-4D1B-2C7E8427F130}"/>
                  </a:ext>
                </a:extLst>
              </p:cNvPr>
              <p:cNvSpPr/>
              <p:nvPr/>
            </p:nvSpPr>
            <p:spPr>
              <a:xfrm flipV="1">
                <a:off x="1967924" y="1452460"/>
                <a:ext cx="269080" cy="161697"/>
              </a:xfrm>
              <a:prstGeom prst="triangl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TextBox 4121">
                <a:extLst>
                  <a:ext uri="{FF2B5EF4-FFF2-40B4-BE49-F238E27FC236}">
                    <a16:creationId xmlns:a16="http://schemas.microsoft.com/office/drawing/2014/main" id="{3270925F-69A8-A56B-1424-B6601BAA5C24}"/>
                  </a:ext>
                </a:extLst>
              </p:cNvPr>
              <p:cNvSpPr txBox="1"/>
              <p:nvPr/>
            </p:nvSpPr>
            <p:spPr>
              <a:xfrm flipV="1">
                <a:off x="1134146" y="1719410"/>
                <a:ext cx="2031365" cy="37782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البنية التحتية والبيانات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0" name="Picture 29" descr="Data collection ">
              <a:extLst>
                <a:ext uri="{FF2B5EF4-FFF2-40B4-BE49-F238E27FC236}">
                  <a16:creationId xmlns:a16="http://schemas.microsoft.com/office/drawing/2014/main" id="{005AF177-C83C-8D8A-F9FB-3D7275FD0E8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964" y="3455883"/>
              <a:ext cx="1529313" cy="15292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a:extLst>
              <a:ext uri="{FF2B5EF4-FFF2-40B4-BE49-F238E27FC236}">
                <a16:creationId xmlns:a16="http://schemas.microsoft.com/office/drawing/2014/main" id="{B1939445-2826-A833-478B-D059600CFC9A}"/>
              </a:ext>
            </a:extLst>
          </p:cNvPr>
          <p:cNvGrpSpPr/>
          <p:nvPr/>
        </p:nvGrpSpPr>
        <p:grpSpPr>
          <a:xfrm>
            <a:off x="659349" y="2645274"/>
            <a:ext cx="2726908" cy="3915549"/>
            <a:chOff x="659349" y="2645274"/>
            <a:chExt cx="2726908" cy="3915549"/>
          </a:xfrm>
        </p:grpSpPr>
        <p:grpSp>
          <p:nvGrpSpPr>
            <p:cNvPr id="3" name="Group 2">
              <a:extLst>
                <a:ext uri="{FF2B5EF4-FFF2-40B4-BE49-F238E27FC236}">
                  <a16:creationId xmlns:a16="http://schemas.microsoft.com/office/drawing/2014/main" id="{29C7AB8F-D6EE-6512-8503-B0B5B61835FD}"/>
                </a:ext>
              </a:extLst>
            </p:cNvPr>
            <p:cNvGrpSpPr/>
            <p:nvPr/>
          </p:nvGrpSpPr>
          <p:grpSpPr>
            <a:xfrm>
              <a:off x="659349" y="2645274"/>
              <a:ext cx="2726908" cy="3915549"/>
              <a:chOff x="0" y="483078"/>
              <a:chExt cx="1466063" cy="2105236"/>
            </a:xfrm>
          </p:grpSpPr>
          <p:sp>
            <p:nvSpPr>
              <p:cNvPr id="44" name="Rectangle: Rounded Corners 43">
                <a:extLst>
                  <a:ext uri="{FF2B5EF4-FFF2-40B4-BE49-F238E27FC236}">
                    <a16:creationId xmlns:a16="http://schemas.microsoft.com/office/drawing/2014/main" id="{55E6D51B-7428-D183-EB21-ECC4FD11B739}"/>
                  </a:ext>
                </a:extLst>
              </p:cNvPr>
              <p:cNvSpPr/>
              <p:nvPr/>
            </p:nvSpPr>
            <p:spPr>
              <a:xfrm>
                <a:off x="36569" y="642686"/>
                <a:ext cx="1294941" cy="1294941"/>
              </a:xfrm>
              <a:prstGeom prst="roundRect">
                <a:avLst/>
              </a:prstGeom>
              <a:noFill/>
              <a:ln w="28575">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3200"/>
              </a:p>
            </p:txBody>
          </p:sp>
          <p:sp>
            <p:nvSpPr>
              <p:cNvPr id="45" name="Oval 44">
                <a:extLst>
                  <a:ext uri="{FF2B5EF4-FFF2-40B4-BE49-F238E27FC236}">
                    <a16:creationId xmlns:a16="http://schemas.microsoft.com/office/drawing/2014/main" id="{4AAA9923-20C7-095E-7436-5B2D49616772}"/>
                  </a:ext>
                </a:extLst>
              </p:cNvPr>
              <p:cNvSpPr/>
              <p:nvPr/>
            </p:nvSpPr>
            <p:spPr>
              <a:xfrm>
                <a:off x="1023209" y="483078"/>
                <a:ext cx="442854" cy="442854"/>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115000"/>
                  </a:lnSpc>
                </a:pPr>
                <a:r>
                  <a:rPr lang="en-GB" sz="3200" kern="1200">
                    <a:solidFill>
                      <a:srgbClr val="FFFFFF"/>
                    </a:solidFill>
                    <a:effectLst/>
                    <a:latin typeface="ADLaM Display" panose="02010000000000000000" pitchFamily="2" charset="0"/>
                    <a:ea typeface="ADLaM Display" panose="02010000000000000000" pitchFamily="2" charset="0"/>
                    <a:cs typeface="Sakkal Majalla" panose="02000000000000000000" pitchFamily="2" charset="-78"/>
                  </a:rPr>
                  <a:t>4</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6" name="Isosceles Triangle 45">
                <a:extLst>
                  <a:ext uri="{FF2B5EF4-FFF2-40B4-BE49-F238E27FC236}">
                    <a16:creationId xmlns:a16="http://schemas.microsoft.com/office/drawing/2014/main" id="{5D4A431B-C0B7-15E5-8F8E-8F17316CC914}"/>
                  </a:ext>
                </a:extLst>
              </p:cNvPr>
              <p:cNvSpPr/>
              <p:nvPr/>
            </p:nvSpPr>
            <p:spPr>
              <a:xfrm flipV="1">
                <a:off x="501861" y="1935538"/>
                <a:ext cx="269080" cy="161697"/>
              </a:xfrm>
              <a:prstGeom prst="triangl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7" name="TextBox 4106">
                <a:extLst>
                  <a:ext uri="{FF2B5EF4-FFF2-40B4-BE49-F238E27FC236}">
                    <a16:creationId xmlns:a16="http://schemas.microsoft.com/office/drawing/2014/main" id="{62CB521B-A63B-A2AB-8D93-D4B3C5D72B46}"/>
                  </a:ext>
                </a:extLst>
              </p:cNvPr>
              <p:cNvSpPr txBox="1"/>
              <p:nvPr/>
            </p:nvSpPr>
            <p:spPr>
              <a:xfrm>
                <a:off x="0" y="2210489"/>
                <a:ext cx="1367790" cy="377825"/>
              </a:xfrm>
              <a:prstGeom prst="rect">
                <a:avLst/>
              </a:prstGeom>
              <a:noFill/>
            </p:spPr>
            <p:txBody>
              <a:bodyPr wrap="square" rtlCol="0">
                <a:noAutofit/>
              </a:bodyPr>
              <a:lstStyle/>
              <a:p>
                <a:pPr algn="ctr" rtl="1">
                  <a:lnSpc>
                    <a:spcPct val="115000"/>
                  </a:lnSpc>
                </a:pPr>
                <a:r>
                  <a:rPr lang="ar-EG"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المنهجيّة والعمليات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31" name="Picture 30" descr="Iteration ">
              <a:extLst>
                <a:ext uri="{FF2B5EF4-FFF2-40B4-BE49-F238E27FC236}">
                  <a16:creationId xmlns:a16="http://schemas.microsoft.com/office/drawing/2014/main" id="{5805D97F-BF92-3CD5-81AC-2646D02324A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555" y="3337215"/>
              <a:ext cx="1529313" cy="152922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6747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ppt_x"/>
                                          </p:val>
                                        </p:tav>
                                        <p:tav tm="100000">
                                          <p:val>
                                            <p:strVal val="#ppt_x"/>
                                          </p:val>
                                        </p:tav>
                                      </p:tavLst>
                                    </p:anim>
                                    <p:anim calcmode="lin" valueType="num">
                                      <p:cBhvr additive="base">
                                        <p:cTn id="14" dur="500" fill="hold"/>
                                        <p:tgtEl>
                                          <p:spTgt spid="4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5B073-FE10-B41A-C25C-EEF3A34D9B21}"/>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81821FD-0A61-05B2-96DA-BC6D39DD53D2}"/>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367B4BD5-5252-658B-96AE-806FABD5F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08873551-6AFA-D653-CEB7-2881A0D2C33B}"/>
              </a:ext>
            </a:extLst>
          </p:cNvPr>
          <p:cNvSpPr txBox="1"/>
          <p:nvPr/>
        </p:nvSpPr>
        <p:spPr>
          <a:xfrm>
            <a:off x="1002401" y="3768213"/>
            <a:ext cx="5009702" cy="41088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a:t>استكشاف فرص الذكاء الاصطناعي</a:t>
            </a:r>
            <a:endParaRPr lang="en-US" dirty="0"/>
          </a:p>
        </p:txBody>
      </p:sp>
      <p:pic>
        <p:nvPicPr>
          <p:cNvPr id="3" name="Picture 2">
            <a:extLst>
              <a:ext uri="{FF2B5EF4-FFF2-40B4-BE49-F238E27FC236}">
                <a16:creationId xmlns:a16="http://schemas.microsoft.com/office/drawing/2014/main" id="{A496A877-10AF-955D-BA1E-C7CE0D20B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3027219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3C790F0D-072E-E066-46C2-A11C21B1ED6A}"/>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13CDAD5A-2009-D13E-93A8-589C169EFC69}"/>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4F19F53F-853D-3DCF-31D5-D991AD1503F0}"/>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868B930A-81B2-CD52-927F-D968AD3ABE97}"/>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F9B5F41D-0598-A673-CEBF-4EDF53C3696D}"/>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C10A63DE-CAD5-2442-FD25-5E659636611F}"/>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3208793D-9D59-4C9D-826F-8DEB8263746E}"/>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BB38FD50-F7BF-6A3A-B3EA-9FCFD7B9C2BD}"/>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56D42F3D-7656-7065-F8F0-85040270D7E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01059EA3-ABE0-65FF-0D55-6D8F18A1C031}"/>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1C7CE3B0-540D-4E03-35A2-27B11596E9EE}"/>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E312EAAD-82D4-7317-3DD0-5855930E7522}"/>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2280DF3D-D4E9-FBF1-982C-4B422D1887FA}"/>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الذكاء الاصطناعي وصنع القرار الاستراتيجي</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5756C9EE-2D9D-1873-821E-42DC15775F72}"/>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B5F4E179-7C23-366A-1B1D-C82FB7083A0A}"/>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C5C13780-3F56-F79B-1BF9-67E4940B1962}"/>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5446957F-4ACD-1973-EA4F-91793D4BFB98}"/>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16226C9F-BBA2-68EC-04C6-8412D3BDE5CA}"/>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151497FF-8442-47BC-DF53-4283D47AA5F9}"/>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9A14BEEA-E238-1A2F-8511-938B7213562C}"/>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0AB1FEB2-1493-1D68-08C1-1EE87E4779A7}"/>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693D9211-A44A-DCD9-B420-490655757B11}"/>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9F574FEE-3211-772E-5093-4E45BFEB04A5}"/>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392FCDEE-BA54-B5F4-FB9F-EF37B0A40087}"/>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23D9D2C2-85C3-D08D-724A-D7BBBFA36FC4}"/>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DF061383-9B73-433F-2CF1-0D5CAFDD54F8}"/>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BCD83D60-8E27-2B37-4CAE-317828641460}"/>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DFA3754F-0BF9-4892-ACD1-4AEA653421B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16C3216B-329F-E876-52C0-8B08F3D3EE80}"/>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15D70A3E-2A01-1AB2-D60C-173A25D54898}"/>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35700B32-5D27-E1A1-2504-F9E1955CDC72}"/>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8935BCBB-2C41-E7BB-CB90-A02568AA8B6E}"/>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CF8BC778-637E-7C33-7A17-0F8F5E4D9E30}"/>
                </a:ext>
              </a:extLst>
            </p:cNvPr>
            <p:cNvPicPr>
              <a:picLocks noChangeAspect="1"/>
            </p:cNvPicPr>
            <p:nvPr/>
          </p:nvPicPr>
          <p:blipFill>
            <a:blip r:embed="rId6">
              <a:alphaModFix amt="16000"/>
              <a:extLst>
                <a:ext uri="{BEBA8EAE-BF5A-486C-A8C5-ECC9F3942E4B}">
                  <a14:imgProps xmlns:a14="http://schemas.microsoft.com/office/drawing/2010/main">
                    <a14:imgLayer r:embed="rId7">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13E352BC-5934-5438-7FA7-941104372334}"/>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B6C0E783-D71D-026D-12C1-AE7964681110}"/>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5CA98D50-EB8C-38F9-09C4-2432A85C2CEF}"/>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8753C863-AFBB-2D3B-9AE1-11373C6C3796}"/>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03AEDF18-CE33-FA63-D00A-D716074F8EC8}"/>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9FB315CB-1E15-EC7C-0173-398219B0A2D2}"/>
              </a:ext>
            </a:extLst>
          </p:cNvPr>
          <p:cNvGrpSpPr/>
          <p:nvPr/>
        </p:nvGrpSpPr>
        <p:grpSpPr>
          <a:xfrm>
            <a:off x="717622" y="314843"/>
            <a:ext cx="4719172" cy="584775"/>
            <a:chOff x="862835" y="1288847"/>
            <a:chExt cx="4719172" cy="584775"/>
          </a:xfrm>
        </p:grpSpPr>
        <p:sp>
          <p:nvSpPr>
            <p:cNvPr id="18" name="TextBox 17">
              <a:extLst>
                <a:ext uri="{FF2B5EF4-FFF2-40B4-BE49-F238E27FC236}">
                  <a16:creationId xmlns:a16="http://schemas.microsoft.com/office/drawing/2014/main" id="{BA522E1F-B0BF-D51C-43BB-7D00E175C7C5}"/>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اتخاذ القرار في البيئات المعقدة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CE0A9B8B-8EC4-90F1-3DFB-FCAC29310A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3D24FDF1-8826-516E-29AA-3122333732FC}"/>
              </a:ext>
            </a:extLst>
          </p:cNvPr>
          <p:cNvGrpSpPr/>
          <p:nvPr/>
        </p:nvGrpSpPr>
        <p:grpSpPr>
          <a:xfrm>
            <a:off x="717622" y="1115562"/>
            <a:ext cx="4719172" cy="1077218"/>
            <a:chOff x="862835" y="1053289"/>
            <a:chExt cx="4719172" cy="1077218"/>
          </a:xfrm>
        </p:grpSpPr>
        <p:sp>
          <p:nvSpPr>
            <p:cNvPr id="58" name="TextBox 57">
              <a:extLst>
                <a:ext uri="{FF2B5EF4-FFF2-40B4-BE49-F238E27FC236}">
                  <a16:creationId xmlns:a16="http://schemas.microsoft.com/office/drawing/2014/main" id="{A9A34522-0845-F4ED-3E72-6CE47C5A2E9D}"/>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الفرق بين القرار الحدسي والقرار القائم على البيانات</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0669372A-025F-225A-A76A-53BD2A2E9EF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67898AE6-BF8E-C39E-9B82-FFDF3539CF22}"/>
              </a:ext>
            </a:extLst>
          </p:cNvPr>
          <p:cNvGrpSpPr/>
          <p:nvPr/>
        </p:nvGrpSpPr>
        <p:grpSpPr>
          <a:xfrm>
            <a:off x="159657" y="2408724"/>
            <a:ext cx="5277137" cy="584775"/>
            <a:chOff x="304870" y="1414267"/>
            <a:chExt cx="5277137" cy="584775"/>
          </a:xfrm>
        </p:grpSpPr>
        <p:sp>
          <p:nvSpPr>
            <p:cNvPr id="61" name="TextBox 60">
              <a:extLst>
                <a:ext uri="{FF2B5EF4-FFF2-40B4-BE49-F238E27FC236}">
                  <a16:creationId xmlns:a16="http://schemas.microsoft.com/office/drawing/2014/main" id="{2D3E10EC-3715-B00C-611D-E1E1408DA09A}"/>
                </a:ext>
              </a:extLst>
            </p:cNvPr>
            <p:cNvSpPr txBox="1"/>
            <p:nvPr/>
          </p:nvSpPr>
          <p:spPr>
            <a:xfrm>
              <a:off x="304870" y="1414267"/>
              <a:ext cx="4543863"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5D4E2140-D3B9-C8CB-1255-92F16E1DAD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60049FD6-EC7C-B905-79A3-29785769B006}"/>
              </a:ext>
            </a:extLst>
          </p:cNvPr>
          <p:cNvGrpSpPr/>
          <p:nvPr/>
        </p:nvGrpSpPr>
        <p:grpSpPr>
          <a:xfrm>
            <a:off x="436098" y="3209444"/>
            <a:ext cx="5000696" cy="1077218"/>
            <a:chOff x="581311" y="1419277"/>
            <a:chExt cx="5000696" cy="1077218"/>
          </a:xfrm>
        </p:grpSpPr>
        <p:sp>
          <p:nvSpPr>
            <p:cNvPr id="20" name="TextBox 19">
              <a:extLst>
                <a:ext uri="{FF2B5EF4-FFF2-40B4-BE49-F238E27FC236}">
                  <a16:creationId xmlns:a16="http://schemas.microsoft.com/office/drawing/2014/main" id="{C24DD430-0727-53FB-69F5-5E64D9474C55}"/>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حدود الذكاء الاصطناعي في صنع القرار القيادي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38F4A825-7AD1-C425-AFB3-BB6706BD24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39" y="1700852"/>
              <a:ext cx="514068" cy="514068"/>
            </a:xfrm>
            <a:prstGeom prst="rect">
              <a:avLst/>
            </a:prstGeom>
          </p:spPr>
        </p:pic>
      </p:grpSp>
    </p:spTree>
    <p:extLst>
      <p:ext uri="{BB962C8B-B14F-4D97-AF65-F5344CB8AC3E}">
        <p14:creationId xmlns:p14="http://schemas.microsoft.com/office/powerpoint/2010/main" val="2492045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D7E1B-B0E6-FCDA-83EE-50C3E646ABB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CD23AD48-1558-B991-C9A0-5A7CDE3D7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96C870CE-5376-1309-FC10-091EB32A304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DCAB017E-2001-092E-392A-1948D647C57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395A4813-52E1-11EA-8704-513AE79F4B5A}"/>
              </a:ext>
            </a:extLst>
          </p:cNvPr>
          <p:cNvSpPr txBox="1"/>
          <p:nvPr/>
        </p:nvSpPr>
        <p:spPr>
          <a:xfrm>
            <a:off x="5351490" y="1110830"/>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جميعاً في اليوم الثاني من دورتنا التدريبية وتحديداً في جلستنا الأولى المخصّصة لموضوع "الذكاء الاصطناعي وصنع القرار الاستراتيجي". في عالم اليوم المتسارع، تتطوّر التكنولوجيا بوتيرة غير مسبوقة، وأصبح الذكاء الاصطناعي أداة محورية في دعم صنّاع القرار على المستويات الاستراتيجية</a:t>
            </a:r>
            <a:endParaRPr lang="en-US" dirty="0"/>
          </a:p>
        </p:txBody>
      </p:sp>
      <p:sp>
        <p:nvSpPr>
          <p:cNvPr id="2" name="TextBox 1">
            <a:extLst>
              <a:ext uri="{FF2B5EF4-FFF2-40B4-BE49-F238E27FC236}">
                <a16:creationId xmlns:a16="http://schemas.microsoft.com/office/drawing/2014/main" id="{F6582728-13DD-B5E7-55ED-1499A94C65D9}"/>
              </a:ext>
            </a:extLst>
          </p:cNvPr>
          <p:cNvSpPr txBox="1"/>
          <p:nvPr/>
        </p:nvSpPr>
        <p:spPr>
          <a:xfrm>
            <a:off x="5351490" y="3788486"/>
            <a:ext cx="6027624" cy="2677656"/>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يواجه القادة والمدراء تحديات معقّدة تتطلّب قرارات سريعة وفعّالة في بيئة متغيّرة باستمرار. كيف يمكن للذكاء الاصطناعي أن يساعدنا في اتخاذ قرارات أفضل؟ وما هي حدود هذه التقنيات؟ وكيف نوازن بين الخبرة البشرية والتحليلات المعتمدة على البيانات؟ هذه الأسئلة وغيرها ستكون محور جلستنا اليوم</a:t>
            </a:r>
            <a:endParaRPr lang="en-US" dirty="0"/>
          </a:p>
        </p:txBody>
      </p:sp>
    </p:spTree>
    <p:extLst>
      <p:ext uri="{BB962C8B-B14F-4D97-AF65-F5344CB8AC3E}">
        <p14:creationId xmlns:p14="http://schemas.microsoft.com/office/powerpoint/2010/main" val="651530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33C0E-4666-607A-2683-6709C12DA558}"/>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E8BD004E-3F80-808D-F912-2A48294DB6CA}"/>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91DBA87B-188D-FCAB-65F3-07B96660D8C1}"/>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AC64243C-A3B1-2BF1-14EE-266FC9532B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0895F36A-61B8-8E34-4412-E80ECF378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4208847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6BCB9-93D6-1148-A8C8-78967AFDCB6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B6BBA48-E3DA-B5C7-1613-E5A390505643}"/>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027DAC1B-A683-1B84-009D-42FD4D0139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4B95E6A5-980B-1A67-26A7-58DE651D23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7E465748-2D46-7182-AEF3-964B6B03F19C}"/>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كيف تتخذون قراراتكم الاستراتيجية حالياً؟ هل تعتمدون أكثر على الخبرة أم البيانات؟</a:t>
            </a:r>
            <a:endParaRPr lang="en-US"/>
          </a:p>
        </p:txBody>
      </p:sp>
    </p:spTree>
    <p:extLst>
      <p:ext uri="{BB962C8B-B14F-4D97-AF65-F5344CB8AC3E}">
        <p14:creationId xmlns:p14="http://schemas.microsoft.com/office/powerpoint/2010/main" val="2906733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70CF93-3954-8455-4DB4-B6DD02908E1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5E96EE7-5B86-5924-A77F-7823480122CC}"/>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5C93521-898D-55D8-F155-5E47B0973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0AB066E3-F24B-4A0B-7153-2DFE19C5A1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781C8189-319E-93EF-44C2-C3FCF802DBD9}"/>
              </a:ext>
            </a:extLst>
          </p:cNvPr>
          <p:cNvSpPr txBox="1"/>
          <p:nvPr/>
        </p:nvSpPr>
        <p:spPr>
          <a:xfrm>
            <a:off x="5435453" y="9181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أعتمد بشكل أساسي على خبرتي المتراكمة في القطاع والمعرفة العميقة بسلوك السوق</a:t>
            </a:r>
            <a:endParaRPr lang="en-US" dirty="0"/>
          </a:p>
        </p:txBody>
      </p:sp>
      <p:sp>
        <p:nvSpPr>
          <p:cNvPr id="5" name="TextBox 4">
            <a:extLst>
              <a:ext uri="{FF2B5EF4-FFF2-40B4-BE49-F238E27FC236}">
                <a16:creationId xmlns:a16="http://schemas.microsoft.com/office/drawing/2014/main" id="{CCDA9FD9-7D95-3578-3AD7-64A404015F07}"/>
              </a:ext>
            </a:extLst>
          </p:cNvPr>
          <p:cNvSpPr txBox="1"/>
          <p:nvPr/>
        </p:nvSpPr>
        <p:spPr>
          <a:xfrm>
            <a:off x="5435453" y="187093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نستخدم نماذج تحليل البيانات الضخمة لتوقّع اتجاهات السوق قبل اتّخاذ أي قرار استراتيجي</a:t>
            </a:r>
            <a:endParaRPr lang="en-US" dirty="0"/>
          </a:p>
        </p:txBody>
      </p:sp>
      <p:sp>
        <p:nvSpPr>
          <p:cNvPr id="6" name="TextBox 5">
            <a:extLst>
              <a:ext uri="{FF2B5EF4-FFF2-40B4-BE49-F238E27FC236}">
                <a16:creationId xmlns:a16="http://schemas.microsoft.com/office/drawing/2014/main" id="{6A3D92E4-E81F-400B-2DD9-73A056E025CD}"/>
              </a:ext>
            </a:extLst>
          </p:cNvPr>
          <p:cNvSpPr txBox="1"/>
          <p:nvPr/>
        </p:nvSpPr>
        <p:spPr>
          <a:xfrm>
            <a:off x="5435453" y="282372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نجمع بين الاثنين: نبدأ بتحليل البيانات المتاحة ثمّ نخضعها لتقييم من قبل الخبراء في المؤسسة</a:t>
            </a:r>
            <a:endParaRPr lang="en-US" dirty="0"/>
          </a:p>
        </p:txBody>
      </p:sp>
      <p:sp>
        <p:nvSpPr>
          <p:cNvPr id="7" name="TextBox 6">
            <a:extLst>
              <a:ext uri="{FF2B5EF4-FFF2-40B4-BE49-F238E27FC236}">
                <a16:creationId xmlns:a16="http://schemas.microsoft.com/office/drawing/2014/main" id="{53EF4548-C478-A8BB-80DD-C2805A8AB8B1}"/>
              </a:ext>
            </a:extLst>
          </p:cNvPr>
          <p:cNvSpPr txBox="1"/>
          <p:nvPr/>
        </p:nvSpPr>
        <p:spPr>
          <a:xfrm>
            <a:off x="5435453" y="37765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نعتمد على نموذج </a:t>
            </a:r>
            <a:r>
              <a:rPr lang="en-US"/>
              <a:t>SWOT</a:t>
            </a:r>
            <a:r>
              <a:rPr lang="ar-SA"/>
              <a:t> ولكن نجد صعوبة في تحويل المعلومات النوعية إلى قرارات كمّية</a:t>
            </a:r>
            <a:endParaRPr lang="en-US" dirty="0"/>
          </a:p>
        </p:txBody>
      </p:sp>
      <p:sp>
        <p:nvSpPr>
          <p:cNvPr id="13" name="TextBox 12">
            <a:extLst>
              <a:ext uri="{FF2B5EF4-FFF2-40B4-BE49-F238E27FC236}">
                <a16:creationId xmlns:a16="http://schemas.microsoft.com/office/drawing/2014/main" id="{7D7EDE59-0C2E-8875-797F-9D589846F4A2}"/>
              </a:ext>
            </a:extLst>
          </p:cNvPr>
          <p:cNvSpPr txBox="1"/>
          <p:nvPr/>
        </p:nvSpPr>
        <p:spPr>
          <a:xfrm>
            <a:off x="5435453" y="472930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لدينا لوحة مؤشّرات أداء تُحدَّث باستمرار وتساعدنا في مراقبة تأثير قراراتنا السابقة</a:t>
            </a:r>
            <a:endParaRPr lang="en-US" dirty="0"/>
          </a:p>
        </p:txBody>
      </p:sp>
      <p:sp>
        <p:nvSpPr>
          <p:cNvPr id="3" name="TextBox 2">
            <a:extLst>
              <a:ext uri="{FF2B5EF4-FFF2-40B4-BE49-F238E27FC236}">
                <a16:creationId xmlns:a16="http://schemas.microsoft.com/office/drawing/2014/main" id="{33789B4E-55EC-C86B-7713-AA15EA43747B}"/>
              </a:ext>
            </a:extLst>
          </p:cNvPr>
          <p:cNvSpPr txBox="1"/>
          <p:nvPr/>
        </p:nvSpPr>
        <p:spPr>
          <a:xfrm>
            <a:off x="5435453" y="568209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نواجه تحدّيات في التعامل مع كمّيات البيانات الهائلة، وغالباً ما نعود إلى الحدس عندما تتضارب البيانات</a:t>
            </a:r>
            <a:endParaRPr lang="en-US" dirty="0"/>
          </a:p>
        </p:txBody>
      </p:sp>
    </p:spTree>
    <p:extLst>
      <p:ext uri="{BB962C8B-B14F-4D97-AF65-F5344CB8AC3E}">
        <p14:creationId xmlns:p14="http://schemas.microsoft.com/office/powerpoint/2010/main" val="33777341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23A7-AED8-D9AA-96A3-6859FA188A3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480C99-F519-A4D4-7302-84BD416E7C34}"/>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59A7D15A-351A-340D-706F-25984B683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DE4175E1-38B8-5FF4-570A-21982B34C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386FE921-5C8A-8610-E6EA-C8B3809BE73B}"/>
              </a:ext>
            </a:extLst>
          </p:cNvPr>
          <p:cNvSpPr txBox="1"/>
          <p:nvPr/>
        </p:nvSpPr>
        <p:spPr>
          <a:xfrm>
            <a:off x="785156" y="3810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التحدّيات الرئيسية التي تواجهها القيادات في مؤسّساتكم في ظلّ التغيّرات المتسارعة؟</a:t>
            </a:r>
            <a:endParaRPr lang="en-US" dirty="0"/>
          </a:p>
        </p:txBody>
      </p:sp>
    </p:spTree>
    <p:extLst>
      <p:ext uri="{BB962C8B-B14F-4D97-AF65-F5344CB8AC3E}">
        <p14:creationId xmlns:p14="http://schemas.microsoft.com/office/powerpoint/2010/main" val="38448506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95FE9-17C7-829A-7721-5E4292571FB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D2F8CA7-469C-BFE9-92BC-72DA90775EC0}"/>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اتخاذ القرار في البيئات المعقدة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B60D9A3-B86A-5E43-A845-A6344E362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75358116-41BB-72D8-0A24-EC942BFB5D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CF9B2F1D-9D40-2FA2-A6BE-9261A788F493}"/>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A3F017C-7B85-7A49-A1B1-B1291E30FC25}"/>
              </a:ext>
            </a:extLst>
          </p:cNvPr>
          <p:cNvSpPr txBox="1"/>
          <p:nvPr/>
        </p:nvSpPr>
        <p:spPr>
          <a:xfrm>
            <a:off x="5372458" y="1312365"/>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تتميّز البيئة التنافسية الحديثة بدرجة عالية من التعقيد والتغيّر المستمر. وفقاً لإطار "</a:t>
            </a:r>
            <a:r>
              <a:rPr lang="en-US" dirty="0" err="1"/>
              <a:t>Cynefin</a:t>
            </a:r>
            <a:r>
              <a:rPr lang="ar-SA" dirty="0"/>
              <a:t>" الذي طوّره ديفيد سنودن، يمكن تصنيف البيئات إلى أربعة أنواع: البسيطة، المعقّدة، الفوضوية، والمعقّدة ديناميكياً</a:t>
            </a:r>
            <a:endParaRPr lang="en-US" dirty="0"/>
          </a:p>
        </p:txBody>
      </p:sp>
      <p:pic>
        <p:nvPicPr>
          <p:cNvPr id="5" name="Picture 4" descr="Commitment ">
            <a:extLst>
              <a:ext uri="{FF2B5EF4-FFF2-40B4-BE49-F238E27FC236}">
                <a16:creationId xmlns:a16="http://schemas.microsoft.com/office/drawing/2014/main" id="{FD28D84E-C8A0-3A18-D234-878652709F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296" y="1312365"/>
            <a:ext cx="4724758" cy="4724758"/>
          </a:xfrm>
          <a:prstGeom prst="rect">
            <a:avLst/>
          </a:prstGeom>
          <a:noFill/>
          <a:ln>
            <a:noFill/>
          </a:ln>
        </p:spPr>
      </p:pic>
      <p:sp>
        <p:nvSpPr>
          <p:cNvPr id="10" name="TextBox 9">
            <a:extLst>
              <a:ext uri="{FF2B5EF4-FFF2-40B4-BE49-F238E27FC236}">
                <a16:creationId xmlns:a16="http://schemas.microsoft.com/office/drawing/2014/main" id="{71A67499-706E-D940-80BC-E6A0EBD0F7B8}"/>
              </a:ext>
            </a:extLst>
          </p:cNvPr>
          <p:cNvSpPr txBox="1"/>
          <p:nvPr/>
        </p:nvSpPr>
        <p:spPr>
          <a:xfrm>
            <a:off x="5372458" y="3528886"/>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البيئات المعقّدة، لا توجد علاقة واضحة بين السبب والنتيجة إلا بعد حدوثها، مما يجعل التنبؤ بالنتائج أمراً صعباً. وفقاً لدراسة نشرتها مجلة هارفارد بزنس ريفيو عام 2023، فإن 78% من القرارات الاستراتيجية الفاشلة تمّت في بيئات معقّدة لم يستطع صنّاع القرار فهم ديناميكياتها بشكل كامل</a:t>
            </a:r>
            <a:endParaRPr lang="en-US"/>
          </a:p>
        </p:txBody>
      </p:sp>
    </p:spTree>
    <p:extLst>
      <p:ext uri="{BB962C8B-B14F-4D97-AF65-F5344CB8AC3E}">
        <p14:creationId xmlns:p14="http://schemas.microsoft.com/office/powerpoint/2010/main" val="942337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0F487-5AB0-BCC0-1E3C-54AD232A6EEC}"/>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3B318BC-881E-C573-706B-FD12F4CF4CEC}"/>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اتخاذ القرار في البيئات المعقدة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6C005AEF-BF3D-7B21-7232-1FA08FC9CC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C3F81236-39C0-E930-E1DC-6D5A06A550E2}"/>
              </a:ext>
            </a:extLst>
          </p:cNvPr>
          <p:cNvSpPr/>
          <p:nvPr/>
        </p:nvSpPr>
        <p:spPr>
          <a:xfrm rot="1800000">
            <a:off x="-9006240"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41DFBB5-D1E7-9D5F-0035-7ADA5F25AF9C}"/>
              </a:ext>
            </a:extLst>
          </p:cNvPr>
          <p:cNvSpPr txBox="1"/>
          <p:nvPr/>
        </p:nvSpPr>
        <p:spPr>
          <a:xfrm>
            <a:off x="13868758" y="1312365"/>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تتميّز البيئة التنافسية الحديثة بدرجة عالية من التعقيد والتغيّر المستمر. وفقاً لإطار "</a:t>
            </a:r>
            <a:r>
              <a:rPr lang="en-US"/>
              <a:t>Cynefin</a:t>
            </a:r>
            <a:r>
              <a:rPr lang="ar-SA"/>
              <a:t>" الذي طوّره ديفيد سنودن، يمكن تصنيف البيئات إلى أربعة أنواع: البسيطة، المعقّدة، الفوضوية، والمعقّدة ديناميكياً</a:t>
            </a:r>
            <a:endParaRPr lang="en-US"/>
          </a:p>
        </p:txBody>
      </p:sp>
      <p:pic>
        <p:nvPicPr>
          <p:cNvPr id="5" name="Picture 4" descr="Commitment ">
            <a:extLst>
              <a:ext uri="{FF2B5EF4-FFF2-40B4-BE49-F238E27FC236}">
                <a16:creationId xmlns:a16="http://schemas.microsoft.com/office/drawing/2014/main" id="{B17E3841-D4CF-CBB6-904A-DABE7D7197D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72073" y="1312365"/>
            <a:ext cx="4724758" cy="4724758"/>
          </a:xfrm>
          <a:prstGeom prst="rect">
            <a:avLst/>
          </a:prstGeom>
          <a:noFill/>
          <a:ln>
            <a:noFill/>
          </a:ln>
        </p:spPr>
      </p:pic>
      <p:sp>
        <p:nvSpPr>
          <p:cNvPr id="10" name="TextBox 9">
            <a:extLst>
              <a:ext uri="{FF2B5EF4-FFF2-40B4-BE49-F238E27FC236}">
                <a16:creationId xmlns:a16="http://schemas.microsoft.com/office/drawing/2014/main" id="{02973779-248D-E5C3-F87D-55F502BB3DAC}"/>
              </a:ext>
            </a:extLst>
          </p:cNvPr>
          <p:cNvSpPr txBox="1"/>
          <p:nvPr/>
        </p:nvSpPr>
        <p:spPr>
          <a:xfrm>
            <a:off x="13868758" y="3528886"/>
            <a:ext cx="5843587" cy="2677656"/>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في البيئات المعقّدة، لا توجد علاقة واضحة بين السبب والنتيجة إلا بعد حدوثها، مما يجعل التنبؤ بالنتائج أمراً صعباً. وفقاً لدراسة نشرتها مجلة هارفارد بزنس ريفيو عام 2023، فإن 78% من القرارات الاستراتيجية الفاشلة تمّت في بيئات معقّدة لم يستطع صنّاع القرار فهم </a:t>
            </a:r>
            <a:r>
              <a:rPr lang="ar-SA" dirty="0" err="1"/>
              <a:t>ديناميكياتها</a:t>
            </a:r>
            <a:r>
              <a:rPr lang="ar-SA" dirty="0"/>
              <a:t> بشكل كامل</a:t>
            </a:r>
            <a:endParaRPr lang="en-US" dirty="0"/>
          </a:p>
        </p:txBody>
      </p:sp>
      <p:sp>
        <p:nvSpPr>
          <p:cNvPr id="2" name="TextBox 1">
            <a:extLst>
              <a:ext uri="{FF2B5EF4-FFF2-40B4-BE49-F238E27FC236}">
                <a16:creationId xmlns:a16="http://schemas.microsoft.com/office/drawing/2014/main" id="{21EF17D0-8BD4-8D47-C14B-C51BC7CB78C5}"/>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خصائص صنع القرار في البيئات المعقّدة:</a:t>
            </a:r>
            <a:endParaRPr lang="en-US" dirty="0"/>
          </a:p>
        </p:txBody>
      </p:sp>
      <p:grpSp>
        <p:nvGrpSpPr>
          <p:cNvPr id="7" name="Group 6">
            <a:extLst>
              <a:ext uri="{FF2B5EF4-FFF2-40B4-BE49-F238E27FC236}">
                <a16:creationId xmlns:a16="http://schemas.microsoft.com/office/drawing/2014/main" id="{D3AAE2CA-5016-A61A-936B-27FC384CA753}"/>
              </a:ext>
            </a:extLst>
          </p:cNvPr>
          <p:cNvGrpSpPr/>
          <p:nvPr/>
        </p:nvGrpSpPr>
        <p:grpSpPr>
          <a:xfrm flipH="1">
            <a:off x="9201954" y="2057726"/>
            <a:ext cx="2422549" cy="4091620"/>
            <a:chOff x="0" y="0"/>
            <a:chExt cx="1229135" cy="2076170"/>
          </a:xfrm>
        </p:grpSpPr>
        <p:sp>
          <p:nvSpPr>
            <p:cNvPr id="30" name="Rectangle: Top Corners Rounded 29">
              <a:extLst>
                <a:ext uri="{FF2B5EF4-FFF2-40B4-BE49-F238E27FC236}">
                  <a16:creationId xmlns:a16="http://schemas.microsoft.com/office/drawing/2014/main" id="{7717F037-A7CD-04DB-9ADB-0E6449258E16}"/>
                </a:ext>
              </a:extLst>
            </p:cNvPr>
            <p:cNvSpPr/>
            <p:nvPr/>
          </p:nvSpPr>
          <p:spPr>
            <a:xfrm>
              <a:off x="0" y="366069"/>
              <a:ext cx="1229135" cy="1710101"/>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E58CD24C-89B5-B154-D9D1-FAEC8696A920}"/>
                </a:ext>
              </a:extLst>
            </p:cNvPr>
            <p:cNvSpPr/>
            <p:nvPr/>
          </p:nvSpPr>
          <p:spPr>
            <a:xfrm>
              <a:off x="18238" y="0"/>
              <a:ext cx="1192658" cy="1192658"/>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مربع نص 166">
              <a:extLst>
                <a:ext uri="{FF2B5EF4-FFF2-40B4-BE49-F238E27FC236}">
                  <a16:creationId xmlns:a16="http://schemas.microsoft.com/office/drawing/2014/main" id="{7E3EE21B-7AD6-EECA-E2A0-D3279BC9558F}"/>
                </a:ext>
              </a:extLst>
            </p:cNvPr>
            <p:cNvSpPr txBox="1"/>
            <p:nvPr/>
          </p:nvSpPr>
          <p:spPr>
            <a:xfrm>
              <a:off x="124504" y="1285456"/>
              <a:ext cx="980125" cy="69791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عدم اليقين المرتفع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66">
              <a:extLst>
                <a:ext uri="{FF2B5EF4-FFF2-40B4-BE49-F238E27FC236}">
                  <a16:creationId xmlns:a16="http://schemas.microsoft.com/office/drawing/2014/main" id="{18C45A3A-F419-8F99-6414-647CE0DA11B5}"/>
                </a:ext>
              </a:extLst>
            </p:cNvPr>
            <p:cNvSpPr txBox="1"/>
            <p:nvPr/>
          </p:nvSpPr>
          <p:spPr>
            <a:xfrm>
              <a:off x="14964" y="101902"/>
              <a:ext cx="1150168" cy="887105"/>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A64070F4-E98B-2224-BB7C-AA871D3F9CAF}"/>
              </a:ext>
            </a:extLst>
          </p:cNvPr>
          <p:cNvGrpSpPr/>
          <p:nvPr/>
        </p:nvGrpSpPr>
        <p:grpSpPr>
          <a:xfrm flipH="1">
            <a:off x="6323802" y="2057726"/>
            <a:ext cx="2422549" cy="4154205"/>
            <a:chOff x="1460296" y="0"/>
            <a:chExt cx="1229135" cy="2107927"/>
          </a:xfrm>
        </p:grpSpPr>
        <p:grpSp>
          <p:nvGrpSpPr>
            <p:cNvPr id="24" name="Group 23">
              <a:extLst>
                <a:ext uri="{FF2B5EF4-FFF2-40B4-BE49-F238E27FC236}">
                  <a16:creationId xmlns:a16="http://schemas.microsoft.com/office/drawing/2014/main" id="{29481918-3757-B82D-F172-CAE4E6BDD393}"/>
                </a:ext>
              </a:extLst>
            </p:cNvPr>
            <p:cNvGrpSpPr/>
            <p:nvPr/>
          </p:nvGrpSpPr>
          <p:grpSpPr>
            <a:xfrm>
              <a:off x="1460296" y="0"/>
              <a:ext cx="1229135" cy="2107927"/>
              <a:chOff x="1460296" y="0"/>
              <a:chExt cx="1617785" cy="2774449"/>
            </a:xfrm>
          </p:grpSpPr>
          <p:sp>
            <p:nvSpPr>
              <p:cNvPr id="27" name="Rectangle: Top Corners Rounded 26">
                <a:extLst>
                  <a:ext uri="{FF2B5EF4-FFF2-40B4-BE49-F238E27FC236}">
                    <a16:creationId xmlns:a16="http://schemas.microsoft.com/office/drawing/2014/main" id="{D046831F-B3D0-7236-690E-C006A0A239B5}"/>
                  </a:ext>
                </a:extLst>
              </p:cNvPr>
              <p:cNvSpPr/>
              <p:nvPr/>
            </p:nvSpPr>
            <p:spPr>
              <a:xfrm>
                <a:off x="1460296"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CCC73908-C25B-6536-0671-C05AB0896591}"/>
                  </a:ext>
                </a:extLst>
              </p:cNvPr>
              <p:cNvSpPr/>
              <p:nvPr/>
            </p:nvSpPr>
            <p:spPr>
              <a:xfrm>
                <a:off x="1484301"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مربع نص 166">
                <a:extLst>
                  <a:ext uri="{FF2B5EF4-FFF2-40B4-BE49-F238E27FC236}">
                    <a16:creationId xmlns:a16="http://schemas.microsoft.com/office/drawing/2014/main" id="{0B4046DD-A43A-403A-411A-8C39A34A4B2A}"/>
                  </a:ext>
                </a:extLst>
              </p:cNvPr>
              <p:cNvSpPr txBox="1"/>
              <p:nvPr/>
            </p:nvSpPr>
            <p:spPr>
              <a:xfrm>
                <a:off x="1637464" y="1855854"/>
                <a:ext cx="1264166" cy="918595"/>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التشابك العالي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6" name="مربع نص 166">
              <a:extLst>
                <a:ext uri="{FF2B5EF4-FFF2-40B4-BE49-F238E27FC236}">
                  <a16:creationId xmlns:a16="http://schemas.microsoft.com/office/drawing/2014/main" id="{337B04EB-6311-912A-6797-677FAE595132}"/>
                </a:ext>
              </a:extLst>
            </p:cNvPr>
            <p:cNvSpPr txBox="1"/>
            <p:nvPr/>
          </p:nvSpPr>
          <p:spPr>
            <a:xfrm>
              <a:off x="1485690" y="101902"/>
              <a:ext cx="1150168" cy="887105"/>
            </a:xfrm>
            <a:prstGeom prst="rect">
              <a:avLst/>
            </a:prstGeom>
          </p:spPr>
          <p:txBody>
            <a:bodyPr wrap="square" rtlCol="1">
              <a:noAutofit/>
            </a:bodyPr>
            <a:lstStyle/>
            <a:p>
              <a:pPr algn="ctr" rtl="0">
                <a:lnSpc>
                  <a:spcPct val="115000"/>
                </a:lnSpc>
              </a:pPr>
              <a:r>
                <a:rPr lang="en-US" sz="96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9C9DC293-7A5F-5029-35D6-90FE65BD2F63}"/>
              </a:ext>
            </a:extLst>
          </p:cNvPr>
          <p:cNvGrpSpPr/>
          <p:nvPr/>
        </p:nvGrpSpPr>
        <p:grpSpPr>
          <a:xfrm flipH="1">
            <a:off x="3445650" y="2057726"/>
            <a:ext cx="2422549" cy="4091620"/>
            <a:chOff x="2920592" y="0"/>
            <a:chExt cx="1229135" cy="2076170"/>
          </a:xfrm>
        </p:grpSpPr>
        <p:grpSp>
          <p:nvGrpSpPr>
            <p:cNvPr id="19" name="Group 18">
              <a:extLst>
                <a:ext uri="{FF2B5EF4-FFF2-40B4-BE49-F238E27FC236}">
                  <a16:creationId xmlns:a16="http://schemas.microsoft.com/office/drawing/2014/main" id="{00D0DA75-0ADD-66B4-5786-3FDCE6745065}"/>
                </a:ext>
              </a:extLst>
            </p:cNvPr>
            <p:cNvGrpSpPr/>
            <p:nvPr/>
          </p:nvGrpSpPr>
          <p:grpSpPr>
            <a:xfrm>
              <a:off x="2920592" y="0"/>
              <a:ext cx="1229135" cy="2076170"/>
              <a:chOff x="2920592" y="0"/>
              <a:chExt cx="1617785" cy="2732650"/>
            </a:xfrm>
          </p:grpSpPr>
          <p:sp>
            <p:nvSpPr>
              <p:cNvPr id="21" name="Rectangle: Top Corners Rounded 20">
                <a:extLst>
                  <a:ext uri="{FF2B5EF4-FFF2-40B4-BE49-F238E27FC236}">
                    <a16:creationId xmlns:a16="http://schemas.microsoft.com/office/drawing/2014/main" id="{89AA14D3-9E71-C32A-9B20-A78AE313F3C4}"/>
                  </a:ext>
                </a:extLst>
              </p:cNvPr>
              <p:cNvSpPr/>
              <p:nvPr/>
            </p:nvSpPr>
            <p:spPr>
              <a:xfrm>
                <a:off x="2920592"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2C95CEF9-A055-2CC4-8EF1-41C77324B89E}"/>
                  </a:ext>
                </a:extLst>
              </p:cNvPr>
              <p:cNvSpPr/>
              <p:nvPr/>
            </p:nvSpPr>
            <p:spPr>
              <a:xfrm>
                <a:off x="2944597"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مربع نص 166">
                <a:extLst>
                  <a:ext uri="{FF2B5EF4-FFF2-40B4-BE49-F238E27FC236}">
                    <a16:creationId xmlns:a16="http://schemas.microsoft.com/office/drawing/2014/main" id="{EC866125-D1E0-77D5-B4E5-59790606DF2E}"/>
                  </a:ext>
                </a:extLst>
              </p:cNvPr>
              <p:cNvSpPr txBox="1"/>
              <p:nvPr/>
            </p:nvSpPr>
            <p:spPr>
              <a:xfrm>
                <a:off x="2972560" y="1691914"/>
                <a:ext cx="1513848" cy="91859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المتأخّرة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مربع نص 166">
              <a:extLst>
                <a:ext uri="{FF2B5EF4-FFF2-40B4-BE49-F238E27FC236}">
                  <a16:creationId xmlns:a16="http://schemas.microsoft.com/office/drawing/2014/main" id="{EB29D42D-450B-0972-0396-964DCE083F81}"/>
                </a:ext>
              </a:extLst>
            </p:cNvPr>
            <p:cNvSpPr txBox="1"/>
            <p:nvPr/>
          </p:nvSpPr>
          <p:spPr>
            <a:xfrm>
              <a:off x="2956415" y="101902"/>
              <a:ext cx="1150168" cy="887105"/>
            </a:xfrm>
            <a:prstGeom prst="rect">
              <a:avLst/>
            </a:prstGeom>
          </p:spPr>
          <p:txBody>
            <a:bodyPr wrap="square" rtlCol="1">
              <a:noAutofit/>
            </a:bodyPr>
            <a:lstStyle/>
            <a:p>
              <a:pPr algn="ctr" rtl="0">
                <a:lnSpc>
                  <a:spcPct val="115000"/>
                </a:lnSpc>
              </a:pPr>
              <a:r>
                <a:rPr lang="en-US" sz="96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9BA47203-B7EB-622D-DF97-B21CF1A932DC}"/>
              </a:ext>
            </a:extLst>
          </p:cNvPr>
          <p:cNvGrpSpPr/>
          <p:nvPr/>
        </p:nvGrpSpPr>
        <p:grpSpPr>
          <a:xfrm flipH="1">
            <a:off x="567499" y="2057726"/>
            <a:ext cx="2422549" cy="4091620"/>
            <a:chOff x="4380887" y="0"/>
            <a:chExt cx="1229135" cy="2076170"/>
          </a:xfrm>
        </p:grpSpPr>
        <p:grpSp>
          <p:nvGrpSpPr>
            <p:cNvPr id="14" name="Group 13">
              <a:extLst>
                <a:ext uri="{FF2B5EF4-FFF2-40B4-BE49-F238E27FC236}">
                  <a16:creationId xmlns:a16="http://schemas.microsoft.com/office/drawing/2014/main" id="{FAB37F5F-F728-DA9A-87E0-772E2A7587D1}"/>
                </a:ext>
              </a:extLst>
            </p:cNvPr>
            <p:cNvGrpSpPr/>
            <p:nvPr/>
          </p:nvGrpSpPr>
          <p:grpSpPr>
            <a:xfrm>
              <a:off x="4380887" y="0"/>
              <a:ext cx="1229135" cy="2076170"/>
              <a:chOff x="4380887" y="0"/>
              <a:chExt cx="1617785" cy="2732650"/>
            </a:xfrm>
          </p:grpSpPr>
          <p:sp>
            <p:nvSpPr>
              <p:cNvPr id="16" name="Rectangle: Top Corners Rounded 15">
                <a:extLst>
                  <a:ext uri="{FF2B5EF4-FFF2-40B4-BE49-F238E27FC236}">
                    <a16:creationId xmlns:a16="http://schemas.microsoft.com/office/drawing/2014/main" id="{CBAE8B26-D2F0-FCFD-DBC9-2A2BB63B8CCB}"/>
                  </a:ext>
                </a:extLst>
              </p:cNvPr>
              <p:cNvSpPr/>
              <p:nvPr/>
            </p:nvSpPr>
            <p:spPr>
              <a:xfrm>
                <a:off x="4380887" y="481819"/>
                <a:ext cx="1617785" cy="2250831"/>
              </a:xfrm>
              <a:prstGeom prst="round2Same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Oval 16">
                <a:extLst>
                  <a:ext uri="{FF2B5EF4-FFF2-40B4-BE49-F238E27FC236}">
                    <a16:creationId xmlns:a16="http://schemas.microsoft.com/office/drawing/2014/main" id="{9436DC67-75C8-FCEC-CF3C-53559682939F}"/>
                  </a:ext>
                </a:extLst>
              </p:cNvPr>
              <p:cNvSpPr/>
              <p:nvPr/>
            </p:nvSpPr>
            <p:spPr>
              <a:xfrm>
                <a:off x="4404892" y="0"/>
                <a:ext cx="1569774" cy="1569774"/>
              </a:xfrm>
              <a:prstGeom prst="ellipse">
                <a:avLst/>
              </a:prstGeom>
              <a:solidFill>
                <a:schemeClr val="bg1"/>
              </a:solidFill>
              <a:ln w="57150">
                <a:solidFill>
                  <a:srgbClr val="7F7F7F"/>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مربع نص 166">
                <a:extLst>
                  <a:ext uri="{FF2B5EF4-FFF2-40B4-BE49-F238E27FC236}">
                    <a16:creationId xmlns:a16="http://schemas.microsoft.com/office/drawing/2014/main" id="{B6663614-C7FD-D728-1888-EFF4EF883324}"/>
                  </a:ext>
                </a:extLst>
              </p:cNvPr>
              <p:cNvSpPr txBox="1"/>
              <p:nvPr/>
            </p:nvSpPr>
            <p:spPr>
              <a:xfrm>
                <a:off x="4432855" y="1691914"/>
                <a:ext cx="1513848" cy="91859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التأثيرات غير المباشرة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مربع نص 166">
              <a:extLst>
                <a:ext uri="{FF2B5EF4-FFF2-40B4-BE49-F238E27FC236}">
                  <a16:creationId xmlns:a16="http://schemas.microsoft.com/office/drawing/2014/main" id="{91DC148F-23EB-0B7D-64D3-A1199670CF66}"/>
                </a:ext>
              </a:extLst>
            </p:cNvPr>
            <p:cNvSpPr txBox="1"/>
            <p:nvPr/>
          </p:nvSpPr>
          <p:spPr>
            <a:xfrm>
              <a:off x="4416710" y="101902"/>
              <a:ext cx="1150168" cy="887105"/>
            </a:xfrm>
            <a:prstGeom prst="rect">
              <a:avLst/>
            </a:prstGeom>
          </p:spPr>
          <p:txBody>
            <a:bodyPr wrap="square" rtlCol="1">
              <a:noAutofit/>
            </a:bodyPr>
            <a:lstStyle/>
            <a:p>
              <a:pPr algn="ctr" rtl="0">
                <a:lnSpc>
                  <a:spcPct val="115000"/>
                </a:lnSpc>
              </a:pPr>
              <a:r>
                <a:rPr lang="en-US" sz="9600" b="1" kern="1200">
                  <a:solidFill>
                    <a:srgbClr val="7F7F7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703974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D5C4C-B6C9-D839-CD6B-C12FA3E85D8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C0398ED-16C5-CC78-0918-8F94F7EC99F4}"/>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الفرق بين القرار الحدسي والقرار القائم على البيانات</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C0D1362-782D-078A-FB00-7C7517B0F3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grpSp>
        <p:nvGrpSpPr>
          <p:cNvPr id="7" name="Group 6">
            <a:extLst>
              <a:ext uri="{FF2B5EF4-FFF2-40B4-BE49-F238E27FC236}">
                <a16:creationId xmlns:a16="http://schemas.microsoft.com/office/drawing/2014/main" id="{5333700C-4C2A-22B8-DDA3-C81343BA0CAD}"/>
              </a:ext>
            </a:extLst>
          </p:cNvPr>
          <p:cNvGrpSpPr/>
          <p:nvPr/>
        </p:nvGrpSpPr>
        <p:grpSpPr>
          <a:xfrm flipH="1">
            <a:off x="15640854" y="2057726"/>
            <a:ext cx="2422549" cy="4091620"/>
            <a:chOff x="0" y="0"/>
            <a:chExt cx="1229135" cy="2076170"/>
          </a:xfrm>
        </p:grpSpPr>
        <p:sp>
          <p:nvSpPr>
            <p:cNvPr id="30" name="Rectangle: Top Corners Rounded 29">
              <a:extLst>
                <a:ext uri="{FF2B5EF4-FFF2-40B4-BE49-F238E27FC236}">
                  <a16:creationId xmlns:a16="http://schemas.microsoft.com/office/drawing/2014/main" id="{553FDA2F-F2F9-1F8A-0B65-55CC2ACE5FE6}"/>
                </a:ext>
              </a:extLst>
            </p:cNvPr>
            <p:cNvSpPr/>
            <p:nvPr/>
          </p:nvSpPr>
          <p:spPr>
            <a:xfrm>
              <a:off x="0" y="366069"/>
              <a:ext cx="1229135" cy="1710101"/>
            </a:xfrm>
            <a:prstGeom prst="round2Same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1" name="Oval 30">
              <a:extLst>
                <a:ext uri="{FF2B5EF4-FFF2-40B4-BE49-F238E27FC236}">
                  <a16:creationId xmlns:a16="http://schemas.microsoft.com/office/drawing/2014/main" id="{44B5662D-7370-108E-E235-753F8EE2160D}"/>
                </a:ext>
              </a:extLst>
            </p:cNvPr>
            <p:cNvSpPr/>
            <p:nvPr/>
          </p:nvSpPr>
          <p:spPr>
            <a:xfrm>
              <a:off x="18238" y="0"/>
              <a:ext cx="1192658" cy="1192658"/>
            </a:xfrm>
            <a:prstGeom prst="ellipse">
              <a:avLst/>
            </a:prstGeom>
            <a:solidFill>
              <a:schemeClr val="bg1"/>
            </a:solidFill>
            <a:ln w="57150">
              <a:solidFill>
                <a:srgbClr val="168489"/>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مربع نص 166">
              <a:extLst>
                <a:ext uri="{FF2B5EF4-FFF2-40B4-BE49-F238E27FC236}">
                  <a16:creationId xmlns:a16="http://schemas.microsoft.com/office/drawing/2014/main" id="{67E00964-6C5C-858F-5359-78CE354A7429}"/>
                </a:ext>
              </a:extLst>
            </p:cNvPr>
            <p:cNvSpPr txBox="1"/>
            <p:nvPr/>
          </p:nvSpPr>
          <p:spPr>
            <a:xfrm>
              <a:off x="124504" y="1285456"/>
              <a:ext cx="980125" cy="697916"/>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عدم اليقين المرتفع</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3" name="مربع نص 166">
              <a:extLst>
                <a:ext uri="{FF2B5EF4-FFF2-40B4-BE49-F238E27FC236}">
                  <a16:creationId xmlns:a16="http://schemas.microsoft.com/office/drawing/2014/main" id="{92DF68B9-5C65-07FD-A1CF-3FDF98F81BFE}"/>
                </a:ext>
              </a:extLst>
            </p:cNvPr>
            <p:cNvSpPr txBox="1"/>
            <p:nvPr/>
          </p:nvSpPr>
          <p:spPr>
            <a:xfrm>
              <a:off x="14964" y="101902"/>
              <a:ext cx="1150168" cy="887105"/>
            </a:xfrm>
            <a:prstGeom prst="rect">
              <a:avLst/>
            </a:prstGeom>
          </p:spPr>
          <p:txBody>
            <a:bodyPr wrap="square" rtlCol="1">
              <a:noAutofit/>
            </a:bodyPr>
            <a:lstStyle/>
            <a:p>
              <a:pPr algn="ctr" rtl="0">
                <a:lnSpc>
                  <a:spcPct val="115000"/>
                </a:lnSpc>
              </a:pPr>
              <a:r>
                <a:rPr lang="en-US" sz="9600" b="1" kern="1200" dirty="0">
                  <a:solidFill>
                    <a:srgbClr val="168489"/>
                  </a:solidFill>
                  <a:effectLst/>
                  <a:latin typeface="ADLaM Display" panose="02010000000000000000" pitchFamily="2" charset="0"/>
                  <a:ea typeface="ADLaM Display" panose="02010000000000000000" pitchFamily="2" charset="0"/>
                  <a:cs typeface="Sakkal Majalla" panose="02000000000000000000" pitchFamily="2" charset="-78"/>
                </a:rPr>
                <a:t>01</a:t>
              </a:r>
              <a:endParaRPr lang="en-US" sz="9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9FE99270-F4AB-2628-0F45-795384452013}"/>
              </a:ext>
            </a:extLst>
          </p:cNvPr>
          <p:cNvGrpSpPr/>
          <p:nvPr/>
        </p:nvGrpSpPr>
        <p:grpSpPr>
          <a:xfrm flipH="1">
            <a:off x="12762702" y="2057726"/>
            <a:ext cx="2422549" cy="4154205"/>
            <a:chOff x="1460296" y="0"/>
            <a:chExt cx="1229135" cy="2107927"/>
          </a:xfrm>
        </p:grpSpPr>
        <p:grpSp>
          <p:nvGrpSpPr>
            <p:cNvPr id="24" name="Group 23">
              <a:extLst>
                <a:ext uri="{FF2B5EF4-FFF2-40B4-BE49-F238E27FC236}">
                  <a16:creationId xmlns:a16="http://schemas.microsoft.com/office/drawing/2014/main" id="{1805F3CF-F21B-C72E-44C6-102AF25AF408}"/>
                </a:ext>
              </a:extLst>
            </p:cNvPr>
            <p:cNvGrpSpPr/>
            <p:nvPr/>
          </p:nvGrpSpPr>
          <p:grpSpPr>
            <a:xfrm>
              <a:off x="1460296" y="0"/>
              <a:ext cx="1229135" cy="2107927"/>
              <a:chOff x="1460296" y="0"/>
              <a:chExt cx="1617785" cy="2774449"/>
            </a:xfrm>
          </p:grpSpPr>
          <p:sp>
            <p:nvSpPr>
              <p:cNvPr id="27" name="Rectangle: Top Corners Rounded 26">
                <a:extLst>
                  <a:ext uri="{FF2B5EF4-FFF2-40B4-BE49-F238E27FC236}">
                    <a16:creationId xmlns:a16="http://schemas.microsoft.com/office/drawing/2014/main" id="{FB507368-CEA1-454D-4E65-1EBEA36AD8F0}"/>
                  </a:ext>
                </a:extLst>
              </p:cNvPr>
              <p:cNvSpPr/>
              <p:nvPr/>
            </p:nvSpPr>
            <p:spPr>
              <a:xfrm>
                <a:off x="1460296" y="481819"/>
                <a:ext cx="1617785" cy="2250831"/>
              </a:xfrm>
              <a:prstGeom prst="round2SameRect">
                <a:avLst/>
              </a:prstGeom>
              <a:solidFill>
                <a:srgbClr val="2E75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6CA01066-7543-3200-92C9-0F459699F101}"/>
                  </a:ext>
                </a:extLst>
              </p:cNvPr>
              <p:cNvSpPr/>
              <p:nvPr/>
            </p:nvSpPr>
            <p:spPr>
              <a:xfrm>
                <a:off x="1484301" y="0"/>
                <a:ext cx="1569774" cy="1569774"/>
              </a:xfrm>
              <a:prstGeom prst="ellipse">
                <a:avLst/>
              </a:prstGeom>
              <a:solidFill>
                <a:schemeClr val="bg1"/>
              </a:solidFill>
              <a:ln w="57150">
                <a:solidFill>
                  <a:srgbClr val="2E75B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مربع نص 166">
                <a:extLst>
                  <a:ext uri="{FF2B5EF4-FFF2-40B4-BE49-F238E27FC236}">
                    <a16:creationId xmlns:a16="http://schemas.microsoft.com/office/drawing/2014/main" id="{023819E3-3300-74CE-793F-A20296A7E14F}"/>
                  </a:ext>
                </a:extLst>
              </p:cNvPr>
              <p:cNvSpPr txBox="1"/>
              <p:nvPr/>
            </p:nvSpPr>
            <p:spPr>
              <a:xfrm>
                <a:off x="1637464" y="1855854"/>
                <a:ext cx="1264166" cy="918595"/>
              </a:xfrm>
              <a:prstGeom prst="rect">
                <a:avLst/>
              </a:prstGeom>
            </p:spPr>
            <p:txBody>
              <a:bodyPr wrap="square" rtlCol="1">
                <a:noAutofit/>
              </a:bodyPr>
              <a:lstStyle/>
              <a:p>
                <a:pPr algn="ctr" rtl="0">
                  <a:lnSpc>
                    <a:spcPct val="115000"/>
                  </a:lnSpc>
                </a:pPr>
                <a:r>
                  <a:rPr lang="ar-SA" sz="3200" b="1" kern="12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التشابك العالي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6" name="مربع نص 166">
              <a:extLst>
                <a:ext uri="{FF2B5EF4-FFF2-40B4-BE49-F238E27FC236}">
                  <a16:creationId xmlns:a16="http://schemas.microsoft.com/office/drawing/2014/main" id="{7397C4E9-013E-636F-EBA4-0DCDDBDE64AF}"/>
                </a:ext>
              </a:extLst>
            </p:cNvPr>
            <p:cNvSpPr txBox="1"/>
            <p:nvPr/>
          </p:nvSpPr>
          <p:spPr>
            <a:xfrm>
              <a:off x="1485690" y="101902"/>
              <a:ext cx="1150168" cy="887105"/>
            </a:xfrm>
            <a:prstGeom prst="rect">
              <a:avLst/>
            </a:prstGeom>
          </p:spPr>
          <p:txBody>
            <a:bodyPr wrap="square" rtlCol="1">
              <a:noAutofit/>
            </a:bodyPr>
            <a:lstStyle/>
            <a:p>
              <a:pPr algn="ctr" rtl="0">
                <a:lnSpc>
                  <a:spcPct val="115000"/>
                </a:lnSpc>
              </a:pPr>
              <a:r>
                <a:rPr lang="en-US" sz="9600" b="1" kern="1200">
                  <a:solidFill>
                    <a:srgbClr val="2E75B6"/>
                  </a:solidFill>
                  <a:effectLst/>
                  <a:latin typeface="ADLaM Display" panose="02010000000000000000" pitchFamily="2" charset="0"/>
                  <a:ea typeface="ADLaM Display" panose="02010000000000000000" pitchFamily="2" charset="0"/>
                  <a:cs typeface="Sakkal Majalla" panose="02000000000000000000" pitchFamily="2" charset="-78"/>
                </a:rPr>
                <a:t>02</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6CD1B507-CBEB-D416-8EF5-DBDCE8A8C9F9}"/>
              </a:ext>
            </a:extLst>
          </p:cNvPr>
          <p:cNvGrpSpPr/>
          <p:nvPr/>
        </p:nvGrpSpPr>
        <p:grpSpPr>
          <a:xfrm flipH="1">
            <a:off x="-3221850" y="2057726"/>
            <a:ext cx="2422549" cy="4091620"/>
            <a:chOff x="2920592" y="0"/>
            <a:chExt cx="1229135" cy="2076170"/>
          </a:xfrm>
        </p:grpSpPr>
        <p:grpSp>
          <p:nvGrpSpPr>
            <p:cNvPr id="19" name="Group 18">
              <a:extLst>
                <a:ext uri="{FF2B5EF4-FFF2-40B4-BE49-F238E27FC236}">
                  <a16:creationId xmlns:a16="http://schemas.microsoft.com/office/drawing/2014/main" id="{3E07CB7D-B731-A0CC-43AF-4890948BFFFE}"/>
                </a:ext>
              </a:extLst>
            </p:cNvPr>
            <p:cNvGrpSpPr/>
            <p:nvPr/>
          </p:nvGrpSpPr>
          <p:grpSpPr>
            <a:xfrm>
              <a:off x="2920592" y="0"/>
              <a:ext cx="1229135" cy="2076170"/>
              <a:chOff x="2920592" y="0"/>
              <a:chExt cx="1617785" cy="2732650"/>
            </a:xfrm>
          </p:grpSpPr>
          <p:sp>
            <p:nvSpPr>
              <p:cNvPr id="21" name="Rectangle: Top Corners Rounded 20">
                <a:extLst>
                  <a:ext uri="{FF2B5EF4-FFF2-40B4-BE49-F238E27FC236}">
                    <a16:creationId xmlns:a16="http://schemas.microsoft.com/office/drawing/2014/main" id="{8049ECA8-74CD-5E7F-6938-5EA22927E880}"/>
                  </a:ext>
                </a:extLst>
              </p:cNvPr>
              <p:cNvSpPr/>
              <p:nvPr/>
            </p:nvSpPr>
            <p:spPr>
              <a:xfrm>
                <a:off x="2920592" y="481819"/>
                <a:ext cx="1617785" cy="2250831"/>
              </a:xfrm>
              <a:prstGeom prst="round2SameRect">
                <a:avLst/>
              </a:prstGeom>
              <a:solidFill>
                <a:srgbClr val="FFD3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F793C1A0-ECF9-171B-B704-D3E493C0FB9B}"/>
                  </a:ext>
                </a:extLst>
              </p:cNvPr>
              <p:cNvSpPr/>
              <p:nvPr/>
            </p:nvSpPr>
            <p:spPr>
              <a:xfrm>
                <a:off x="2944597" y="0"/>
                <a:ext cx="1569774" cy="1569774"/>
              </a:xfrm>
              <a:prstGeom prst="ellipse">
                <a:avLst/>
              </a:prstGeom>
              <a:solidFill>
                <a:schemeClr val="bg1"/>
              </a:solidFill>
              <a:ln w="57150">
                <a:solidFill>
                  <a:srgbClr val="FFD366"/>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مربع نص 166">
                <a:extLst>
                  <a:ext uri="{FF2B5EF4-FFF2-40B4-BE49-F238E27FC236}">
                    <a16:creationId xmlns:a16="http://schemas.microsoft.com/office/drawing/2014/main" id="{D132377D-977E-E2CB-F7FB-B426AD0FC1B3}"/>
                  </a:ext>
                </a:extLst>
              </p:cNvPr>
              <p:cNvSpPr txBox="1"/>
              <p:nvPr/>
            </p:nvSpPr>
            <p:spPr>
              <a:xfrm>
                <a:off x="2972560" y="1691914"/>
                <a:ext cx="1513848" cy="91859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التغذية الراجعة المتأخّرة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20" name="مربع نص 166">
              <a:extLst>
                <a:ext uri="{FF2B5EF4-FFF2-40B4-BE49-F238E27FC236}">
                  <a16:creationId xmlns:a16="http://schemas.microsoft.com/office/drawing/2014/main" id="{E2A86C1B-794A-9671-A0F8-138F9C3594AE}"/>
                </a:ext>
              </a:extLst>
            </p:cNvPr>
            <p:cNvSpPr txBox="1"/>
            <p:nvPr/>
          </p:nvSpPr>
          <p:spPr>
            <a:xfrm>
              <a:off x="2956415" y="101902"/>
              <a:ext cx="1150168" cy="887105"/>
            </a:xfrm>
            <a:prstGeom prst="rect">
              <a:avLst/>
            </a:prstGeom>
          </p:spPr>
          <p:txBody>
            <a:bodyPr wrap="square" rtlCol="1">
              <a:noAutofit/>
            </a:bodyPr>
            <a:lstStyle/>
            <a:p>
              <a:pPr algn="ctr" rtl="0">
                <a:lnSpc>
                  <a:spcPct val="115000"/>
                </a:lnSpc>
              </a:pPr>
              <a:r>
                <a:rPr lang="en-US" sz="9600" b="1" kern="1200">
                  <a:solidFill>
                    <a:srgbClr val="FFD366"/>
                  </a:solidFill>
                  <a:effectLst/>
                  <a:latin typeface="ADLaM Display" panose="02010000000000000000" pitchFamily="2" charset="0"/>
                  <a:ea typeface="ADLaM Display" panose="02010000000000000000" pitchFamily="2" charset="0"/>
                  <a:cs typeface="Sakkal Majalla" panose="02000000000000000000" pitchFamily="2" charset="-78"/>
                </a:rPr>
                <a:t>03</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5C0F0A64-B03E-6365-9B87-A3F812CB735D}"/>
              </a:ext>
            </a:extLst>
          </p:cNvPr>
          <p:cNvGrpSpPr/>
          <p:nvPr/>
        </p:nvGrpSpPr>
        <p:grpSpPr>
          <a:xfrm flipH="1">
            <a:off x="-6100001" y="2057726"/>
            <a:ext cx="2422549" cy="4091620"/>
            <a:chOff x="4380887" y="0"/>
            <a:chExt cx="1229135" cy="2076170"/>
          </a:xfrm>
        </p:grpSpPr>
        <p:grpSp>
          <p:nvGrpSpPr>
            <p:cNvPr id="14" name="Group 13">
              <a:extLst>
                <a:ext uri="{FF2B5EF4-FFF2-40B4-BE49-F238E27FC236}">
                  <a16:creationId xmlns:a16="http://schemas.microsoft.com/office/drawing/2014/main" id="{1425215B-8A26-411D-D402-33B608E242BC}"/>
                </a:ext>
              </a:extLst>
            </p:cNvPr>
            <p:cNvGrpSpPr/>
            <p:nvPr/>
          </p:nvGrpSpPr>
          <p:grpSpPr>
            <a:xfrm>
              <a:off x="4380887" y="0"/>
              <a:ext cx="1229135" cy="2076170"/>
              <a:chOff x="4380887" y="0"/>
              <a:chExt cx="1617785" cy="2732650"/>
            </a:xfrm>
          </p:grpSpPr>
          <p:sp>
            <p:nvSpPr>
              <p:cNvPr id="16" name="Rectangle: Top Corners Rounded 15">
                <a:extLst>
                  <a:ext uri="{FF2B5EF4-FFF2-40B4-BE49-F238E27FC236}">
                    <a16:creationId xmlns:a16="http://schemas.microsoft.com/office/drawing/2014/main" id="{3F2A7514-1C4C-1152-F371-820859F821F5}"/>
                  </a:ext>
                </a:extLst>
              </p:cNvPr>
              <p:cNvSpPr/>
              <p:nvPr/>
            </p:nvSpPr>
            <p:spPr>
              <a:xfrm>
                <a:off x="4380887" y="481819"/>
                <a:ext cx="1617785" cy="2250831"/>
              </a:xfrm>
              <a:prstGeom prst="round2SameRect">
                <a:avLst/>
              </a:prstGeom>
              <a:solidFill>
                <a:srgbClr val="7F7F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7" name="Oval 16">
                <a:extLst>
                  <a:ext uri="{FF2B5EF4-FFF2-40B4-BE49-F238E27FC236}">
                    <a16:creationId xmlns:a16="http://schemas.microsoft.com/office/drawing/2014/main" id="{42F941B3-FB37-9151-C7BA-1C917D0DED23}"/>
                  </a:ext>
                </a:extLst>
              </p:cNvPr>
              <p:cNvSpPr/>
              <p:nvPr/>
            </p:nvSpPr>
            <p:spPr>
              <a:xfrm>
                <a:off x="4404892" y="0"/>
                <a:ext cx="1569774" cy="1569774"/>
              </a:xfrm>
              <a:prstGeom prst="ellipse">
                <a:avLst/>
              </a:prstGeom>
              <a:solidFill>
                <a:schemeClr val="bg1"/>
              </a:solidFill>
              <a:ln w="57150">
                <a:solidFill>
                  <a:srgbClr val="7F7F7F"/>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مربع نص 166">
                <a:extLst>
                  <a:ext uri="{FF2B5EF4-FFF2-40B4-BE49-F238E27FC236}">
                    <a16:creationId xmlns:a16="http://schemas.microsoft.com/office/drawing/2014/main" id="{9F2B8219-6B40-3946-E309-42C485C8911D}"/>
                  </a:ext>
                </a:extLst>
              </p:cNvPr>
              <p:cNvSpPr txBox="1"/>
              <p:nvPr/>
            </p:nvSpPr>
            <p:spPr>
              <a:xfrm>
                <a:off x="4432855" y="1691914"/>
                <a:ext cx="1513848" cy="918595"/>
              </a:xfrm>
              <a:prstGeom prst="rect">
                <a:avLst/>
              </a:prstGeom>
            </p:spPr>
            <p:txBody>
              <a:bodyPr wrap="square" rtlCol="1">
                <a:noAutofit/>
              </a:bodyPr>
              <a:lstStyle/>
              <a:p>
                <a:pPr algn="ctr" rtl="0">
                  <a:lnSpc>
                    <a:spcPct val="115000"/>
                  </a:lnSpc>
                </a:pPr>
                <a:r>
                  <a:rPr lang="ar-SA" sz="3200" b="1" kern="12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التأثيرات غير المباشرة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5" name="مربع نص 166">
              <a:extLst>
                <a:ext uri="{FF2B5EF4-FFF2-40B4-BE49-F238E27FC236}">
                  <a16:creationId xmlns:a16="http://schemas.microsoft.com/office/drawing/2014/main" id="{BABF7A1F-A73C-FF57-0487-102C27AF62F5}"/>
                </a:ext>
              </a:extLst>
            </p:cNvPr>
            <p:cNvSpPr txBox="1"/>
            <p:nvPr/>
          </p:nvSpPr>
          <p:spPr>
            <a:xfrm>
              <a:off x="4416710" y="101902"/>
              <a:ext cx="1150168" cy="887105"/>
            </a:xfrm>
            <a:prstGeom prst="rect">
              <a:avLst/>
            </a:prstGeom>
          </p:spPr>
          <p:txBody>
            <a:bodyPr wrap="square" rtlCol="1">
              <a:noAutofit/>
            </a:bodyPr>
            <a:lstStyle/>
            <a:p>
              <a:pPr algn="ctr" rtl="0">
                <a:lnSpc>
                  <a:spcPct val="115000"/>
                </a:lnSpc>
              </a:pPr>
              <a:r>
                <a:rPr lang="en-US" sz="9600" b="1" kern="1200">
                  <a:solidFill>
                    <a:srgbClr val="7F7F7F"/>
                  </a:solidFill>
                  <a:effectLst/>
                  <a:latin typeface="ADLaM Display" panose="02010000000000000000" pitchFamily="2" charset="0"/>
                  <a:ea typeface="ADLaM Display" panose="02010000000000000000" pitchFamily="2" charset="0"/>
                  <a:cs typeface="Sakkal Majalla" panose="02000000000000000000" pitchFamily="2" charset="-78"/>
                </a:rPr>
                <a:t>04</a:t>
              </a:r>
              <a:endParaRPr lang="en-US" sz="9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cxnSp>
        <p:nvCxnSpPr>
          <p:cNvPr id="25" name="Straight Connector 24">
            <a:extLst>
              <a:ext uri="{FF2B5EF4-FFF2-40B4-BE49-F238E27FC236}">
                <a16:creationId xmlns:a16="http://schemas.microsoft.com/office/drawing/2014/main" id="{8113C3E6-71A5-EC1F-98ED-FC7C3E91FB11}"/>
              </a:ext>
            </a:extLst>
          </p:cNvPr>
          <p:cNvCxnSpPr/>
          <p:nvPr/>
        </p:nvCxnSpPr>
        <p:spPr>
          <a:xfrm>
            <a:off x="6096000" y="1111921"/>
            <a:ext cx="0" cy="532656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BE3E0A14-4418-2364-8424-C30F7B839838}"/>
              </a:ext>
            </a:extLst>
          </p:cNvPr>
          <p:cNvSpPr txBox="1"/>
          <p:nvPr/>
        </p:nvSpPr>
        <p:spPr>
          <a:xfrm>
            <a:off x="7126514" y="1021986"/>
            <a:ext cx="408953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القرار الحدسي (القائم على الخبرة):</a:t>
            </a:r>
            <a:endParaRPr lang="en-US"/>
          </a:p>
        </p:txBody>
      </p:sp>
      <p:sp>
        <p:nvSpPr>
          <p:cNvPr id="35" name="TextBox 34">
            <a:extLst>
              <a:ext uri="{FF2B5EF4-FFF2-40B4-BE49-F238E27FC236}">
                <a16:creationId xmlns:a16="http://schemas.microsoft.com/office/drawing/2014/main" id="{79381571-097D-BF96-E08F-CB90BDE74E30}"/>
              </a:ext>
            </a:extLst>
          </p:cNvPr>
          <p:cNvSpPr txBox="1"/>
          <p:nvPr/>
        </p:nvSpPr>
        <p:spPr>
          <a:xfrm>
            <a:off x="1208185" y="1021986"/>
            <a:ext cx="4089531" cy="587853"/>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gn="just" rtl="1">
              <a:lnSpc>
                <a:spcPct val="115000"/>
              </a:lnSpc>
            </a:pPr>
            <a:r>
              <a:rPr lang="ar-EG" dirty="0"/>
              <a:t>القرار القائم على البيانات:</a:t>
            </a:r>
            <a:endParaRPr lang="en-US" dirty="0"/>
          </a:p>
        </p:txBody>
      </p:sp>
      <p:pic>
        <p:nvPicPr>
          <p:cNvPr id="36" name="Picture 35" descr="Leadership ">
            <a:extLst>
              <a:ext uri="{FF2B5EF4-FFF2-40B4-BE49-F238E27FC236}">
                <a16:creationId xmlns:a16="http://schemas.microsoft.com/office/drawing/2014/main" id="{5334599B-E86E-9585-935C-C9599501D61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16045" y="967267"/>
            <a:ext cx="753536" cy="753536"/>
          </a:xfrm>
          <a:prstGeom prst="rect">
            <a:avLst/>
          </a:prstGeom>
          <a:noFill/>
          <a:ln>
            <a:noFill/>
          </a:ln>
        </p:spPr>
      </p:pic>
      <p:pic>
        <p:nvPicPr>
          <p:cNvPr id="38" name="Picture 37" descr="Decision making ">
            <a:extLst>
              <a:ext uri="{FF2B5EF4-FFF2-40B4-BE49-F238E27FC236}">
                <a16:creationId xmlns:a16="http://schemas.microsoft.com/office/drawing/2014/main" id="{73C6CE4D-AF88-F731-712F-D4ABA7DF5CC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92865" y="935002"/>
            <a:ext cx="716066" cy="716066"/>
          </a:xfrm>
          <a:prstGeom prst="rect">
            <a:avLst/>
          </a:prstGeom>
          <a:noFill/>
          <a:ln>
            <a:noFill/>
          </a:ln>
        </p:spPr>
      </p:pic>
      <p:sp>
        <p:nvSpPr>
          <p:cNvPr id="39" name="TextBox 38">
            <a:extLst>
              <a:ext uri="{FF2B5EF4-FFF2-40B4-BE49-F238E27FC236}">
                <a16:creationId xmlns:a16="http://schemas.microsoft.com/office/drawing/2014/main" id="{73B88F75-FBA3-79EA-259D-8732C4844E12}"/>
              </a:ext>
            </a:extLst>
          </p:cNvPr>
          <p:cNvSpPr txBox="1"/>
          <p:nvPr/>
        </p:nvSpPr>
        <p:spPr>
          <a:xfrm>
            <a:off x="6587552" y="1839022"/>
            <a:ext cx="5052830" cy="1384995"/>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يعتمد على ما يُعرف بـ "النظام 1" في نموذج دانيال كانيمان للتفكير - وهو نظام سريع وتلقائي يعتمد على الخبرات المتراكمة</a:t>
            </a:r>
            <a:endParaRPr lang="en-US"/>
          </a:p>
        </p:txBody>
      </p:sp>
      <p:sp>
        <p:nvSpPr>
          <p:cNvPr id="40" name="TextBox 39">
            <a:extLst>
              <a:ext uri="{FF2B5EF4-FFF2-40B4-BE49-F238E27FC236}">
                <a16:creationId xmlns:a16="http://schemas.microsoft.com/office/drawing/2014/main" id="{480BAE31-3EF4-B9CB-8BDD-06B8246435C8}"/>
              </a:ext>
            </a:extLst>
          </p:cNvPr>
          <p:cNvSpPr txBox="1"/>
          <p:nvPr/>
        </p:nvSpPr>
        <p:spPr>
          <a:xfrm>
            <a:off x="515673" y="1839022"/>
            <a:ext cx="5052830" cy="954107"/>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يعتمد على "النظام 2" - وهو نظام تفكير بطيء ومتأني يعتمد على التحليل المنهجي</a:t>
            </a:r>
            <a:endParaRPr lang="en-US"/>
          </a:p>
        </p:txBody>
      </p:sp>
      <p:sp>
        <p:nvSpPr>
          <p:cNvPr id="41" name="TextBox 40">
            <a:extLst>
              <a:ext uri="{FF2B5EF4-FFF2-40B4-BE49-F238E27FC236}">
                <a16:creationId xmlns:a16="http://schemas.microsoft.com/office/drawing/2014/main" id="{FD3B6E56-9E09-DA05-C25E-96E982DBBF43}"/>
              </a:ext>
            </a:extLst>
          </p:cNvPr>
          <p:cNvSpPr txBox="1"/>
          <p:nvPr/>
        </p:nvSpPr>
        <p:spPr>
          <a:xfrm>
            <a:off x="6623498" y="3260527"/>
            <a:ext cx="496611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خصائصه: </a:t>
            </a:r>
            <a:endParaRPr lang="en-US"/>
          </a:p>
        </p:txBody>
      </p:sp>
      <p:sp>
        <p:nvSpPr>
          <p:cNvPr id="42" name="TextBox 41">
            <a:extLst>
              <a:ext uri="{FF2B5EF4-FFF2-40B4-BE49-F238E27FC236}">
                <a16:creationId xmlns:a16="http://schemas.microsoft.com/office/drawing/2014/main" id="{96C55F3C-88E2-C54F-EC3F-10E27C536C48}"/>
              </a:ext>
            </a:extLst>
          </p:cNvPr>
          <p:cNvSpPr txBox="1"/>
          <p:nvPr/>
        </p:nvSpPr>
        <p:spPr>
          <a:xfrm>
            <a:off x="484294" y="3273592"/>
            <a:ext cx="4966115"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خصائصه: </a:t>
            </a:r>
            <a:endParaRPr lang="en-US" dirty="0"/>
          </a:p>
        </p:txBody>
      </p:sp>
      <p:sp>
        <p:nvSpPr>
          <p:cNvPr id="46" name="TextBox 45">
            <a:extLst>
              <a:ext uri="{FF2B5EF4-FFF2-40B4-BE49-F238E27FC236}">
                <a16:creationId xmlns:a16="http://schemas.microsoft.com/office/drawing/2014/main" id="{D1A13712-A833-9C3C-6B86-8D08B03079FA}"/>
              </a:ext>
            </a:extLst>
          </p:cNvPr>
          <p:cNvSpPr txBox="1"/>
          <p:nvPr/>
        </p:nvSpPr>
        <p:spPr>
          <a:xfrm>
            <a:off x="6657172" y="3850394"/>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سريع وتلقائي</a:t>
            </a:r>
            <a:endParaRPr lang="en-US" dirty="0"/>
          </a:p>
        </p:txBody>
      </p:sp>
      <p:sp>
        <p:nvSpPr>
          <p:cNvPr id="47" name="TextBox 46">
            <a:extLst>
              <a:ext uri="{FF2B5EF4-FFF2-40B4-BE49-F238E27FC236}">
                <a16:creationId xmlns:a16="http://schemas.microsoft.com/office/drawing/2014/main" id="{936E6DDB-3388-7261-0136-7D4DD9E01FC0}"/>
              </a:ext>
            </a:extLst>
          </p:cNvPr>
          <p:cNvSpPr txBox="1"/>
          <p:nvPr/>
        </p:nvSpPr>
        <p:spPr>
          <a:xfrm>
            <a:off x="6657172" y="4440261"/>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يعتمد على الخبرة التراكمية والنماذج العقلية</a:t>
            </a:r>
            <a:endParaRPr lang="en-US" dirty="0"/>
          </a:p>
        </p:txBody>
      </p:sp>
      <p:sp>
        <p:nvSpPr>
          <p:cNvPr id="48" name="TextBox 47">
            <a:extLst>
              <a:ext uri="{FF2B5EF4-FFF2-40B4-BE49-F238E27FC236}">
                <a16:creationId xmlns:a16="http://schemas.microsoft.com/office/drawing/2014/main" id="{E60C2C95-9ECC-2823-F9C1-8B7AE35D6E11}"/>
              </a:ext>
            </a:extLst>
          </p:cNvPr>
          <p:cNvSpPr txBox="1"/>
          <p:nvPr/>
        </p:nvSpPr>
        <p:spPr>
          <a:xfrm>
            <a:off x="6657172" y="5030128"/>
            <a:ext cx="498321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مناسب للمواقف المألوفة أو التي تتطلّب استجابة سريعة</a:t>
            </a:r>
            <a:endParaRPr lang="en-US" dirty="0"/>
          </a:p>
        </p:txBody>
      </p:sp>
      <p:sp>
        <p:nvSpPr>
          <p:cNvPr id="49" name="TextBox 48">
            <a:extLst>
              <a:ext uri="{FF2B5EF4-FFF2-40B4-BE49-F238E27FC236}">
                <a16:creationId xmlns:a16="http://schemas.microsoft.com/office/drawing/2014/main" id="{38DFF4CB-8D2A-18F5-2D58-09AAC6B32967}"/>
              </a:ext>
            </a:extLst>
          </p:cNvPr>
          <p:cNvSpPr txBox="1"/>
          <p:nvPr/>
        </p:nvSpPr>
        <p:spPr>
          <a:xfrm>
            <a:off x="6657172" y="6081020"/>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يمكن أن يتأثّر بالتحيّزات المعرفية</a:t>
            </a:r>
            <a:endParaRPr lang="en-US" dirty="0"/>
          </a:p>
        </p:txBody>
      </p:sp>
      <p:sp>
        <p:nvSpPr>
          <p:cNvPr id="54" name="TextBox 53">
            <a:extLst>
              <a:ext uri="{FF2B5EF4-FFF2-40B4-BE49-F238E27FC236}">
                <a16:creationId xmlns:a16="http://schemas.microsoft.com/office/drawing/2014/main" id="{4033AD06-F5FB-874D-8A02-8174F5B7503D}"/>
              </a:ext>
            </a:extLst>
          </p:cNvPr>
          <p:cNvSpPr txBox="1"/>
          <p:nvPr/>
        </p:nvSpPr>
        <p:spPr>
          <a:xfrm>
            <a:off x="587245" y="3850394"/>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منهجي ومنظّم</a:t>
            </a:r>
            <a:endParaRPr lang="en-US" dirty="0"/>
          </a:p>
        </p:txBody>
      </p:sp>
      <p:sp>
        <p:nvSpPr>
          <p:cNvPr id="55" name="TextBox 54">
            <a:extLst>
              <a:ext uri="{FF2B5EF4-FFF2-40B4-BE49-F238E27FC236}">
                <a16:creationId xmlns:a16="http://schemas.microsoft.com/office/drawing/2014/main" id="{08DEAD91-4085-85A2-814E-21AC6DD2F2A5}"/>
              </a:ext>
            </a:extLst>
          </p:cNvPr>
          <p:cNvSpPr txBox="1"/>
          <p:nvPr/>
        </p:nvSpPr>
        <p:spPr>
          <a:xfrm>
            <a:off x="587245" y="4440261"/>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يعتمد على جمع وتحليل البيانات</a:t>
            </a:r>
            <a:endParaRPr lang="en-US" dirty="0"/>
          </a:p>
        </p:txBody>
      </p:sp>
      <p:sp>
        <p:nvSpPr>
          <p:cNvPr id="56" name="TextBox 55">
            <a:extLst>
              <a:ext uri="{FF2B5EF4-FFF2-40B4-BE49-F238E27FC236}">
                <a16:creationId xmlns:a16="http://schemas.microsoft.com/office/drawing/2014/main" id="{E5B56D75-57A8-67BD-A8A8-A12769209D28}"/>
              </a:ext>
            </a:extLst>
          </p:cNvPr>
          <p:cNvSpPr txBox="1"/>
          <p:nvPr/>
        </p:nvSpPr>
        <p:spPr>
          <a:xfrm>
            <a:off x="587245" y="5030128"/>
            <a:ext cx="4983210"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يسعى إلى تقليل التحيّزات من خلال الاعتماد على الأدلّة</a:t>
            </a:r>
            <a:endParaRPr lang="en-US" dirty="0"/>
          </a:p>
        </p:txBody>
      </p:sp>
      <p:sp>
        <p:nvSpPr>
          <p:cNvPr id="57" name="TextBox 56">
            <a:extLst>
              <a:ext uri="{FF2B5EF4-FFF2-40B4-BE49-F238E27FC236}">
                <a16:creationId xmlns:a16="http://schemas.microsoft.com/office/drawing/2014/main" id="{EBAF17D1-92D7-26F9-8AA7-E6298BE5CD3D}"/>
              </a:ext>
            </a:extLst>
          </p:cNvPr>
          <p:cNvSpPr txBox="1"/>
          <p:nvPr/>
        </p:nvSpPr>
        <p:spPr>
          <a:xfrm>
            <a:off x="587245" y="6081020"/>
            <a:ext cx="4983210"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6"/>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يستغرق وقتاً أطول ويتطلّب موارد أكثر</a:t>
            </a:r>
            <a:endParaRPr lang="en-US" dirty="0"/>
          </a:p>
        </p:txBody>
      </p:sp>
    </p:spTree>
    <p:extLst>
      <p:ext uri="{BB962C8B-B14F-4D97-AF65-F5344CB8AC3E}">
        <p14:creationId xmlns:p14="http://schemas.microsoft.com/office/powerpoint/2010/main" val="285670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1000"/>
                                        <p:tgtEl>
                                          <p:spTgt spid="48"/>
                                        </p:tgtEl>
                                      </p:cBhvr>
                                    </p:animEffect>
                                    <p:anim calcmode="lin" valueType="num">
                                      <p:cBhvr>
                                        <p:cTn id="39" dur="1000" fill="hold"/>
                                        <p:tgtEl>
                                          <p:spTgt spid="48"/>
                                        </p:tgtEl>
                                        <p:attrNameLst>
                                          <p:attrName>ppt_x</p:attrName>
                                        </p:attrNameLst>
                                      </p:cBhvr>
                                      <p:tavLst>
                                        <p:tav tm="0">
                                          <p:val>
                                            <p:strVal val="#ppt_x"/>
                                          </p:val>
                                        </p:tav>
                                        <p:tav tm="100000">
                                          <p:val>
                                            <p:strVal val="#ppt_x"/>
                                          </p:val>
                                        </p:tav>
                                      </p:tavLst>
                                    </p:anim>
                                    <p:anim calcmode="lin" valueType="num">
                                      <p:cBhvr>
                                        <p:cTn id="4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1000"/>
                                        <p:tgtEl>
                                          <p:spTgt spid="49"/>
                                        </p:tgtEl>
                                      </p:cBhvr>
                                    </p:animEffect>
                                    <p:anim calcmode="lin" valueType="num">
                                      <p:cBhvr>
                                        <p:cTn id="46" dur="1000" fill="hold"/>
                                        <p:tgtEl>
                                          <p:spTgt spid="49"/>
                                        </p:tgtEl>
                                        <p:attrNameLst>
                                          <p:attrName>ppt_x</p:attrName>
                                        </p:attrNameLst>
                                      </p:cBhvr>
                                      <p:tavLst>
                                        <p:tav tm="0">
                                          <p:val>
                                            <p:strVal val="#ppt_x"/>
                                          </p:val>
                                        </p:tav>
                                        <p:tav tm="100000">
                                          <p:val>
                                            <p:strVal val="#ppt_x"/>
                                          </p:val>
                                        </p:tav>
                                      </p:tavLst>
                                    </p:anim>
                                    <p:anim calcmode="lin" valueType="num">
                                      <p:cBhvr>
                                        <p:cTn id="4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1000"/>
                                        <p:tgtEl>
                                          <p:spTgt spid="42"/>
                                        </p:tgtEl>
                                      </p:cBhvr>
                                    </p:animEffect>
                                    <p:anim calcmode="lin" valueType="num">
                                      <p:cBhvr>
                                        <p:cTn id="53" dur="1000" fill="hold"/>
                                        <p:tgtEl>
                                          <p:spTgt spid="42"/>
                                        </p:tgtEl>
                                        <p:attrNameLst>
                                          <p:attrName>ppt_x</p:attrName>
                                        </p:attrNameLst>
                                      </p:cBhvr>
                                      <p:tavLst>
                                        <p:tav tm="0">
                                          <p:val>
                                            <p:strVal val="#ppt_x"/>
                                          </p:val>
                                        </p:tav>
                                        <p:tav tm="100000">
                                          <p:val>
                                            <p:strVal val="#ppt_x"/>
                                          </p:val>
                                        </p:tav>
                                      </p:tavLst>
                                    </p:anim>
                                    <p:anim calcmode="lin" valueType="num">
                                      <p:cBhvr>
                                        <p:cTn id="5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1000"/>
                                        <p:tgtEl>
                                          <p:spTgt spid="55"/>
                                        </p:tgtEl>
                                      </p:cBhvr>
                                    </p:animEffect>
                                    <p:anim calcmode="lin" valueType="num">
                                      <p:cBhvr>
                                        <p:cTn id="67" dur="1000" fill="hold"/>
                                        <p:tgtEl>
                                          <p:spTgt spid="55"/>
                                        </p:tgtEl>
                                        <p:attrNameLst>
                                          <p:attrName>ppt_x</p:attrName>
                                        </p:attrNameLst>
                                      </p:cBhvr>
                                      <p:tavLst>
                                        <p:tav tm="0">
                                          <p:val>
                                            <p:strVal val="#ppt_x"/>
                                          </p:val>
                                        </p:tav>
                                        <p:tav tm="100000">
                                          <p:val>
                                            <p:strVal val="#ppt_x"/>
                                          </p:val>
                                        </p:tav>
                                      </p:tavLst>
                                    </p:anim>
                                    <p:anim calcmode="lin" valueType="num">
                                      <p:cBhvr>
                                        <p:cTn id="68"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fade">
                                      <p:cBhvr>
                                        <p:cTn id="73" dur="1000"/>
                                        <p:tgtEl>
                                          <p:spTgt spid="56"/>
                                        </p:tgtEl>
                                      </p:cBhvr>
                                    </p:animEffect>
                                    <p:anim calcmode="lin" valueType="num">
                                      <p:cBhvr>
                                        <p:cTn id="74" dur="1000" fill="hold"/>
                                        <p:tgtEl>
                                          <p:spTgt spid="56"/>
                                        </p:tgtEl>
                                        <p:attrNameLst>
                                          <p:attrName>ppt_x</p:attrName>
                                        </p:attrNameLst>
                                      </p:cBhvr>
                                      <p:tavLst>
                                        <p:tav tm="0">
                                          <p:val>
                                            <p:strVal val="#ppt_x"/>
                                          </p:val>
                                        </p:tav>
                                        <p:tav tm="100000">
                                          <p:val>
                                            <p:strVal val="#ppt_x"/>
                                          </p:val>
                                        </p:tav>
                                      </p:tavLst>
                                    </p:anim>
                                    <p:anim calcmode="lin" valueType="num">
                                      <p:cBhvr>
                                        <p:cTn id="7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1000"/>
                                        <p:tgtEl>
                                          <p:spTgt spid="57"/>
                                        </p:tgtEl>
                                      </p:cBhvr>
                                    </p:animEffect>
                                    <p:anim calcmode="lin" valueType="num">
                                      <p:cBhvr>
                                        <p:cTn id="81" dur="1000" fill="hold"/>
                                        <p:tgtEl>
                                          <p:spTgt spid="57"/>
                                        </p:tgtEl>
                                        <p:attrNameLst>
                                          <p:attrName>ppt_x</p:attrName>
                                        </p:attrNameLst>
                                      </p:cBhvr>
                                      <p:tavLst>
                                        <p:tav tm="0">
                                          <p:val>
                                            <p:strVal val="#ppt_x"/>
                                          </p:val>
                                        </p:tav>
                                        <p:tav tm="100000">
                                          <p:val>
                                            <p:strVal val="#ppt_x"/>
                                          </p:val>
                                        </p:tav>
                                      </p:tavLst>
                                    </p:anim>
                                    <p:anim calcmode="lin" valueType="num">
                                      <p:cBhvr>
                                        <p:cTn id="82"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p:bldP spid="49" grpId="0"/>
      <p:bldP spid="54" grpId="0"/>
      <p:bldP spid="55" grpId="0"/>
      <p:bldP spid="56" grpId="0"/>
      <p:bldP spid="5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1177B-0C28-FDDA-6197-064168EC2D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EEA51A2-B8B9-6EDF-BFA2-778DD37E938B}"/>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A2A5F17D-060E-47B3-2748-2D563FC6FB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4" name="TextBox 33">
            <a:extLst>
              <a:ext uri="{FF2B5EF4-FFF2-40B4-BE49-F238E27FC236}">
                <a16:creationId xmlns:a16="http://schemas.microsoft.com/office/drawing/2014/main" id="{C0F61C6F-BA49-2A22-162F-804FD5B29999}"/>
              </a:ext>
            </a:extLst>
          </p:cNvPr>
          <p:cNvSpPr txBox="1"/>
          <p:nvPr/>
        </p:nvSpPr>
        <p:spPr>
          <a:xfrm>
            <a:off x="12907882" y="1021986"/>
            <a:ext cx="4089531" cy="400494"/>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EG"/>
              <a:t>القرار الحدسي (القائم على الخبرة):</a:t>
            </a:r>
            <a:endParaRPr lang="en-US"/>
          </a:p>
        </p:txBody>
      </p:sp>
      <p:sp>
        <p:nvSpPr>
          <p:cNvPr id="35" name="TextBox 34">
            <a:extLst>
              <a:ext uri="{FF2B5EF4-FFF2-40B4-BE49-F238E27FC236}">
                <a16:creationId xmlns:a16="http://schemas.microsoft.com/office/drawing/2014/main" id="{F6F19B06-8177-2479-FF32-A458CB635E9F}"/>
              </a:ext>
            </a:extLst>
          </p:cNvPr>
          <p:cNvSpPr txBox="1"/>
          <p:nvPr/>
        </p:nvSpPr>
        <p:spPr>
          <a:xfrm>
            <a:off x="-5576073" y="1021986"/>
            <a:ext cx="4089531" cy="587853"/>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pPr algn="just" rtl="1">
              <a:lnSpc>
                <a:spcPct val="115000"/>
              </a:lnSpc>
            </a:pPr>
            <a:r>
              <a:rPr lang="ar-EG" dirty="0"/>
              <a:t>القرار القائم على البيانات:</a:t>
            </a:r>
            <a:endParaRPr lang="en-US" dirty="0"/>
          </a:p>
        </p:txBody>
      </p:sp>
      <p:pic>
        <p:nvPicPr>
          <p:cNvPr id="36" name="Picture 35" descr="Leadership ">
            <a:extLst>
              <a:ext uri="{FF2B5EF4-FFF2-40B4-BE49-F238E27FC236}">
                <a16:creationId xmlns:a16="http://schemas.microsoft.com/office/drawing/2014/main" id="{1B1031CC-5AB2-702D-4948-E1FBE1C8268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997413" y="967267"/>
            <a:ext cx="753536" cy="753536"/>
          </a:xfrm>
          <a:prstGeom prst="rect">
            <a:avLst/>
          </a:prstGeom>
          <a:noFill/>
          <a:ln>
            <a:noFill/>
          </a:ln>
        </p:spPr>
      </p:pic>
      <p:pic>
        <p:nvPicPr>
          <p:cNvPr id="38" name="Picture 37" descr="Decision making ">
            <a:extLst>
              <a:ext uri="{FF2B5EF4-FFF2-40B4-BE49-F238E27FC236}">
                <a16:creationId xmlns:a16="http://schemas.microsoft.com/office/drawing/2014/main" id="{FA510E2C-AF8F-38AC-20CA-829FF98387F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91393" y="935002"/>
            <a:ext cx="716066" cy="716066"/>
          </a:xfrm>
          <a:prstGeom prst="rect">
            <a:avLst/>
          </a:prstGeom>
          <a:noFill/>
          <a:ln>
            <a:noFill/>
          </a:ln>
        </p:spPr>
      </p:pic>
      <p:sp>
        <p:nvSpPr>
          <p:cNvPr id="2" name="Rectangle: Rounded Corners 1">
            <a:extLst>
              <a:ext uri="{FF2B5EF4-FFF2-40B4-BE49-F238E27FC236}">
                <a16:creationId xmlns:a16="http://schemas.microsoft.com/office/drawing/2014/main" id="{4E5F42E2-391E-7C20-9927-D52815C62558}"/>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90497C5-7116-7873-2A97-7B83EB3D6BE1}"/>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التحليلات التنبؤية هي مجموعة من التقنيات الإحصائية والذكاء الاصطناعي التي تستخدم البيانات التاريخية للتنبؤ بالمستقبل. وفقاً لتقرير من </a:t>
            </a:r>
            <a:r>
              <a:rPr lang="en-US"/>
              <a:t>Gartner</a:t>
            </a:r>
            <a:r>
              <a:rPr lang="ar-SA"/>
              <a:t>، فإن 70% من المؤسّسات الكبرى ستعتمد على التحليلات التنبؤية بحلول عام 2025</a:t>
            </a:r>
            <a:endParaRPr lang="en-US" dirty="0"/>
          </a:p>
        </p:txBody>
      </p:sp>
      <p:pic>
        <p:nvPicPr>
          <p:cNvPr id="6" name="Picture 5" descr="Predictive chart ">
            <a:extLst>
              <a:ext uri="{FF2B5EF4-FFF2-40B4-BE49-F238E27FC236}">
                <a16:creationId xmlns:a16="http://schemas.microsoft.com/office/drawing/2014/main" id="{23BE7D6A-E3FC-DAA9-2DAA-54958D5FFD8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2769" y="2097318"/>
            <a:ext cx="3615962" cy="3615962"/>
          </a:xfrm>
          <a:prstGeom prst="rect">
            <a:avLst/>
          </a:prstGeom>
          <a:noFill/>
          <a:ln>
            <a:noFill/>
          </a:ln>
        </p:spPr>
      </p:pic>
    </p:spTree>
    <p:extLst>
      <p:ext uri="{BB962C8B-B14F-4D97-AF65-F5344CB8AC3E}">
        <p14:creationId xmlns:p14="http://schemas.microsoft.com/office/powerpoint/2010/main" val="38302529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C8187-A689-6EAF-4CE9-64F17C53737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F2E7D4B-0FBB-A9EE-7962-D6B3327E4ADB}"/>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60E7310-1816-12C4-8C27-969277A5ED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Rectangle: Rounded Corners 1">
            <a:extLst>
              <a:ext uri="{FF2B5EF4-FFF2-40B4-BE49-F238E27FC236}">
                <a16:creationId xmlns:a16="http://schemas.microsoft.com/office/drawing/2014/main" id="{D4959A2F-609B-AD05-A7F6-2093208C8A57}"/>
              </a:ext>
            </a:extLst>
          </p:cNvPr>
          <p:cNvSpPr/>
          <p:nvPr/>
        </p:nvSpPr>
        <p:spPr>
          <a:xfrm rot="1800000">
            <a:off x="-9312619"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7B01595-4E02-E1B0-52EF-EE95324C7FE5}"/>
              </a:ext>
            </a:extLst>
          </p:cNvPr>
          <p:cNvSpPr txBox="1"/>
          <p:nvPr/>
        </p:nvSpPr>
        <p:spPr>
          <a:xfrm>
            <a:off x="13926523"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التحليلات التنبؤية هي مجموعة من التقنيات الإحصائية والذكاء الاصطناعي التي تستخدم البيانات التاريخية للتنبؤ بالمستقبل. وفقاً لتقرير من </a:t>
            </a:r>
            <a:r>
              <a:rPr lang="en-US" dirty="0"/>
              <a:t>Gartner</a:t>
            </a:r>
            <a:r>
              <a:rPr lang="ar-SA" dirty="0"/>
              <a:t>، فإن 70% من المؤسّسات الكبرى ستعتمد على التحليلات التنبؤية بحلول عام 2025</a:t>
            </a:r>
            <a:endParaRPr lang="en-US" dirty="0"/>
          </a:p>
        </p:txBody>
      </p:sp>
      <p:pic>
        <p:nvPicPr>
          <p:cNvPr id="6" name="Picture 5" descr="Predictive chart ">
            <a:extLst>
              <a:ext uri="{FF2B5EF4-FFF2-40B4-BE49-F238E27FC236}">
                <a16:creationId xmlns:a16="http://schemas.microsoft.com/office/drawing/2014/main" id="{B55A0D7D-B078-7DB5-86A2-D4F834A97B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67979" y="2097318"/>
            <a:ext cx="3615962" cy="3615962"/>
          </a:xfrm>
          <a:prstGeom prst="rect">
            <a:avLst/>
          </a:prstGeom>
          <a:noFill/>
          <a:ln>
            <a:noFill/>
          </a:ln>
        </p:spPr>
      </p:pic>
      <p:sp>
        <p:nvSpPr>
          <p:cNvPr id="3" name="TextBox 2">
            <a:extLst>
              <a:ext uri="{FF2B5EF4-FFF2-40B4-BE49-F238E27FC236}">
                <a16:creationId xmlns:a16="http://schemas.microsoft.com/office/drawing/2014/main" id="{DC0CDDF7-27F4-1A7C-8A77-3CDCA5D76322}"/>
              </a:ext>
            </a:extLst>
          </p:cNvPr>
          <p:cNvSpPr txBox="1"/>
          <p:nvPr/>
        </p:nvSpPr>
        <p:spPr>
          <a:xfrm>
            <a:off x="4851384" y="1021986"/>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كيف تدعم التحليلات التنبؤية عملية صنع القرار الاستراتيجي:</a:t>
            </a:r>
            <a:endParaRPr lang="en-US"/>
          </a:p>
        </p:txBody>
      </p:sp>
      <p:grpSp>
        <p:nvGrpSpPr>
          <p:cNvPr id="7" name="Group 6">
            <a:extLst>
              <a:ext uri="{FF2B5EF4-FFF2-40B4-BE49-F238E27FC236}">
                <a16:creationId xmlns:a16="http://schemas.microsoft.com/office/drawing/2014/main" id="{AD9928B3-1E61-C9BD-D6A6-4C170C7D0B95}"/>
              </a:ext>
            </a:extLst>
          </p:cNvPr>
          <p:cNvGrpSpPr/>
          <p:nvPr/>
        </p:nvGrpSpPr>
        <p:grpSpPr>
          <a:xfrm>
            <a:off x="6214826" y="2097318"/>
            <a:ext cx="2640159" cy="3831687"/>
            <a:chOff x="2597017" y="0"/>
            <a:chExt cx="1376025" cy="1997028"/>
          </a:xfrm>
        </p:grpSpPr>
        <p:sp>
          <p:nvSpPr>
            <p:cNvPr id="24" name="Shape">
              <a:extLst>
                <a:ext uri="{FF2B5EF4-FFF2-40B4-BE49-F238E27FC236}">
                  <a16:creationId xmlns:a16="http://schemas.microsoft.com/office/drawing/2014/main" id="{F210FA4B-A35D-306F-C8FD-632AAED7A078}"/>
                </a:ext>
              </a:extLst>
            </p:cNvPr>
            <p:cNvSpPr/>
            <p:nvPr/>
          </p:nvSpPr>
          <p:spPr>
            <a:xfrm>
              <a:off x="2597017"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25" name="مربع نص 28">
              <a:extLst>
                <a:ext uri="{FF2B5EF4-FFF2-40B4-BE49-F238E27FC236}">
                  <a16:creationId xmlns:a16="http://schemas.microsoft.com/office/drawing/2014/main" id="{5B09FDEA-2F03-B7F4-194A-608CC7FBDB78}"/>
                </a:ext>
              </a:extLst>
            </p:cNvPr>
            <p:cNvSpPr txBox="1"/>
            <p:nvPr/>
          </p:nvSpPr>
          <p:spPr>
            <a:xfrm>
              <a:off x="2732247" y="1555477"/>
              <a:ext cx="1240795" cy="44155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28">
              <a:extLst>
                <a:ext uri="{FF2B5EF4-FFF2-40B4-BE49-F238E27FC236}">
                  <a16:creationId xmlns:a16="http://schemas.microsoft.com/office/drawing/2014/main" id="{FDE63C02-7670-26C2-575D-308ACFFC32C8}"/>
                </a:ext>
              </a:extLst>
            </p:cNvPr>
            <p:cNvSpPr txBox="1"/>
            <p:nvPr/>
          </p:nvSpPr>
          <p:spPr>
            <a:xfrm>
              <a:off x="3104777" y="454884"/>
              <a:ext cx="533170"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638E5F73-E768-8EF6-5F63-67EF06686EE2}"/>
              </a:ext>
            </a:extLst>
          </p:cNvPr>
          <p:cNvGrpSpPr/>
          <p:nvPr/>
        </p:nvGrpSpPr>
        <p:grpSpPr>
          <a:xfrm>
            <a:off x="9036195" y="2097318"/>
            <a:ext cx="2764271" cy="4236027"/>
            <a:chOff x="3855263" y="0"/>
            <a:chExt cx="1440710" cy="2207765"/>
          </a:xfrm>
        </p:grpSpPr>
        <p:sp>
          <p:nvSpPr>
            <p:cNvPr id="21" name="Shape">
              <a:extLst>
                <a:ext uri="{FF2B5EF4-FFF2-40B4-BE49-F238E27FC236}">
                  <a16:creationId xmlns:a16="http://schemas.microsoft.com/office/drawing/2014/main" id="{88F8094C-7ED2-397A-87F0-AD19AA096970}"/>
                </a:ext>
              </a:extLst>
            </p:cNvPr>
            <p:cNvSpPr/>
            <p:nvPr/>
          </p:nvSpPr>
          <p:spPr>
            <a:xfrm>
              <a:off x="3855263"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22" name="مربع نص 28">
              <a:extLst>
                <a:ext uri="{FF2B5EF4-FFF2-40B4-BE49-F238E27FC236}">
                  <a16:creationId xmlns:a16="http://schemas.microsoft.com/office/drawing/2014/main" id="{28CD3CCA-7EA1-7B61-E5A1-CC2F5B0FEEBF}"/>
                </a:ext>
              </a:extLst>
            </p:cNvPr>
            <p:cNvSpPr txBox="1"/>
            <p:nvPr/>
          </p:nvSpPr>
          <p:spPr>
            <a:xfrm>
              <a:off x="3920506" y="1431526"/>
              <a:ext cx="1375467" cy="776239"/>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الاتجاهات المستقبلية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28">
              <a:extLst>
                <a:ext uri="{FF2B5EF4-FFF2-40B4-BE49-F238E27FC236}">
                  <a16:creationId xmlns:a16="http://schemas.microsoft.com/office/drawing/2014/main" id="{817BE174-F48B-BDED-2306-C855760433F1}"/>
                </a:ext>
              </a:extLst>
            </p:cNvPr>
            <p:cNvSpPr txBox="1"/>
            <p:nvPr/>
          </p:nvSpPr>
          <p:spPr>
            <a:xfrm>
              <a:off x="4366503" y="454896"/>
              <a:ext cx="533170" cy="685702"/>
            </a:xfrm>
            <a:prstGeom prst="rect">
              <a:avLst/>
            </a:prstGeom>
            <a:noFill/>
          </p:spPr>
          <p:txBody>
            <a:bodyPr wrap="square" rtlCol="1">
              <a:noAutofit/>
            </a:bodyPr>
            <a:lstStyle/>
            <a:p>
              <a:pPr algn="ctr" rtl="0">
                <a:lnSpc>
                  <a:spcPct val="115000"/>
                </a:lnSpc>
              </a:pPr>
              <a:r>
                <a:rPr lang="en-GB" sz="6600" kern="1200" dirty="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AEF6E1FB-ED47-ADAB-F29B-9955F889EE33}"/>
              </a:ext>
            </a:extLst>
          </p:cNvPr>
          <p:cNvGrpSpPr/>
          <p:nvPr/>
        </p:nvGrpSpPr>
        <p:grpSpPr>
          <a:xfrm>
            <a:off x="3281868" y="2097318"/>
            <a:ext cx="2752182" cy="3789917"/>
            <a:chOff x="1289004" y="0"/>
            <a:chExt cx="1434410" cy="1975259"/>
          </a:xfrm>
        </p:grpSpPr>
        <p:sp>
          <p:nvSpPr>
            <p:cNvPr id="18" name="Shape">
              <a:extLst>
                <a:ext uri="{FF2B5EF4-FFF2-40B4-BE49-F238E27FC236}">
                  <a16:creationId xmlns:a16="http://schemas.microsoft.com/office/drawing/2014/main" id="{0D5DB30B-0F8F-9C4A-E0EB-CDDEEF23E786}"/>
                </a:ext>
              </a:extLst>
            </p:cNvPr>
            <p:cNvSpPr/>
            <p:nvPr/>
          </p:nvSpPr>
          <p:spPr>
            <a:xfrm>
              <a:off x="1289004"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19" name="مربع نص 28">
              <a:extLst>
                <a:ext uri="{FF2B5EF4-FFF2-40B4-BE49-F238E27FC236}">
                  <a16:creationId xmlns:a16="http://schemas.microsoft.com/office/drawing/2014/main" id="{5D6B2BBE-E682-77DA-65EC-D62B780DEF6C}"/>
                </a:ext>
              </a:extLst>
            </p:cNvPr>
            <p:cNvSpPr txBox="1"/>
            <p:nvPr/>
          </p:nvSpPr>
          <p:spPr>
            <a:xfrm>
              <a:off x="1370562" y="1524734"/>
              <a:ext cx="1352852" cy="45052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اكتشاف الفرص</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28">
              <a:extLst>
                <a:ext uri="{FF2B5EF4-FFF2-40B4-BE49-F238E27FC236}">
                  <a16:creationId xmlns:a16="http://schemas.microsoft.com/office/drawing/2014/main" id="{3E5337DE-4503-2756-B729-0AE031802C36}"/>
                </a:ext>
              </a:extLst>
            </p:cNvPr>
            <p:cNvSpPr txBox="1"/>
            <p:nvPr/>
          </p:nvSpPr>
          <p:spPr>
            <a:xfrm>
              <a:off x="1793022" y="454887"/>
              <a:ext cx="533170"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668C208E-B92D-4FF7-0ADD-A4675AD02209}"/>
              </a:ext>
            </a:extLst>
          </p:cNvPr>
          <p:cNvGrpSpPr/>
          <p:nvPr/>
        </p:nvGrpSpPr>
        <p:grpSpPr>
          <a:xfrm>
            <a:off x="391532" y="2097318"/>
            <a:ext cx="2709743" cy="4236202"/>
            <a:chOff x="0" y="0"/>
            <a:chExt cx="1412290" cy="2207857"/>
          </a:xfrm>
        </p:grpSpPr>
        <p:sp>
          <p:nvSpPr>
            <p:cNvPr id="13" name="Shape">
              <a:extLst>
                <a:ext uri="{FF2B5EF4-FFF2-40B4-BE49-F238E27FC236}">
                  <a16:creationId xmlns:a16="http://schemas.microsoft.com/office/drawing/2014/main" id="{6AB03F73-981C-8A07-01AB-506DC1CFD5F4}"/>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rgbClr val="2E75B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14" name="مربع نص 28">
              <a:extLst>
                <a:ext uri="{FF2B5EF4-FFF2-40B4-BE49-F238E27FC236}">
                  <a16:creationId xmlns:a16="http://schemas.microsoft.com/office/drawing/2014/main" id="{EEE45844-036C-986C-FA2D-B8D885904941}"/>
                </a:ext>
              </a:extLst>
            </p:cNvPr>
            <p:cNvSpPr txBox="1"/>
            <p:nvPr/>
          </p:nvSpPr>
          <p:spPr>
            <a:xfrm flipH="1">
              <a:off x="108417" y="1431618"/>
              <a:ext cx="1303873" cy="77623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تخصيص 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28">
              <a:extLst>
                <a:ext uri="{FF2B5EF4-FFF2-40B4-BE49-F238E27FC236}">
                  <a16:creationId xmlns:a16="http://schemas.microsoft.com/office/drawing/2014/main" id="{BAC718B8-068C-91E4-028D-C43C53DB7CFE}"/>
                </a:ext>
              </a:extLst>
            </p:cNvPr>
            <p:cNvSpPr txBox="1"/>
            <p:nvPr/>
          </p:nvSpPr>
          <p:spPr>
            <a:xfrm>
              <a:off x="510247" y="454887"/>
              <a:ext cx="533169"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27" name="Picture 26" descr="Predictive chart ">
            <a:extLst>
              <a:ext uri="{FF2B5EF4-FFF2-40B4-BE49-F238E27FC236}">
                <a16:creationId xmlns:a16="http://schemas.microsoft.com/office/drawing/2014/main" id="{C7D5D151-47CD-FD9B-8036-2AF7C9FC57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4031" y="2275125"/>
            <a:ext cx="3333750" cy="3333750"/>
          </a:xfrm>
          <a:prstGeom prst="rect">
            <a:avLst/>
          </a:prstGeom>
          <a:noFill/>
          <a:ln>
            <a:noFill/>
          </a:ln>
        </p:spPr>
      </p:pic>
    </p:spTree>
    <p:extLst>
      <p:ext uri="{BB962C8B-B14F-4D97-AF65-F5344CB8AC3E}">
        <p14:creationId xmlns:p14="http://schemas.microsoft.com/office/powerpoint/2010/main" val="3654736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BFDBC-38F7-1A82-1E47-170A9FBAA1D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FF16480D-3C5F-BF2E-ABD5-FECD965FCF8D}"/>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1667FAB-2758-792C-50F4-3B81D353C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177C71DC-9592-0EA6-7ACD-33E4EB5C9E4D}"/>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أمثلة عملية للتحليلات التنبؤية</a:t>
            </a:r>
            <a:endParaRPr lang="en-US"/>
          </a:p>
        </p:txBody>
      </p:sp>
      <p:grpSp>
        <p:nvGrpSpPr>
          <p:cNvPr id="7" name="Group 6">
            <a:extLst>
              <a:ext uri="{FF2B5EF4-FFF2-40B4-BE49-F238E27FC236}">
                <a16:creationId xmlns:a16="http://schemas.microsoft.com/office/drawing/2014/main" id="{3FAAD61E-FDB3-8C77-CCA6-06E841929A82}"/>
              </a:ext>
            </a:extLst>
          </p:cNvPr>
          <p:cNvGrpSpPr/>
          <p:nvPr/>
        </p:nvGrpSpPr>
        <p:grpSpPr>
          <a:xfrm>
            <a:off x="6214826" y="7406737"/>
            <a:ext cx="2640159" cy="3831687"/>
            <a:chOff x="2597017" y="0"/>
            <a:chExt cx="1376025" cy="1997028"/>
          </a:xfrm>
        </p:grpSpPr>
        <p:sp>
          <p:nvSpPr>
            <p:cNvPr id="24" name="Shape">
              <a:extLst>
                <a:ext uri="{FF2B5EF4-FFF2-40B4-BE49-F238E27FC236}">
                  <a16:creationId xmlns:a16="http://schemas.microsoft.com/office/drawing/2014/main" id="{6C35C1F9-8A14-CB1A-B7A7-6F19331CA1E5}"/>
                </a:ext>
              </a:extLst>
            </p:cNvPr>
            <p:cNvSpPr/>
            <p:nvPr/>
          </p:nvSpPr>
          <p:spPr>
            <a:xfrm>
              <a:off x="2597017"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chemeClr val="bg1">
                <a:lumMod val="50000"/>
              </a:schemeClr>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25" name="مربع نص 28">
              <a:extLst>
                <a:ext uri="{FF2B5EF4-FFF2-40B4-BE49-F238E27FC236}">
                  <a16:creationId xmlns:a16="http://schemas.microsoft.com/office/drawing/2014/main" id="{993CD8B4-A8DB-EF07-3141-F888EBAA19F0}"/>
                </a:ext>
              </a:extLst>
            </p:cNvPr>
            <p:cNvSpPr txBox="1"/>
            <p:nvPr/>
          </p:nvSpPr>
          <p:spPr>
            <a:xfrm>
              <a:off x="2732247" y="1555477"/>
              <a:ext cx="1240795" cy="441551"/>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تقييم المخاطر</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مربع نص 28">
              <a:extLst>
                <a:ext uri="{FF2B5EF4-FFF2-40B4-BE49-F238E27FC236}">
                  <a16:creationId xmlns:a16="http://schemas.microsoft.com/office/drawing/2014/main" id="{2B5F84DE-830D-07C7-3AC2-A3E13C1CEE1F}"/>
                </a:ext>
              </a:extLst>
            </p:cNvPr>
            <p:cNvSpPr txBox="1"/>
            <p:nvPr/>
          </p:nvSpPr>
          <p:spPr>
            <a:xfrm>
              <a:off x="3104777" y="454884"/>
              <a:ext cx="533170"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2</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6" name="Group 15">
            <a:extLst>
              <a:ext uri="{FF2B5EF4-FFF2-40B4-BE49-F238E27FC236}">
                <a16:creationId xmlns:a16="http://schemas.microsoft.com/office/drawing/2014/main" id="{ED025537-B6BA-B6F2-BAF5-03D956F73271}"/>
              </a:ext>
            </a:extLst>
          </p:cNvPr>
          <p:cNvGrpSpPr/>
          <p:nvPr/>
        </p:nvGrpSpPr>
        <p:grpSpPr>
          <a:xfrm>
            <a:off x="9036195" y="7406737"/>
            <a:ext cx="2764271" cy="4236027"/>
            <a:chOff x="3855263" y="0"/>
            <a:chExt cx="1440710" cy="2207765"/>
          </a:xfrm>
        </p:grpSpPr>
        <p:sp>
          <p:nvSpPr>
            <p:cNvPr id="21" name="Shape">
              <a:extLst>
                <a:ext uri="{FF2B5EF4-FFF2-40B4-BE49-F238E27FC236}">
                  <a16:creationId xmlns:a16="http://schemas.microsoft.com/office/drawing/2014/main" id="{B29701EB-E75B-4A20-F442-9CD78F4D0E44}"/>
                </a:ext>
              </a:extLst>
            </p:cNvPr>
            <p:cNvSpPr/>
            <p:nvPr/>
          </p:nvSpPr>
          <p:spPr>
            <a:xfrm>
              <a:off x="3855263"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168489"/>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22" name="مربع نص 28">
              <a:extLst>
                <a:ext uri="{FF2B5EF4-FFF2-40B4-BE49-F238E27FC236}">
                  <a16:creationId xmlns:a16="http://schemas.microsoft.com/office/drawing/2014/main" id="{B54264EF-46CC-3D0A-3240-2405FFF296AD}"/>
                </a:ext>
              </a:extLst>
            </p:cNvPr>
            <p:cNvSpPr txBox="1"/>
            <p:nvPr/>
          </p:nvSpPr>
          <p:spPr>
            <a:xfrm>
              <a:off x="3920506" y="1431526"/>
              <a:ext cx="1375467" cy="776239"/>
            </a:xfrm>
            <a:prstGeom prst="rect">
              <a:avLst/>
            </a:prstGeom>
            <a:noFill/>
          </p:spPr>
          <p:txBody>
            <a:bodyPr wrap="square" rtlCol="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الاتجاهات المستقبلية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مربع نص 28">
              <a:extLst>
                <a:ext uri="{FF2B5EF4-FFF2-40B4-BE49-F238E27FC236}">
                  <a16:creationId xmlns:a16="http://schemas.microsoft.com/office/drawing/2014/main" id="{04954F89-8B19-B1B6-76B8-351624661118}"/>
                </a:ext>
              </a:extLst>
            </p:cNvPr>
            <p:cNvSpPr txBox="1"/>
            <p:nvPr/>
          </p:nvSpPr>
          <p:spPr>
            <a:xfrm>
              <a:off x="4366503" y="454896"/>
              <a:ext cx="533170" cy="685702"/>
            </a:xfrm>
            <a:prstGeom prst="rect">
              <a:avLst/>
            </a:prstGeom>
            <a:noFill/>
          </p:spPr>
          <p:txBody>
            <a:bodyPr wrap="square" rtlCol="1">
              <a:noAutofit/>
            </a:bodyPr>
            <a:lstStyle/>
            <a:p>
              <a:pPr algn="ctr" rtl="0">
                <a:lnSpc>
                  <a:spcPct val="115000"/>
                </a:lnSpc>
              </a:pPr>
              <a:r>
                <a:rPr lang="en-GB" sz="6600" kern="1200" dirty="0">
                  <a:solidFill>
                    <a:srgbClr val="FFFFFF"/>
                  </a:solidFill>
                  <a:effectLst/>
                  <a:latin typeface="Aller" panose="02000503030000020004" pitchFamily="2" charset="0"/>
                  <a:ea typeface="Calibri" panose="020F0502020204030204" pitchFamily="34" charset="0"/>
                  <a:cs typeface="GE Dinar Two Medium" panose="020A0503020102020204" pitchFamily="18" charset="-78"/>
                </a:rPr>
                <a:t>1</a:t>
              </a:r>
              <a:endParaRPr lang="en-US" sz="4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7" name="Group 16">
            <a:extLst>
              <a:ext uri="{FF2B5EF4-FFF2-40B4-BE49-F238E27FC236}">
                <a16:creationId xmlns:a16="http://schemas.microsoft.com/office/drawing/2014/main" id="{1429DA3B-2E84-4D8C-7259-BD8F6B65B04D}"/>
              </a:ext>
            </a:extLst>
          </p:cNvPr>
          <p:cNvGrpSpPr/>
          <p:nvPr/>
        </p:nvGrpSpPr>
        <p:grpSpPr>
          <a:xfrm>
            <a:off x="3281868" y="7406737"/>
            <a:ext cx="2752182" cy="3789917"/>
            <a:chOff x="1289004" y="0"/>
            <a:chExt cx="1434410" cy="1975259"/>
          </a:xfrm>
        </p:grpSpPr>
        <p:sp>
          <p:nvSpPr>
            <p:cNvPr id="18" name="Shape">
              <a:extLst>
                <a:ext uri="{FF2B5EF4-FFF2-40B4-BE49-F238E27FC236}">
                  <a16:creationId xmlns:a16="http://schemas.microsoft.com/office/drawing/2014/main" id="{ED52F3EB-881D-7F99-1E2E-70B11E2B0EAA}"/>
                </a:ext>
              </a:extLst>
            </p:cNvPr>
            <p:cNvSpPr/>
            <p:nvPr/>
          </p:nvSpPr>
          <p:spPr>
            <a:xfrm>
              <a:off x="1289004"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1" y="4429"/>
                    <a:pt x="9698" y="5651"/>
                  </a:cubicBezTo>
                  <a:close/>
                </a:path>
              </a:pathLst>
            </a:custGeom>
            <a:solidFill>
              <a:srgbClr val="FFD36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19" name="مربع نص 28">
              <a:extLst>
                <a:ext uri="{FF2B5EF4-FFF2-40B4-BE49-F238E27FC236}">
                  <a16:creationId xmlns:a16="http://schemas.microsoft.com/office/drawing/2014/main" id="{A1D9E24D-FC3B-01F0-6C2E-664B62898B69}"/>
                </a:ext>
              </a:extLst>
            </p:cNvPr>
            <p:cNvSpPr txBox="1"/>
            <p:nvPr/>
          </p:nvSpPr>
          <p:spPr>
            <a:xfrm>
              <a:off x="1370562" y="1524734"/>
              <a:ext cx="1352852" cy="450525"/>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اكتشاف الفرص</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مربع نص 28">
              <a:extLst>
                <a:ext uri="{FF2B5EF4-FFF2-40B4-BE49-F238E27FC236}">
                  <a16:creationId xmlns:a16="http://schemas.microsoft.com/office/drawing/2014/main" id="{7AF35B4B-47D8-F494-08AC-73304576B9C5}"/>
                </a:ext>
              </a:extLst>
            </p:cNvPr>
            <p:cNvSpPr txBox="1"/>
            <p:nvPr/>
          </p:nvSpPr>
          <p:spPr>
            <a:xfrm>
              <a:off x="1793022" y="454887"/>
              <a:ext cx="533170"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3</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8187F5EC-65B7-9EF0-A71F-EC7168814D32}"/>
              </a:ext>
            </a:extLst>
          </p:cNvPr>
          <p:cNvGrpSpPr/>
          <p:nvPr/>
        </p:nvGrpSpPr>
        <p:grpSpPr>
          <a:xfrm>
            <a:off x="391532" y="7406737"/>
            <a:ext cx="2709743" cy="4236202"/>
            <a:chOff x="0" y="0"/>
            <a:chExt cx="1412290" cy="2207857"/>
          </a:xfrm>
        </p:grpSpPr>
        <p:sp>
          <p:nvSpPr>
            <p:cNvPr id="13" name="Shape">
              <a:extLst>
                <a:ext uri="{FF2B5EF4-FFF2-40B4-BE49-F238E27FC236}">
                  <a16:creationId xmlns:a16="http://schemas.microsoft.com/office/drawing/2014/main" id="{AAB166A5-4F4D-4653-8485-56091227B8DA}"/>
                </a:ext>
              </a:extLst>
            </p:cNvPr>
            <p:cNvSpPr/>
            <p:nvPr/>
          </p:nvSpPr>
          <p:spPr>
            <a:xfrm>
              <a:off x="0" y="0"/>
              <a:ext cx="1240538" cy="1239629"/>
            </a:xfrm>
            <a:custGeom>
              <a:avLst/>
              <a:gdLst/>
              <a:ahLst/>
              <a:cxnLst>
                <a:cxn ang="0">
                  <a:pos x="wd2" y="hd2"/>
                </a:cxn>
                <a:cxn ang="5400000">
                  <a:pos x="wd2" y="hd2"/>
                </a:cxn>
                <a:cxn ang="10800000">
                  <a:pos x="wd2" y="hd2"/>
                </a:cxn>
                <a:cxn ang="16200000">
                  <a:pos x="wd2" y="hd2"/>
                </a:cxn>
              </a:cxnLst>
              <a:rect l="0" t="0" r="r" b="b"/>
              <a:pathLst>
                <a:path w="20530" h="20559" extrusionOk="0">
                  <a:moveTo>
                    <a:pt x="9698" y="5651"/>
                  </a:moveTo>
                  <a:cubicBezTo>
                    <a:pt x="9523" y="5727"/>
                    <a:pt x="9350" y="5810"/>
                    <a:pt x="9180" y="5899"/>
                  </a:cubicBezTo>
                  <a:cubicBezTo>
                    <a:pt x="8783" y="6106"/>
                    <a:pt x="8337" y="6211"/>
                    <a:pt x="7893" y="6159"/>
                  </a:cubicBezTo>
                  <a:cubicBezTo>
                    <a:pt x="7363" y="6097"/>
                    <a:pt x="6851" y="5862"/>
                    <a:pt x="6444" y="5455"/>
                  </a:cubicBezTo>
                  <a:cubicBezTo>
                    <a:pt x="6262" y="5272"/>
                    <a:pt x="6114" y="5068"/>
                    <a:pt x="6001" y="4850"/>
                  </a:cubicBezTo>
                  <a:cubicBezTo>
                    <a:pt x="5773" y="4411"/>
                    <a:pt x="5724" y="3905"/>
                    <a:pt x="5806" y="3416"/>
                  </a:cubicBezTo>
                  <a:cubicBezTo>
                    <a:pt x="5832" y="3261"/>
                    <a:pt x="5846" y="3103"/>
                    <a:pt x="5847" y="2946"/>
                  </a:cubicBezTo>
                  <a:cubicBezTo>
                    <a:pt x="5852" y="2145"/>
                    <a:pt x="5533" y="1343"/>
                    <a:pt x="4887" y="755"/>
                  </a:cubicBezTo>
                  <a:cubicBezTo>
                    <a:pt x="3773" y="-259"/>
                    <a:pt x="2042" y="-250"/>
                    <a:pt x="938" y="775"/>
                  </a:cubicBezTo>
                  <a:cubicBezTo>
                    <a:pt x="-285" y="1912"/>
                    <a:pt x="-312" y="3827"/>
                    <a:pt x="857" y="4998"/>
                  </a:cubicBezTo>
                  <a:cubicBezTo>
                    <a:pt x="1432" y="5574"/>
                    <a:pt x="2189" y="5860"/>
                    <a:pt x="2943" y="5855"/>
                  </a:cubicBezTo>
                  <a:cubicBezTo>
                    <a:pt x="3116" y="5854"/>
                    <a:pt x="3289" y="5838"/>
                    <a:pt x="3460" y="5806"/>
                  </a:cubicBezTo>
                  <a:cubicBezTo>
                    <a:pt x="3794" y="5744"/>
                    <a:pt x="4140" y="5747"/>
                    <a:pt x="4465" y="5851"/>
                  </a:cubicBezTo>
                  <a:cubicBezTo>
                    <a:pt x="4824" y="5967"/>
                    <a:pt x="5162" y="6168"/>
                    <a:pt x="5447" y="6454"/>
                  </a:cubicBezTo>
                  <a:cubicBezTo>
                    <a:pt x="5854" y="6861"/>
                    <a:pt x="6088" y="7375"/>
                    <a:pt x="6150" y="7906"/>
                  </a:cubicBezTo>
                  <a:cubicBezTo>
                    <a:pt x="6202" y="8351"/>
                    <a:pt x="6098" y="8798"/>
                    <a:pt x="5891" y="9195"/>
                  </a:cubicBezTo>
                  <a:cubicBezTo>
                    <a:pt x="5802" y="9367"/>
                    <a:pt x="5719" y="9540"/>
                    <a:pt x="5643" y="9716"/>
                  </a:cubicBezTo>
                  <a:cubicBezTo>
                    <a:pt x="4410" y="12586"/>
                    <a:pt x="4982" y="16048"/>
                    <a:pt x="7360" y="18368"/>
                  </a:cubicBezTo>
                  <a:cubicBezTo>
                    <a:pt x="10407" y="21341"/>
                    <a:pt x="15333" y="21282"/>
                    <a:pt x="18311" y="18239"/>
                  </a:cubicBezTo>
                  <a:cubicBezTo>
                    <a:pt x="21288" y="15198"/>
                    <a:pt x="21270" y="10315"/>
                    <a:pt x="18258" y="7296"/>
                  </a:cubicBezTo>
                  <a:cubicBezTo>
                    <a:pt x="15943" y="4976"/>
                    <a:pt x="12532" y="4429"/>
                    <a:pt x="9698" y="5651"/>
                  </a:cubicBezTo>
                  <a:close/>
                </a:path>
              </a:pathLst>
            </a:custGeom>
            <a:solidFill>
              <a:srgbClr val="2E75B6"/>
            </a:solidFill>
            <a:ln/>
            <a:effectLst/>
          </p:spPr>
          <p:style>
            <a:lnRef idx="0">
              <a:schemeClr val="accent1"/>
            </a:lnRef>
            <a:fillRef idx="3">
              <a:schemeClr val="accent1"/>
            </a:fillRef>
            <a:effectRef idx="3">
              <a:schemeClr val="accent1"/>
            </a:effectRef>
            <a:fontRef idx="minor">
              <a:schemeClr val="lt1"/>
            </a:fontRef>
          </p:style>
          <p:txBody>
            <a:bodyPr lIns="182880" tIns="38100" rIns="38100" bIns="38100" anchor="t"/>
            <a:lstStyle/>
            <a:p>
              <a:endParaRPr lang="en-US"/>
            </a:p>
          </p:txBody>
        </p:sp>
        <p:sp>
          <p:nvSpPr>
            <p:cNvPr id="14" name="مربع نص 28">
              <a:extLst>
                <a:ext uri="{FF2B5EF4-FFF2-40B4-BE49-F238E27FC236}">
                  <a16:creationId xmlns:a16="http://schemas.microsoft.com/office/drawing/2014/main" id="{C8B8F650-7306-9A12-CDBD-B3B02B93C7EE}"/>
                </a:ext>
              </a:extLst>
            </p:cNvPr>
            <p:cNvSpPr txBox="1"/>
            <p:nvPr/>
          </p:nvSpPr>
          <p:spPr>
            <a:xfrm flipH="1">
              <a:off x="108417" y="1431618"/>
              <a:ext cx="1303873" cy="776239"/>
            </a:xfrm>
            <a:prstGeom prst="rect">
              <a:avLst/>
            </a:prstGeom>
            <a:noFill/>
          </p:spPr>
          <p:txBody>
            <a:bodyPr wrap="square" rtlCol="1">
              <a:no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تحسين تخصيص الموارد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مربع نص 28">
              <a:extLst>
                <a:ext uri="{FF2B5EF4-FFF2-40B4-BE49-F238E27FC236}">
                  <a16:creationId xmlns:a16="http://schemas.microsoft.com/office/drawing/2014/main" id="{7AC47350-41AA-C55C-DB1F-16FD20090D1E}"/>
                </a:ext>
              </a:extLst>
            </p:cNvPr>
            <p:cNvSpPr txBox="1"/>
            <p:nvPr/>
          </p:nvSpPr>
          <p:spPr>
            <a:xfrm>
              <a:off x="510247" y="454887"/>
              <a:ext cx="533169" cy="685702"/>
            </a:xfrm>
            <a:prstGeom prst="rect">
              <a:avLst/>
            </a:prstGeom>
            <a:noFill/>
          </p:spPr>
          <p:txBody>
            <a:bodyPr wrap="square" rtlCol="1">
              <a:noAutofit/>
            </a:bodyPr>
            <a:lstStyle/>
            <a:p>
              <a:pPr algn="ctr" rtl="0">
                <a:lnSpc>
                  <a:spcPct val="115000"/>
                </a:lnSpc>
              </a:pPr>
              <a:r>
                <a:rPr lang="en-GB" sz="6600" kern="1200">
                  <a:solidFill>
                    <a:srgbClr val="FFFFFF"/>
                  </a:solidFill>
                  <a:effectLst/>
                  <a:latin typeface="Aller" panose="02000503030000020004" pitchFamily="2" charset="0"/>
                  <a:ea typeface="Calibri" panose="020F0502020204030204" pitchFamily="34" charset="0"/>
                  <a:cs typeface="Sakkal Majalla" panose="02000000000000000000" pitchFamily="2" charset="-78"/>
                </a:rPr>
                <a:t>4</a:t>
              </a:r>
              <a:endParaRPr lang="en-US" sz="4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pic>
        <p:nvPicPr>
          <p:cNvPr id="4" name="Picture 3" descr="Predictive chart ">
            <a:extLst>
              <a:ext uri="{FF2B5EF4-FFF2-40B4-BE49-F238E27FC236}">
                <a16:creationId xmlns:a16="http://schemas.microsoft.com/office/drawing/2014/main" id="{2C0EDE0C-5B9A-4A62-0ADB-A79B593CBE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4862" y="2275125"/>
            <a:ext cx="3333750" cy="3333750"/>
          </a:xfrm>
          <a:prstGeom prst="rect">
            <a:avLst/>
          </a:prstGeom>
          <a:noFill/>
          <a:ln>
            <a:noFill/>
          </a:ln>
        </p:spPr>
      </p:pic>
      <p:sp>
        <p:nvSpPr>
          <p:cNvPr id="10" name="TextBox 9">
            <a:extLst>
              <a:ext uri="{FF2B5EF4-FFF2-40B4-BE49-F238E27FC236}">
                <a16:creationId xmlns:a16="http://schemas.microsoft.com/office/drawing/2014/main" id="{4E05579B-7FA0-1811-12A5-99C2B167B4A6}"/>
              </a:ext>
            </a:extLst>
          </p:cNvPr>
          <p:cNvSpPr txBox="1"/>
          <p:nvPr/>
        </p:nvSpPr>
        <p:spPr>
          <a:xfrm>
            <a:off x="5372458" y="272476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solidFill>
                  <a:srgbClr val="168489"/>
                </a:solidFill>
              </a:rPr>
              <a:t>مثال 1: التنبؤ بالطلب </a:t>
            </a:r>
            <a:endParaRPr lang="en-US" b="1" dirty="0">
              <a:solidFill>
                <a:srgbClr val="168489"/>
              </a:solidFill>
            </a:endParaRPr>
          </a:p>
          <a:p>
            <a:r>
              <a:rPr lang="ar-SA" dirty="0"/>
              <a:t>شركة </a:t>
            </a:r>
            <a:r>
              <a:rPr lang="ar-SA" dirty="0" err="1"/>
              <a:t>والمارت</a:t>
            </a:r>
            <a:r>
              <a:rPr lang="ar-SA" dirty="0"/>
              <a:t> تستخدم الذكاء الاصطناعي للتنبؤ بالطلب على المنتجات المختلفة بناءً على عوامل مثل الطقس والمناسبات الموسمية والاتجاهات الاجتماعية، مما يقلّل من تكاليف المخزون بنسبة 30%.</a:t>
            </a:r>
            <a:endParaRPr lang="en-US" dirty="0"/>
          </a:p>
        </p:txBody>
      </p:sp>
      <p:pic>
        <p:nvPicPr>
          <p:cNvPr id="11" name="Picture 10" descr="Predictive ">
            <a:extLst>
              <a:ext uri="{FF2B5EF4-FFF2-40B4-BE49-F238E27FC236}">
                <a16:creationId xmlns:a16="http://schemas.microsoft.com/office/drawing/2014/main" id="{5AF7AF93-206A-EE60-9CCD-C80BB9DA917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91545" y="2074147"/>
            <a:ext cx="3735705" cy="3735705"/>
          </a:xfrm>
          <a:prstGeom prst="rect">
            <a:avLst/>
          </a:prstGeom>
          <a:noFill/>
          <a:ln>
            <a:noFill/>
          </a:ln>
        </p:spPr>
      </p:pic>
    </p:spTree>
    <p:extLst>
      <p:ext uri="{BB962C8B-B14F-4D97-AF65-F5344CB8AC3E}">
        <p14:creationId xmlns:p14="http://schemas.microsoft.com/office/powerpoint/2010/main" val="23594268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9CC15-629F-8845-D458-1BDF0AF9300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9DF373B-5AA9-3A47-5A1C-6B627FCA5EB4}"/>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DD508B07-C446-378B-4B6C-3C77BBAF19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701CA6D-FAFB-0AF5-27C3-337333F2D2BD}"/>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أمثلة عملية للتحليلات التنبؤية</a:t>
            </a:r>
            <a:endParaRPr lang="en-US"/>
          </a:p>
        </p:txBody>
      </p:sp>
      <p:pic>
        <p:nvPicPr>
          <p:cNvPr id="4" name="Picture 3" descr="Predictive chart ">
            <a:extLst>
              <a:ext uri="{FF2B5EF4-FFF2-40B4-BE49-F238E27FC236}">
                <a16:creationId xmlns:a16="http://schemas.microsoft.com/office/drawing/2014/main" id="{7652F99F-1509-0F42-1FF1-86025C9A4F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95938" y="2275125"/>
            <a:ext cx="3333750" cy="3333750"/>
          </a:xfrm>
          <a:prstGeom prst="rect">
            <a:avLst/>
          </a:prstGeom>
          <a:noFill/>
          <a:ln>
            <a:noFill/>
          </a:ln>
        </p:spPr>
      </p:pic>
      <p:sp>
        <p:nvSpPr>
          <p:cNvPr id="10" name="TextBox 9">
            <a:extLst>
              <a:ext uri="{FF2B5EF4-FFF2-40B4-BE49-F238E27FC236}">
                <a16:creationId xmlns:a16="http://schemas.microsoft.com/office/drawing/2014/main" id="{5792F0C2-2CB0-2A01-BAA8-996743B04E10}"/>
              </a:ext>
            </a:extLst>
          </p:cNvPr>
          <p:cNvSpPr txBox="1"/>
          <p:nvPr/>
        </p:nvSpPr>
        <p:spPr>
          <a:xfrm>
            <a:off x="5372458" y="2724764"/>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solidFill>
                  <a:srgbClr val="168489"/>
                </a:solidFill>
              </a:rPr>
              <a:t>مثال 2: تحليل مخاطر الائتمان </a:t>
            </a:r>
            <a:endParaRPr lang="en-US" b="1" dirty="0">
              <a:solidFill>
                <a:srgbClr val="168489"/>
              </a:solidFill>
            </a:endParaRPr>
          </a:p>
          <a:p>
            <a:r>
              <a:rPr lang="ar-SA" dirty="0"/>
              <a:t>بنك جي بي مورغان يستخدم خوارزميات التعلّم الآلي لتحليل آلاف العوامل لتقييم مخاطر القروض، مما أدّى إلى تخفيض معدّل التخلّف عن السداد بنسبة 23%.</a:t>
            </a:r>
            <a:endParaRPr lang="en-US" dirty="0"/>
          </a:p>
        </p:txBody>
      </p:sp>
      <p:pic>
        <p:nvPicPr>
          <p:cNvPr id="2" name="Picture 1" descr="Predictive ">
            <a:extLst>
              <a:ext uri="{FF2B5EF4-FFF2-40B4-BE49-F238E27FC236}">
                <a16:creationId xmlns:a16="http://schemas.microsoft.com/office/drawing/2014/main" id="{2DC68A74-DB7C-F0D7-1F9E-41FF66B37E1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5955" y="2074147"/>
            <a:ext cx="3735705" cy="3735705"/>
          </a:xfrm>
          <a:prstGeom prst="rect">
            <a:avLst/>
          </a:prstGeom>
          <a:noFill/>
          <a:ln>
            <a:noFill/>
          </a:ln>
        </p:spPr>
      </p:pic>
    </p:spTree>
    <p:extLst>
      <p:ext uri="{BB962C8B-B14F-4D97-AF65-F5344CB8AC3E}">
        <p14:creationId xmlns:p14="http://schemas.microsoft.com/office/powerpoint/2010/main" val="38912211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08499-B5E5-E46F-8BCA-CCF3F420601E}"/>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6681F874-A09B-C604-C3DD-110DA8558EEE}"/>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دور التحليلات التنبؤية في دعم القادة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7973B990-B0D7-9EC9-E036-BB99CEC0A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2AAD623B-86C7-F997-99F5-E3758BA3839F}"/>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تطبيق التحليلات التنبؤية</a:t>
            </a:r>
            <a:endParaRPr lang="en-US" dirty="0"/>
          </a:p>
        </p:txBody>
      </p:sp>
      <p:sp>
        <p:nvSpPr>
          <p:cNvPr id="10" name="TextBox 9">
            <a:extLst>
              <a:ext uri="{FF2B5EF4-FFF2-40B4-BE49-F238E27FC236}">
                <a16:creationId xmlns:a16="http://schemas.microsoft.com/office/drawing/2014/main" id="{A6862604-A968-1991-B1F6-FDB4ED06273F}"/>
              </a:ext>
            </a:extLst>
          </p:cNvPr>
          <p:cNvSpPr txBox="1"/>
          <p:nvPr/>
        </p:nvSpPr>
        <p:spPr>
          <a:xfrm>
            <a:off x="14221490" y="2724764"/>
            <a:ext cx="5843587" cy="1815882"/>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b="1" dirty="0">
                <a:solidFill>
                  <a:srgbClr val="168489"/>
                </a:solidFill>
              </a:rPr>
              <a:t>مثال 2: تحليل مخاطر الائتمان </a:t>
            </a:r>
            <a:endParaRPr lang="en-US" b="1" dirty="0">
              <a:solidFill>
                <a:srgbClr val="168489"/>
              </a:solidFill>
            </a:endParaRPr>
          </a:p>
          <a:p>
            <a:r>
              <a:rPr lang="ar-SA" dirty="0"/>
              <a:t>بنك جي بي مورغان يستخدم خوارزميات التعلّم الآلي لتحليل آلاف العوامل لتقييم مخاطر القروض، مما أدّى إلى تخفيض معدّل التخلّف عن السداد بنسبة 23%.</a:t>
            </a:r>
            <a:endParaRPr lang="en-US" dirty="0"/>
          </a:p>
        </p:txBody>
      </p:sp>
      <p:pic>
        <p:nvPicPr>
          <p:cNvPr id="2" name="Picture 1" descr="Predictive ">
            <a:extLst>
              <a:ext uri="{FF2B5EF4-FFF2-40B4-BE49-F238E27FC236}">
                <a16:creationId xmlns:a16="http://schemas.microsoft.com/office/drawing/2014/main" id="{1EFE3FDD-283A-0137-17E2-E3AEA3939A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59374" y="2074147"/>
            <a:ext cx="3735705" cy="3735705"/>
          </a:xfrm>
          <a:prstGeom prst="rect">
            <a:avLst/>
          </a:prstGeom>
          <a:noFill/>
          <a:ln>
            <a:noFill/>
          </a:ln>
        </p:spPr>
      </p:pic>
      <p:grpSp>
        <p:nvGrpSpPr>
          <p:cNvPr id="51" name="Group 50">
            <a:extLst>
              <a:ext uri="{FF2B5EF4-FFF2-40B4-BE49-F238E27FC236}">
                <a16:creationId xmlns:a16="http://schemas.microsoft.com/office/drawing/2014/main" id="{1B324892-AAC1-7AFB-EAE1-C8A7BEB1B243}"/>
              </a:ext>
            </a:extLst>
          </p:cNvPr>
          <p:cNvGrpSpPr/>
          <p:nvPr/>
        </p:nvGrpSpPr>
        <p:grpSpPr>
          <a:xfrm>
            <a:off x="8162964" y="4066977"/>
            <a:ext cx="3321867" cy="3182010"/>
            <a:chOff x="8162964" y="4066977"/>
            <a:chExt cx="3321867" cy="3182010"/>
          </a:xfrm>
        </p:grpSpPr>
        <p:grpSp>
          <p:nvGrpSpPr>
            <p:cNvPr id="29" name="Group 28">
              <a:extLst>
                <a:ext uri="{FF2B5EF4-FFF2-40B4-BE49-F238E27FC236}">
                  <a16:creationId xmlns:a16="http://schemas.microsoft.com/office/drawing/2014/main" id="{75F6E729-8AB7-9421-02FA-BC00392D829E}"/>
                </a:ext>
              </a:extLst>
            </p:cNvPr>
            <p:cNvGrpSpPr/>
            <p:nvPr/>
          </p:nvGrpSpPr>
          <p:grpSpPr>
            <a:xfrm>
              <a:off x="9189488" y="4522950"/>
              <a:ext cx="1408476" cy="1408154"/>
              <a:chOff x="5992201" y="2179959"/>
              <a:chExt cx="1476380" cy="1476380"/>
            </a:xfrm>
          </p:grpSpPr>
          <p:sp>
            <p:nvSpPr>
              <p:cNvPr id="31" name="Oval 30">
                <a:extLst>
                  <a:ext uri="{FF2B5EF4-FFF2-40B4-BE49-F238E27FC236}">
                    <a16:creationId xmlns:a16="http://schemas.microsoft.com/office/drawing/2014/main" id="{46881A06-B195-CD1E-72EB-CB9C495F5556}"/>
                  </a:ext>
                </a:extLst>
              </p:cNvPr>
              <p:cNvSpPr/>
              <p:nvPr/>
            </p:nvSpPr>
            <p:spPr>
              <a:xfrm>
                <a:off x="5992201" y="2179959"/>
                <a:ext cx="1476380" cy="1476380"/>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667CE8A9-9280-C301-849D-663391D0CD53}"/>
                  </a:ext>
                </a:extLst>
              </p:cNvPr>
              <p:cNvSpPr/>
              <p:nvPr/>
            </p:nvSpPr>
            <p:spPr>
              <a:xfrm>
                <a:off x="6116577" y="2303969"/>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cxnSp>
          <p:nvCxnSpPr>
            <p:cNvPr id="30" name="Straight Connector 29">
              <a:extLst>
                <a:ext uri="{FF2B5EF4-FFF2-40B4-BE49-F238E27FC236}">
                  <a16:creationId xmlns:a16="http://schemas.microsoft.com/office/drawing/2014/main" id="{7FA70741-797C-8605-EAF8-903711CA59C4}"/>
                </a:ext>
              </a:extLst>
            </p:cNvPr>
            <p:cNvCxnSpPr>
              <a:cxnSpLocks/>
            </p:cNvCxnSpPr>
            <p:nvPr/>
          </p:nvCxnSpPr>
          <p:spPr>
            <a:xfrm>
              <a:off x="9008062"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075">
              <a:extLst>
                <a:ext uri="{FF2B5EF4-FFF2-40B4-BE49-F238E27FC236}">
                  <a16:creationId xmlns:a16="http://schemas.microsoft.com/office/drawing/2014/main" id="{FD34F200-7583-C7EC-20D9-6486927F9BB8}"/>
                </a:ext>
              </a:extLst>
            </p:cNvPr>
            <p:cNvSpPr txBox="1"/>
            <p:nvPr/>
          </p:nvSpPr>
          <p:spPr>
            <a:xfrm>
              <a:off x="8162964" y="5977565"/>
              <a:ext cx="3321867" cy="1271422"/>
            </a:xfrm>
            <a:prstGeom prst="rect">
              <a:avLst/>
            </a:prstGeom>
            <a:noFill/>
          </p:spPr>
          <p:txBody>
            <a:bodyPr wrap="square" rtlCol="0">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السؤال الاستراتيجي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Strategy ">
              <a:extLst>
                <a:ext uri="{FF2B5EF4-FFF2-40B4-BE49-F238E27FC236}">
                  <a16:creationId xmlns:a16="http://schemas.microsoft.com/office/drawing/2014/main" id="{DC7BD38C-9612-849D-4995-2A6B549B1F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58918" y="4792317"/>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a:extLst>
              <a:ext uri="{FF2B5EF4-FFF2-40B4-BE49-F238E27FC236}">
                <a16:creationId xmlns:a16="http://schemas.microsoft.com/office/drawing/2014/main" id="{262AE19E-7317-387C-CD6B-5C05B1BB745D}"/>
              </a:ext>
            </a:extLst>
          </p:cNvPr>
          <p:cNvGrpSpPr/>
          <p:nvPr/>
        </p:nvGrpSpPr>
        <p:grpSpPr>
          <a:xfrm>
            <a:off x="7319003" y="1575343"/>
            <a:ext cx="2125241" cy="3153826"/>
            <a:chOff x="7319003" y="1575343"/>
            <a:chExt cx="2125241" cy="3153826"/>
          </a:xfrm>
        </p:grpSpPr>
        <p:cxnSp>
          <p:nvCxnSpPr>
            <p:cNvPr id="26" name="Straight Connector 25">
              <a:extLst>
                <a:ext uri="{FF2B5EF4-FFF2-40B4-BE49-F238E27FC236}">
                  <a16:creationId xmlns:a16="http://schemas.microsoft.com/office/drawing/2014/main" id="{0753F718-2AB5-FD8D-B5A2-4EAEF61FC59F}"/>
                </a:ext>
              </a:extLst>
            </p:cNvPr>
            <p:cNvCxnSpPr>
              <a:cxnSpLocks/>
            </p:cNvCxnSpPr>
            <p:nvPr/>
          </p:nvCxnSpPr>
          <p:spPr>
            <a:xfrm flipH="1">
              <a:off x="7319003" y="4066977"/>
              <a:ext cx="667794"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AFC0526C-BB33-E7E8-A2B6-994CC7028853}"/>
                </a:ext>
              </a:extLst>
            </p:cNvPr>
            <p:cNvGrpSpPr/>
            <p:nvPr/>
          </p:nvGrpSpPr>
          <p:grpSpPr>
            <a:xfrm>
              <a:off x="7805853" y="2865042"/>
              <a:ext cx="1408476" cy="1408154"/>
              <a:chOff x="4926488" y="902702"/>
              <a:chExt cx="1476380" cy="1476380"/>
            </a:xfrm>
          </p:grpSpPr>
          <p:sp>
            <p:nvSpPr>
              <p:cNvPr id="33" name="Oval 32">
                <a:extLst>
                  <a:ext uri="{FF2B5EF4-FFF2-40B4-BE49-F238E27FC236}">
                    <a16:creationId xmlns:a16="http://schemas.microsoft.com/office/drawing/2014/main" id="{1194F9C3-C2AD-7A31-ED74-5D18FEA49292}"/>
                  </a:ext>
                </a:extLst>
              </p:cNvPr>
              <p:cNvSpPr/>
              <p:nvPr/>
            </p:nvSpPr>
            <p:spPr>
              <a:xfrm>
                <a:off x="4926488" y="902702"/>
                <a:ext cx="1476380" cy="1476380"/>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2D7A3793-CD22-7924-A48D-B5314DC6CC0C}"/>
                  </a:ext>
                </a:extLst>
              </p:cNvPr>
              <p:cNvSpPr/>
              <p:nvPr/>
            </p:nvSpPr>
            <p:spPr>
              <a:xfrm>
                <a:off x="5050865" y="1026713"/>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TextBox 1072">
              <a:extLst>
                <a:ext uri="{FF2B5EF4-FFF2-40B4-BE49-F238E27FC236}">
                  <a16:creationId xmlns:a16="http://schemas.microsoft.com/office/drawing/2014/main" id="{6F3E5EE1-BADF-BA6A-F061-BA325D7BB303}"/>
                </a:ext>
              </a:extLst>
            </p:cNvPr>
            <p:cNvSpPr txBox="1"/>
            <p:nvPr/>
          </p:nvSpPr>
          <p:spPr>
            <a:xfrm>
              <a:off x="7528263" y="1575343"/>
              <a:ext cx="1915981" cy="1090685"/>
            </a:xfrm>
            <a:prstGeom prst="rect">
              <a:avLst/>
            </a:prstGeom>
            <a:noFill/>
          </p:spPr>
          <p:txBody>
            <a:bodyPr wrap="square" rtlCol="0">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وتنقية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Data gathering ">
              <a:extLst>
                <a:ext uri="{FF2B5EF4-FFF2-40B4-BE49-F238E27FC236}">
                  <a16:creationId xmlns:a16="http://schemas.microsoft.com/office/drawing/2014/main" id="{A7F65FC6-032E-CE45-2996-A5076398B0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4113" y="3134409"/>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52">
            <a:extLst>
              <a:ext uri="{FF2B5EF4-FFF2-40B4-BE49-F238E27FC236}">
                <a16:creationId xmlns:a16="http://schemas.microsoft.com/office/drawing/2014/main" id="{56B12D83-98CE-D1C4-F84B-F97D86F8BF61}"/>
              </a:ext>
            </a:extLst>
          </p:cNvPr>
          <p:cNvGrpSpPr/>
          <p:nvPr/>
        </p:nvGrpSpPr>
        <p:grpSpPr>
          <a:xfrm>
            <a:off x="5117283" y="4066977"/>
            <a:ext cx="3321868" cy="3182010"/>
            <a:chOff x="5117283" y="4066977"/>
            <a:chExt cx="3321868" cy="3182010"/>
          </a:xfrm>
        </p:grpSpPr>
        <p:grpSp>
          <p:nvGrpSpPr>
            <p:cNvPr id="38" name="Group 37">
              <a:extLst>
                <a:ext uri="{FF2B5EF4-FFF2-40B4-BE49-F238E27FC236}">
                  <a16:creationId xmlns:a16="http://schemas.microsoft.com/office/drawing/2014/main" id="{F642B0FD-BEC8-8DE5-E63B-DABA3F2ECC56}"/>
                </a:ext>
              </a:extLst>
            </p:cNvPr>
            <p:cNvGrpSpPr/>
            <p:nvPr/>
          </p:nvGrpSpPr>
          <p:grpSpPr>
            <a:xfrm>
              <a:off x="6120199" y="4522950"/>
              <a:ext cx="1408476" cy="1408154"/>
              <a:chOff x="3628152" y="2179959"/>
              <a:chExt cx="1476380" cy="1476380"/>
            </a:xfrm>
          </p:grpSpPr>
          <p:sp>
            <p:nvSpPr>
              <p:cNvPr id="40" name="Oval 39">
                <a:extLst>
                  <a:ext uri="{FF2B5EF4-FFF2-40B4-BE49-F238E27FC236}">
                    <a16:creationId xmlns:a16="http://schemas.microsoft.com/office/drawing/2014/main" id="{56878E16-AA62-57F3-5294-0AF92972D10B}"/>
                  </a:ext>
                </a:extLst>
              </p:cNvPr>
              <p:cNvSpPr/>
              <p:nvPr/>
            </p:nvSpPr>
            <p:spPr>
              <a:xfrm>
                <a:off x="3628152" y="2179959"/>
                <a:ext cx="1476380" cy="1476380"/>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E2BE0F70-A28F-D58D-CC3F-DC08AD6292C3}"/>
                  </a:ext>
                </a:extLst>
              </p:cNvPr>
              <p:cNvSpPr/>
              <p:nvPr/>
            </p:nvSpPr>
            <p:spPr>
              <a:xfrm>
                <a:off x="3752528" y="2303969"/>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cxnSp>
          <p:nvCxnSpPr>
            <p:cNvPr id="39" name="Straight Connector 38">
              <a:extLst>
                <a:ext uri="{FF2B5EF4-FFF2-40B4-BE49-F238E27FC236}">
                  <a16:creationId xmlns:a16="http://schemas.microsoft.com/office/drawing/2014/main" id="{72BB1E61-748F-29EA-A20A-9D0D8AE16FED}"/>
                </a:ext>
              </a:extLst>
            </p:cNvPr>
            <p:cNvCxnSpPr>
              <a:cxnSpLocks/>
            </p:cNvCxnSpPr>
            <p:nvPr/>
          </p:nvCxnSpPr>
          <p:spPr>
            <a:xfrm>
              <a:off x="5938773"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1076">
              <a:extLst>
                <a:ext uri="{FF2B5EF4-FFF2-40B4-BE49-F238E27FC236}">
                  <a16:creationId xmlns:a16="http://schemas.microsoft.com/office/drawing/2014/main" id="{C1CDB36C-0D17-206E-69E7-AA3E8601EA05}"/>
                </a:ext>
              </a:extLst>
            </p:cNvPr>
            <p:cNvSpPr txBox="1"/>
            <p:nvPr/>
          </p:nvSpPr>
          <p:spPr>
            <a:xfrm>
              <a:off x="5117283" y="5977565"/>
              <a:ext cx="3321868" cy="1271422"/>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النموذج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Blockchain ">
              <a:extLst>
                <a:ext uri="{FF2B5EF4-FFF2-40B4-BE49-F238E27FC236}">
                  <a16:creationId xmlns:a16="http://schemas.microsoft.com/office/drawing/2014/main" id="{4C2E68B7-AD46-5D40-55C8-846FC5BE523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99207" y="4792317"/>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0AE947F0-9EFA-3ECF-2128-9BD9C48C2712}"/>
              </a:ext>
            </a:extLst>
          </p:cNvPr>
          <p:cNvGrpSpPr/>
          <p:nvPr/>
        </p:nvGrpSpPr>
        <p:grpSpPr>
          <a:xfrm>
            <a:off x="4249714" y="1575343"/>
            <a:ext cx="2149280" cy="3153826"/>
            <a:chOff x="4249714" y="1575343"/>
            <a:chExt cx="2149280" cy="3153826"/>
          </a:xfrm>
        </p:grpSpPr>
        <p:cxnSp>
          <p:nvCxnSpPr>
            <p:cNvPr id="35" name="Straight Connector 34">
              <a:extLst>
                <a:ext uri="{FF2B5EF4-FFF2-40B4-BE49-F238E27FC236}">
                  <a16:creationId xmlns:a16="http://schemas.microsoft.com/office/drawing/2014/main" id="{C7D3CD62-EE9D-5572-6381-18D472802CC7}"/>
                </a:ext>
              </a:extLst>
            </p:cNvPr>
            <p:cNvCxnSpPr>
              <a:cxnSpLocks/>
            </p:cNvCxnSpPr>
            <p:nvPr/>
          </p:nvCxnSpPr>
          <p:spPr>
            <a:xfrm flipH="1">
              <a:off x="4249714" y="4066977"/>
              <a:ext cx="667794"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D0F02FB-B47C-192E-CE5A-C988661952A5}"/>
                </a:ext>
              </a:extLst>
            </p:cNvPr>
            <p:cNvGrpSpPr/>
            <p:nvPr/>
          </p:nvGrpSpPr>
          <p:grpSpPr>
            <a:xfrm>
              <a:off x="4736564" y="2865042"/>
              <a:ext cx="1408476" cy="1408154"/>
              <a:chOff x="2562439" y="902702"/>
              <a:chExt cx="1476380" cy="1476380"/>
            </a:xfrm>
          </p:grpSpPr>
          <p:sp>
            <p:nvSpPr>
              <p:cNvPr id="42" name="Oval 41">
                <a:extLst>
                  <a:ext uri="{FF2B5EF4-FFF2-40B4-BE49-F238E27FC236}">
                    <a16:creationId xmlns:a16="http://schemas.microsoft.com/office/drawing/2014/main" id="{993685E7-50B8-4345-F851-8EBAC804D746}"/>
                  </a:ext>
                </a:extLst>
              </p:cNvPr>
              <p:cNvSpPr/>
              <p:nvPr/>
            </p:nvSpPr>
            <p:spPr>
              <a:xfrm>
                <a:off x="2562439" y="902702"/>
                <a:ext cx="1476380" cy="1476380"/>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893146CC-B762-72DB-8C6A-8007D3D36236}"/>
                  </a:ext>
                </a:extLst>
              </p:cNvPr>
              <p:cNvSpPr/>
              <p:nvPr/>
            </p:nvSpPr>
            <p:spPr>
              <a:xfrm>
                <a:off x="2686816" y="1026713"/>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1073">
              <a:extLst>
                <a:ext uri="{FF2B5EF4-FFF2-40B4-BE49-F238E27FC236}">
                  <a16:creationId xmlns:a16="http://schemas.microsoft.com/office/drawing/2014/main" id="{12D7E058-3719-C79C-83B3-8D09974F297F}"/>
                </a:ext>
              </a:extLst>
            </p:cNvPr>
            <p:cNvSpPr txBox="1"/>
            <p:nvPr/>
          </p:nvSpPr>
          <p:spPr>
            <a:xfrm>
              <a:off x="4482189" y="1575343"/>
              <a:ext cx="1916805" cy="1090685"/>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تدريب واختبار النموذج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descr="Predictive ">
              <a:extLst>
                <a:ext uri="{FF2B5EF4-FFF2-40B4-BE49-F238E27FC236}">
                  <a16:creationId xmlns:a16="http://schemas.microsoft.com/office/drawing/2014/main" id="{0F70A286-4B74-27E8-7DB0-CB2645C2DFA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8961" y="3143346"/>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4">
            <a:extLst>
              <a:ext uri="{FF2B5EF4-FFF2-40B4-BE49-F238E27FC236}">
                <a16:creationId xmlns:a16="http://schemas.microsoft.com/office/drawing/2014/main" id="{92BC6F64-9622-5300-8CB9-DCB56B16A9E5}"/>
              </a:ext>
            </a:extLst>
          </p:cNvPr>
          <p:cNvGrpSpPr/>
          <p:nvPr/>
        </p:nvGrpSpPr>
        <p:grpSpPr>
          <a:xfrm>
            <a:off x="2747356" y="4066977"/>
            <a:ext cx="1916805" cy="2744403"/>
            <a:chOff x="2747356" y="4066977"/>
            <a:chExt cx="1916805" cy="2744403"/>
          </a:xfrm>
        </p:grpSpPr>
        <p:sp>
          <p:nvSpPr>
            <p:cNvPr id="47" name="Oval 46">
              <a:extLst>
                <a:ext uri="{FF2B5EF4-FFF2-40B4-BE49-F238E27FC236}">
                  <a16:creationId xmlns:a16="http://schemas.microsoft.com/office/drawing/2014/main" id="{6DED608C-CD80-9DD6-47C6-318441B4D8F7}"/>
                </a:ext>
              </a:extLst>
            </p:cNvPr>
            <p:cNvSpPr/>
            <p:nvPr/>
          </p:nvSpPr>
          <p:spPr>
            <a:xfrm>
              <a:off x="3047504" y="4522950"/>
              <a:ext cx="1408476" cy="140815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4C63B31E-F518-F0A1-64B4-ADEBCCB6535C}"/>
                </a:ext>
              </a:extLst>
            </p:cNvPr>
            <p:cNvSpPr/>
            <p:nvPr/>
          </p:nvSpPr>
          <p:spPr>
            <a:xfrm>
              <a:off x="3166160" y="4641229"/>
              <a:ext cx="1171861" cy="117159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46" name="Straight Connector 45">
              <a:extLst>
                <a:ext uri="{FF2B5EF4-FFF2-40B4-BE49-F238E27FC236}">
                  <a16:creationId xmlns:a16="http://schemas.microsoft.com/office/drawing/2014/main" id="{C408D2DD-93B3-5F62-E512-2717990613E5}"/>
                </a:ext>
              </a:extLst>
            </p:cNvPr>
            <p:cNvCxnSpPr>
              <a:cxnSpLocks/>
            </p:cNvCxnSpPr>
            <p:nvPr/>
          </p:nvCxnSpPr>
          <p:spPr>
            <a:xfrm>
              <a:off x="2866078"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TextBox 1077">
              <a:extLst>
                <a:ext uri="{FF2B5EF4-FFF2-40B4-BE49-F238E27FC236}">
                  <a16:creationId xmlns:a16="http://schemas.microsoft.com/office/drawing/2014/main" id="{7A1831D0-1496-9E60-0B32-38B178FA495C}"/>
                </a:ext>
              </a:extLst>
            </p:cNvPr>
            <p:cNvSpPr txBox="1"/>
            <p:nvPr/>
          </p:nvSpPr>
          <p:spPr>
            <a:xfrm>
              <a:off x="2747356" y="6095790"/>
              <a:ext cx="1916805" cy="715590"/>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تفسير النتائج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Picture 13" descr="Research ">
              <a:extLst>
                <a:ext uri="{FF2B5EF4-FFF2-40B4-BE49-F238E27FC236}">
                  <a16:creationId xmlns:a16="http://schemas.microsoft.com/office/drawing/2014/main" id="{0FA398D0-5F61-3C54-E3B4-A5C406DB56B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82268" y="4842018"/>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a:extLst>
              <a:ext uri="{FF2B5EF4-FFF2-40B4-BE49-F238E27FC236}">
                <a16:creationId xmlns:a16="http://schemas.microsoft.com/office/drawing/2014/main" id="{3AA6FFC0-1AD5-DA51-5E33-6077410D74EA}"/>
              </a:ext>
            </a:extLst>
          </p:cNvPr>
          <p:cNvGrpSpPr/>
          <p:nvPr/>
        </p:nvGrpSpPr>
        <p:grpSpPr>
          <a:xfrm>
            <a:off x="1409701" y="1863712"/>
            <a:ext cx="1916805" cy="2409484"/>
            <a:chOff x="1409701" y="1863712"/>
            <a:chExt cx="1916805" cy="2409484"/>
          </a:xfrm>
        </p:grpSpPr>
        <p:sp>
          <p:nvSpPr>
            <p:cNvPr id="49" name="Oval 48">
              <a:extLst>
                <a:ext uri="{FF2B5EF4-FFF2-40B4-BE49-F238E27FC236}">
                  <a16:creationId xmlns:a16="http://schemas.microsoft.com/office/drawing/2014/main" id="{37E47923-1715-46E2-F8DC-9BD4777A5B6E}"/>
                </a:ext>
              </a:extLst>
            </p:cNvPr>
            <p:cNvSpPr/>
            <p:nvPr/>
          </p:nvSpPr>
          <p:spPr>
            <a:xfrm>
              <a:off x="1663869" y="2865042"/>
              <a:ext cx="1408476" cy="140815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0" name="Oval 49">
              <a:extLst>
                <a:ext uri="{FF2B5EF4-FFF2-40B4-BE49-F238E27FC236}">
                  <a16:creationId xmlns:a16="http://schemas.microsoft.com/office/drawing/2014/main" id="{369C4712-3383-6EF3-4AD3-69F22BCB503A}"/>
                </a:ext>
              </a:extLst>
            </p:cNvPr>
            <p:cNvSpPr/>
            <p:nvPr/>
          </p:nvSpPr>
          <p:spPr>
            <a:xfrm>
              <a:off x="1782525" y="2983322"/>
              <a:ext cx="1171861" cy="117159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TextBox 1074">
              <a:extLst>
                <a:ext uri="{FF2B5EF4-FFF2-40B4-BE49-F238E27FC236}">
                  <a16:creationId xmlns:a16="http://schemas.microsoft.com/office/drawing/2014/main" id="{1DBFE3BC-C95C-A475-D3DA-2063E6512FB1}"/>
                </a:ext>
              </a:extLst>
            </p:cNvPr>
            <p:cNvSpPr txBox="1"/>
            <p:nvPr/>
          </p:nvSpPr>
          <p:spPr>
            <a:xfrm>
              <a:off x="1409701" y="1863712"/>
              <a:ext cx="1916805" cy="613866"/>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المراقبة والتكيّف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Web analytics ">
              <a:extLst>
                <a:ext uri="{FF2B5EF4-FFF2-40B4-BE49-F238E27FC236}">
                  <a16:creationId xmlns:a16="http://schemas.microsoft.com/office/drawing/2014/main" id="{5B36EAE8-7A86-11AC-750C-E6E87A008A9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52459" y="3143346"/>
              <a:ext cx="869616" cy="869418"/>
            </a:xfrm>
            <a:prstGeom prst="rect">
              <a:avLst/>
            </a:prstGeom>
            <a:noFill/>
            <a:extLst>
              <a:ext uri="{909E8E84-426E-40DD-AFC4-6F175D3DCCD1}">
                <a14:hiddenFill xmlns:a14="http://schemas.microsoft.com/office/drawing/2010/main">
                  <a:solidFill>
                    <a:srgbClr val="FFFFFF"/>
                  </a:solidFill>
                </a14:hiddenFill>
              </a:ext>
            </a:extLst>
          </p:spPr>
        </p:pic>
      </p:grpSp>
      <p:pic>
        <p:nvPicPr>
          <p:cNvPr id="57" name="Picture 56" descr="Analytics ">
            <a:extLst>
              <a:ext uri="{FF2B5EF4-FFF2-40B4-BE49-F238E27FC236}">
                <a16:creationId xmlns:a16="http://schemas.microsoft.com/office/drawing/2014/main" id="{BF93C337-FED2-8CFC-B88E-7B2351D6A0C7}"/>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541849" y="2249494"/>
            <a:ext cx="3885430" cy="3885430"/>
          </a:xfrm>
          <a:prstGeom prst="rect">
            <a:avLst/>
          </a:prstGeom>
          <a:noFill/>
          <a:ln>
            <a:noFill/>
          </a:ln>
        </p:spPr>
      </p:pic>
    </p:spTree>
    <p:extLst>
      <p:ext uri="{BB962C8B-B14F-4D97-AF65-F5344CB8AC3E}">
        <p14:creationId xmlns:p14="http://schemas.microsoft.com/office/powerpoint/2010/main" val="2748041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down)">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56FB7-400A-EF56-9732-8824BCBEE2D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4B4B5E2-B5A8-8CA7-4860-AE8C2189DD52}"/>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حدود الذكاء الاصطناعي في صنع القرار القيادي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0AF5A682-8A23-CBE0-400A-E755CEDEF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0ACBD4FA-262D-4CE4-3237-81AC6BFC7412}"/>
              </a:ext>
            </a:extLst>
          </p:cNvPr>
          <p:cNvSpPr txBox="1"/>
          <p:nvPr/>
        </p:nvSpPr>
        <p:spPr>
          <a:xfrm>
            <a:off x="4851384" y="1021986"/>
            <a:ext cx="6364661" cy="553357"/>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القيود التقنية: </a:t>
            </a:r>
            <a:endParaRPr lang="en-US"/>
          </a:p>
        </p:txBody>
      </p:sp>
      <p:grpSp>
        <p:nvGrpSpPr>
          <p:cNvPr id="51" name="Group 50">
            <a:extLst>
              <a:ext uri="{FF2B5EF4-FFF2-40B4-BE49-F238E27FC236}">
                <a16:creationId xmlns:a16="http://schemas.microsoft.com/office/drawing/2014/main" id="{1C665A64-E1E2-1A00-7654-E78230289583}"/>
              </a:ext>
            </a:extLst>
          </p:cNvPr>
          <p:cNvGrpSpPr/>
          <p:nvPr/>
        </p:nvGrpSpPr>
        <p:grpSpPr>
          <a:xfrm>
            <a:off x="8162964" y="8019545"/>
            <a:ext cx="3321867" cy="3182010"/>
            <a:chOff x="8162964" y="4066977"/>
            <a:chExt cx="3321867" cy="3182010"/>
          </a:xfrm>
        </p:grpSpPr>
        <p:grpSp>
          <p:nvGrpSpPr>
            <p:cNvPr id="29" name="Group 28">
              <a:extLst>
                <a:ext uri="{FF2B5EF4-FFF2-40B4-BE49-F238E27FC236}">
                  <a16:creationId xmlns:a16="http://schemas.microsoft.com/office/drawing/2014/main" id="{534D25C8-5B07-FDFD-5109-831F59DC2565}"/>
                </a:ext>
              </a:extLst>
            </p:cNvPr>
            <p:cNvGrpSpPr/>
            <p:nvPr/>
          </p:nvGrpSpPr>
          <p:grpSpPr>
            <a:xfrm>
              <a:off x="9189488" y="4522950"/>
              <a:ext cx="1408476" cy="1408154"/>
              <a:chOff x="5992201" y="2179959"/>
              <a:chExt cx="1476380" cy="1476380"/>
            </a:xfrm>
          </p:grpSpPr>
          <p:sp>
            <p:nvSpPr>
              <p:cNvPr id="31" name="Oval 30">
                <a:extLst>
                  <a:ext uri="{FF2B5EF4-FFF2-40B4-BE49-F238E27FC236}">
                    <a16:creationId xmlns:a16="http://schemas.microsoft.com/office/drawing/2014/main" id="{AC461DBC-745E-4EE5-F47A-01C66DD198FA}"/>
                  </a:ext>
                </a:extLst>
              </p:cNvPr>
              <p:cNvSpPr/>
              <p:nvPr/>
            </p:nvSpPr>
            <p:spPr>
              <a:xfrm>
                <a:off x="5992201" y="2179959"/>
                <a:ext cx="1476380" cy="1476380"/>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2" name="Oval 31">
                <a:extLst>
                  <a:ext uri="{FF2B5EF4-FFF2-40B4-BE49-F238E27FC236}">
                    <a16:creationId xmlns:a16="http://schemas.microsoft.com/office/drawing/2014/main" id="{ED01AB9A-A8EC-C565-6ED8-80F94EC50124}"/>
                  </a:ext>
                </a:extLst>
              </p:cNvPr>
              <p:cNvSpPr/>
              <p:nvPr/>
            </p:nvSpPr>
            <p:spPr>
              <a:xfrm>
                <a:off x="6116577" y="2303969"/>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cxnSp>
          <p:nvCxnSpPr>
            <p:cNvPr id="30" name="Straight Connector 29">
              <a:extLst>
                <a:ext uri="{FF2B5EF4-FFF2-40B4-BE49-F238E27FC236}">
                  <a16:creationId xmlns:a16="http://schemas.microsoft.com/office/drawing/2014/main" id="{355E19F4-7E0E-29A3-5497-CC83E8C2E069}"/>
                </a:ext>
              </a:extLst>
            </p:cNvPr>
            <p:cNvCxnSpPr>
              <a:cxnSpLocks/>
            </p:cNvCxnSpPr>
            <p:nvPr/>
          </p:nvCxnSpPr>
          <p:spPr>
            <a:xfrm>
              <a:off x="9008062"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TextBox 1075">
              <a:extLst>
                <a:ext uri="{FF2B5EF4-FFF2-40B4-BE49-F238E27FC236}">
                  <a16:creationId xmlns:a16="http://schemas.microsoft.com/office/drawing/2014/main" id="{6595423B-0483-515F-5C1E-A09F8A99F54C}"/>
                </a:ext>
              </a:extLst>
            </p:cNvPr>
            <p:cNvSpPr txBox="1"/>
            <p:nvPr/>
          </p:nvSpPr>
          <p:spPr>
            <a:xfrm>
              <a:off x="8162964" y="5977565"/>
              <a:ext cx="3321867" cy="1271422"/>
            </a:xfrm>
            <a:prstGeom prst="rect">
              <a:avLst/>
            </a:prstGeom>
            <a:noFill/>
          </p:spPr>
          <p:txBody>
            <a:bodyPr wrap="square" rtlCol="0">
              <a:noAutofit/>
            </a:bodyPr>
            <a:lstStyle/>
            <a:p>
              <a:pPr algn="ctr" rtl="1">
                <a:lnSpc>
                  <a:spcPct val="115000"/>
                </a:lnSpc>
              </a:pPr>
              <a:r>
                <a:rPr lang="ar-SA"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تحديد السؤال الاستراتيجي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Strategy ">
              <a:extLst>
                <a:ext uri="{FF2B5EF4-FFF2-40B4-BE49-F238E27FC236}">
                  <a16:creationId xmlns:a16="http://schemas.microsoft.com/office/drawing/2014/main" id="{ACFDC26E-9ED1-38A6-9EF4-CAA39FE91F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58918" y="4792317"/>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a:extLst>
              <a:ext uri="{FF2B5EF4-FFF2-40B4-BE49-F238E27FC236}">
                <a16:creationId xmlns:a16="http://schemas.microsoft.com/office/drawing/2014/main" id="{20D47D30-5CA0-BA81-E4D9-D6505D344A7C}"/>
              </a:ext>
            </a:extLst>
          </p:cNvPr>
          <p:cNvGrpSpPr/>
          <p:nvPr/>
        </p:nvGrpSpPr>
        <p:grpSpPr>
          <a:xfrm>
            <a:off x="7319003" y="-4860974"/>
            <a:ext cx="2125241" cy="3153826"/>
            <a:chOff x="7319003" y="1575343"/>
            <a:chExt cx="2125241" cy="3153826"/>
          </a:xfrm>
        </p:grpSpPr>
        <p:cxnSp>
          <p:nvCxnSpPr>
            <p:cNvPr id="26" name="Straight Connector 25">
              <a:extLst>
                <a:ext uri="{FF2B5EF4-FFF2-40B4-BE49-F238E27FC236}">
                  <a16:creationId xmlns:a16="http://schemas.microsoft.com/office/drawing/2014/main" id="{1B95DBCA-F676-CABE-B81B-AEAB8692898B}"/>
                </a:ext>
              </a:extLst>
            </p:cNvPr>
            <p:cNvCxnSpPr>
              <a:cxnSpLocks/>
            </p:cNvCxnSpPr>
            <p:nvPr/>
          </p:nvCxnSpPr>
          <p:spPr>
            <a:xfrm flipH="1">
              <a:off x="7319003" y="4066977"/>
              <a:ext cx="667794"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68502EA1-B197-2317-5FC6-534CE1C3546B}"/>
                </a:ext>
              </a:extLst>
            </p:cNvPr>
            <p:cNvGrpSpPr/>
            <p:nvPr/>
          </p:nvGrpSpPr>
          <p:grpSpPr>
            <a:xfrm>
              <a:off x="7805853" y="2865042"/>
              <a:ext cx="1408476" cy="1408154"/>
              <a:chOff x="4926488" y="902702"/>
              <a:chExt cx="1476380" cy="1476380"/>
            </a:xfrm>
          </p:grpSpPr>
          <p:sp>
            <p:nvSpPr>
              <p:cNvPr id="33" name="Oval 32">
                <a:extLst>
                  <a:ext uri="{FF2B5EF4-FFF2-40B4-BE49-F238E27FC236}">
                    <a16:creationId xmlns:a16="http://schemas.microsoft.com/office/drawing/2014/main" id="{AD83DCA8-BE1D-43F2-7894-DA5A3AEAC79A}"/>
                  </a:ext>
                </a:extLst>
              </p:cNvPr>
              <p:cNvSpPr/>
              <p:nvPr/>
            </p:nvSpPr>
            <p:spPr>
              <a:xfrm>
                <a:off x="4926488" y="902702"/>
                <a:ext cx="1476380" cy="1476380"/>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4" name="Oval 33">
                <a:extLst>
                  <a:ext uri="{FF2B5EF4-FFF2-40B4-BE49-F238E27FC236}">
                    <a16:creationId xmlns:a16="http://schemas.microsoft.com/office/drawing/2014/main" id="{5CD5A4A8-2232-2B03-B0B1-E52EC9689490}"/>
                  </a:ext>
                </a:extLst>
              </p:cNvPr>
              <p:cNvSpPr/>
              <p:nvPr/>
            </p:nvSpPr>
            <p:spPr>
              <a:xfrm>
                <a:off x="5050865" y="1026713"/>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7" name="TextBox 1072">
              <a:extLst>
                <a:ext uri="{FF2B5EF4-FFF2-40B4-BE49-F238E27FC236}">
                  <a16:creationId xmlns:a16="http://schemas.microsoft.com/office/drawing/2014/main" id="{6BA54681-7BA2-606A-6126-D6F473A13B16}"/>
                </a:ext>
              </a:extLst>
            </p:cNvPr>
            <p:cNvSpPr txBox="1"/>
            <p:nvPr/>
          </p:nvSpPr>
          <p:spPr>
            <a:xfrm>
              <a:off x="7528263" y="1575343"/>
              <a:ext cx="1915981" cy="1090685"/>
            </a:xfrm>
            <a:prstGeom prst="rect">
              <a:avLst/>
            </a:prstGeom>
            <a:noFill/>
          </p:spPr>
          <p:txBody>
            <a:bodyPr wrap="square" rtlCol="0">
              <a:noAutofit/>
            </a:bodyPr>
            <a:lstStyle/>
            <a:p>
              <a:pPr algn="ctr" rtl="1">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جمع وتنقية البيانات</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1" name="Picture 10" descr="Data gathering ">
              <a:extLst>
                <a:ext uri="{FF2B5EF4-FFF2-40B4-BE49-F238E27FC236}">
                  <a16:creationId xmlns:a16="http://schemas.microsoft.com/office/drawing/2014/main" id="{BDCC79C8-9A14-7AD1-AA3F-ED4C6CE025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4113" y="3134409"/>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52">
            <a:extLst>
              <a:ext uri="{FF2B5EF4-FFF2-40B4-BE49-F238E27FC236}">
                <a16:creationId xmlns:a16="http://schemas.microsoft.com/office/drawing/2014/main" id="{EE7F97BD-6209-E97E-7C0C-9B5F7BD4B8B2}"/>
              </a:ext>
            </a:extLst>
          </p:cNvPr>
          <p:cNvGrpSpPr/>
          <p:nvPr/>
        </p:nvGrpSpPr>
        <p:grpSpPr>
          <a:xfrm>
            <a:off x="5117283" y="8019545"/>
            <a:ext cx="3321868" cy="3182010"/>
            <a:chOff x="5117283" y="4066977"/>
            <a:chExt cx="3321868" cy="3182010"/>
          </a:xfrm>
        </p:grpSpPr>
        <p:grpSp>
          <p:nvGrpSpPr>
            <p:cNvPr id="38" name="Group 37">
              <a:extLst>
                <a:ext uri="{FF2B5EF4-FFF2-40B4-BE49-F238E27FC236}">
                  <a16:creationId xmlns:a16="http://schemas.microsoft.com/office/drawing/2014/main" id="{4AA8C251-1E55-FE95-5A79-AF284C1F772A}"/>
                </a:ext>
              </a:extLst>
            </p:cNvPr>
            <p:cNvGrpSpPr/>
            <p:nvPr/>
          </p:nvGrpSpPr>
          <p:grpSpPr>
            <a:xfrm>
              <a:off x="6120199" y="4522950"/>
              <a:ext cx="1408476" cy="1408154"/>
              <a:chOff x="3628152" y="2179959"/>
              <a:chExt cx="1476380" cy="1476380"/>
            </a:xfrm>
          </p:grpSpPr>
          <p:sp>
            <p:nvSpPr>
              <p:cNvPr id="40" name="Oval 39">
                <a:extLst>
                  <a:ext uri="{FF2B5EF4-FFF2-40B4-BE49-F238E27FC236}">
                    <a16:creationId xmlns:a16="http://schemas.microsoft.com/office/drawing/2014/main" id="{71FFA2DE-309A-F0A5-E5F9-C64F75A6AD13}"/>
                  </a:ext>
                </a:extLst>
              </p:cNvPr>
              <p:cNvSpPr/>
              <p:nvPr/>
            </p:nvSpPr>
            <p:spPr>
              <a:xfrm>
                <a:off x="3628152" y="2179959"/>
                <a:ext cx="1476380" cy="1476380"/>
              </a:xfrm>
              <a:prstGeom prst="ellipse">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1" name="Oval 40">
                <a:extLst>
                  <a:ext uri="{FF2B5EF4-FFF2-40B4-BE49-F238E27FC236}">
                    <a16:creationId xmlns:a16="http://schemas.microsoft.com/office/drawing/2014/main" id="{1D645DDB-3637-0333-E5F7-CF631F3A0D04}"/>
                  </a:ext>
                </a:extLst>
              </p:cNvPr>
              <p:cNvSpPr/>
              <p:nvPr/>
            </p:nvSpPr>
            <p:spPr>
              <a:xfrm>
                <a:off x="3752528" y="2303969"/>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cxnSp>
          <p:nvCxnSpPr>
            <p:cNvPr id="39" name="Straight Connector 38">
              <a:extLst>
                <a:ext uri="{FF2B5EF4-FFF2-40B4-BE49-F238E27FC236}">
                  <a16:creationId xmlns:a16="http://schemas.microsoft.com/office/drawing/2014/main" id="{5D4DADF4-92F9-6A63-BB00-EB4C74CDB4BD}"/>
                </a:ext>
              </a:extLst>
            </p:cNvPr>
            <p:cNvCxnSpPr>
              <a:cxnSpLocks/>
            </p:cNvCxnSpPr>
            <p:nvPr/>
          </p:nvCxnSpPr>
          <p:spPr>
            <a:xfrm>
              <a:off x="5938773"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1076">
              <a:extLst>
                <a:ext uri="{FF2B5EF4-FFF2-40B4-BE49-F238E27FC236}">
                  <a16:creationId xmlns:a16="http://schemas.microsoft.com/office/drawing/2014/main" id="{F2D75C73-635A-D863-F90F-4ACB8A47BD1E}"/>
                </a:ext>
              </a:extLst>
            </p:cNvPr>
            <p:cNvSpPr txBox="1"/>
            <p:nvPr/>
          </p:nvSpPr>
          <p:spPr>
            <a:xfrm>
              <a:off x="5117283" y="5977565"/>
              <a:ext cx="3321868" cy="1271422"/>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اختيار النموذج المناسب</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2" name="Picture 11" descr="Blockchain ">
              <a:extLst>
                <a:ext uri="{FF2B5EF4-FFF2-40B4-BE49-F238E27FC236}">
                  <a16:creationId xmlns:a16="http://schemas.microsoft.com/office/drawing/2014/main" id="{45DC4567-F7F2-DCA6-F24B-3A00130A9B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9207" y="4792317"/>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4" name="Group 53">
            <a:extLst>
              <a:ext uri="{FF2B5EF4-FFF2-40B4-BE49-F238E27FC236}">
                <a16:creationId xmlns:a16="http://schemas.microsoft.com/office/drawing/2014/main" id="{A226566B-E76C-748F-7D22-816C617C244D}"/>
              </a:ext>
            </a:extLst>
          </p:cNvPr>
          <p:cNvGrpSpPr/>
          <p:nvPr/>
        </p:nvGrpSpPr>
        <p:grpSpPr>
          <a:xfrm>
            <a:off x="4249714" y="-4860974"/>
            <a:ext cx="2149280" cy="3153826"/>
            <a:chOff x="4249714" y="1575343"/>
            <a:chExt cx="2149280" cy="3153826"/>
          </a:xfrm>
        </p:grpSpPr>
        <p:cxnSp>
          <p:nvCxnSpPr>
            <p:cNvPr id="35" name="Straight Connector 34">
              <a:extLst>
                <a:ext uri="{FF2B5EF4-FFF2-40B4-BE49-F238E27FC236}">
                  <a16:creationId xmlns:a16="http://schemas.microsoft.com/office/drawing/2014/main" id="{A7E5CE5E-AB8B-CC7E-C050-503AC740B665}"/>
                </a:ext>
              </a:extLst>
            </p:cNvPr>
            <p:cNvCxnSpPr>
              <a:cxnSpLocks/>
            </p:cNvCxnSpPr>
            <p:nvPr/>
          </p:nvCxnSpPr>
          <p:spPr>
            <a:xfrm flipH="1">
              <a:off x="4249714" y="4066977"/>
              <a:ext cx="667794"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a16="http://schemas.microsoft.com/office/drawing/2014/main" id="{9B0795EC-55BF-981C-3D9E-FC2EB070CA8D}"/>
                </a:ext>
              </a:extLst>
            </p:cNvPr>
            <p:cNvGrpSpPr/>
            <p:nvPr/>
          </p:nvGrpSpPr>
          <p:grpSpPr>
            <a:xfrm>
              <a:off x="4736564" y="2865042"/>
              <a:ext cx="1408476" cy="1408154"/>
              <a:chOff x="2562439" y="902702"/>
              <a:chExt cx="1476380" cy="1476380"/>
            </a:xfrm>
          </p:grpSpPr>
          <p:sp>
            <p:nvSpPr>
              <p:cNvPr id="42" name="Oval 41">
                <a:extLst>
                  <a:ext uri="{FF2B5EF4-FFF2-40B4-BE49-F238E27FC236}">
                    <a16:creationId xmlns:a16="http://schemas.microsoft.com/office/drawing/2014/main" id="{B2E285D2-CC3B-CEC4-1D9A-57E5A9E95B4D}"/>
                  </a:ext>
                </a:extLst>
              </p:cNvPr>
              <p:cNvSpPr/>
              <p:nvPr/>
            </p:nvSpPr>
            <p:spPr>
              <a:xfrm>
                <a:off x="2562439" y="902702"/>
                <a:ext cx="1476380" cy="1476380"/>
              </a:xfrm>
              <a:prstGeom prst="ellipse">
                <a:avLst/>
              </a:prstGeom>
              <a:solidFill>
                <a:srgbClr val="FFD366"/>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3" name="Oval 42">
                <a:extLst>
                  <a:ext uri="{FF2B5EF4-FFF2-40B4-BE49-F238E27FC236}">
                    <a16:creationId xmlns:a16="http://schemas.microsoft.com/office/drawing/2014/main" id="{AE336AB8-9C58-0833-24C9-0C67F5557332}"/>
                  </a:ext>
                </a:extLst>
              </p:cNvPr>
              <p:cNvSpPr/>
              <p:nvPr/>
            </p:nvSpPr>
            <p:spPr>
              <a:xfrm>
                <a:off x="2686816" y="1026713"/>
                <a:ext cx="1228358" cy="1228358"/>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18" name="TextBox 1073">
              <a:extLst>
                <a:ext uri="{FF2B5EF4-FFF2-40B4-BE49-F238E27FC236}">
                  <a16:creationId xmlns:a16="http://schemas.microsoft.com/office/drawing/2014/main" id="{043B4F05-97B2-9911-0F48-F164684721AE}"/>
                </a:ext>
              </a:extLst>
            </p:cNvPr>
            <p:cNvSpPr txBox="1"/>
            <p:nvPr/>
          </p:nvSpPr>
          <p:spPr>
            <a:xfrm>
              <a:off x="4482189" y="1575343"/>
              <a:ext cx="1916805" cy="1090685"/>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تدريب واختبار النموذج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3" name="Picture 12" descr="Predictive ">
              <a:extLst>
                <a:ext uri="{FF2B5EF4-FFF2-40B4-BE49-F238E27FC236}">
                  <a16:creationId xmlns:a16="http://schemas.microsoft.com/office/drawing/2014/main" id="{94B6502B-270E-3E42-9793-5B40176BAC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8961" y="3143346"/>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4">
            <a:extLst>
              <a:ext uri="{FF2B5EF4-FFF2-40B4-BE49-F238E27FC236}">
                <a16:creationId xmlns:a16="http://schemas.microsoft.com/office/drawing/2014/main" id="{B6FA485F-72F4-25E3-293F-9F5EFCDD53BD}"/>
              </a:ext>
            </a:extLst>
          </p:cNvPr>
          <p:cNvGrpSpPr/>
          <p:nvPr/>
        </p:nvGrpSpPr>
        <p:grpSpPr>
          <a:xfrm>
            <a:off x="2747356" y="8019545"/>
            <a:ext cx="1916805" cy="2744403"/>
            <a:chOff x="2747356" y="4066977"/>
            <a:chExt cx="1916805" cy="2744403"/>
          </a:xfrm>
        </p:grpSpPr>
        <p:sp>
          <p:nvSpPr>
            <p:cNvPr id="47" name="Oval 46">
              <a:extLst>
                <a:ext uri="{FF2B5EF4-FFF2-40B4-BE49-F238E27FC236}">
                  <a16:creationId xmlns:a16="http://schemas.microsoft.com/office/drawing/2014/main" id="{9AEC1DF6-015D-1F50-C935-533D583FC0FA}"/>
                </a:ext>
              </a:extLst>
            </p:cNvPr>
            <p:cNvSpPr/>
            <p:nvPr/>
          </p:nvSpPr>
          <p:spPr>
            <a:xfrm>
              <a:off x="3047504" y="4522950"/>
              <a:ext cx="1408476" cy="1408154"/>
            </a:xfrm>
            <a:prstGeom prst="ellipse">
              <a:avLst/>
            </a:prstGeom>
            <a:solidFill>
              <a:srgbClr val="2E75B6"/>
            </a:solidFill>
            <a:ln>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48" name="Oval 47">
              <a:extLst>
                <a:ext uri="{FF2B5EF4-FFF2-40B4-BE49-F238E27FC236}">
                  <a16:creationId xmlns:a16="http://schemas.microsoft.com/office/drawing/2014/main" id="{14274B1F-3B5E-3C64-0B8E-F0BB8DB1851B}"/>
                </a:ext>
              </a:extLst>
            </p:cNvPr>
            <p:cNvSpPr/>
            <p:nvPr/>
          </p:nvSpPr>
          <p:spPr>
            <a:xfrm>
              <a:off x="3166160" y="4641229"/>
              <a:ext cx="1171861" cy="117159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cxnSp>
          <p:nvCxnSpPr>
            <p:cNvPr id="46" name="Straight Connector 45">
              <a:extLst>
                <a:ext uri="{FF2B5EF4-FFF2-40B4-BE49-F238E27FC236}">
                  <a16:creationId xmlns:a16="http://schemas.microsoft.com/office/drawing/2014/main" id="{A3B9BB35-00C8-F2D9-2581-351038869C96}"/>
                </a:ext>
              </a:extLst>
            </p:cNvPr>
            <p:cNvCxnSpPr>
              <a:cxnSpLocks/>
            </p:cNvCxnSpPr>
            <p:nvPr/>
          </p:nvCxnSpPr>
          <p:spPr>
            <a:xfrm>
              <a:off x="2866078" y="4066977"/>
              <a:ext cx="387692" cy="662192"/>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TextBox 1077">
              <a:extLst>
                <a:ext uri="{FF2B5EF4-FFF2-40B4-BE49-F238E27FC236}">
                  <a16:creationId xmlns:a16="http://schemas.microsoft.com/office/drawing/2014/main" id="{90A17F8A-A962-B332-B7DA-B708D5ABF324}"/>
                </a:ext>
              </a:extLst>
            </p:cNvPr>
            <p:cNvSpPr txBox="1"/>
            <p:nvPr/>
          </p:nvSpPr>
          <p:spPr>
            <a:xfrm>
              <a:off x="2747356" y="6095790"/>
              <a:ext cx="1916805" cy="715590"/>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تفسير النتائج</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4" name="Picture 13" descr="Research ">
              <a:extLst>
                <a:ext uri="{FF2B5EF4-FFF2-40B4-BE49-F238E27FC236}">
                  <a16:creationId xmlns:a16="http://schemas.microsoft.com/office/drawing/2014/main" id="{455877F2-0589-4E0F-4575-6FDB139BD8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82268" y="4842018"/>
              <a:ext cx="869616" cy="8694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a:extLst>
              <a:ext uri="{FF2B5EF4-FFF2-40B4-BE49-F238E27FC236}">
                <a16:creationId xmlns:a16="http://schemas.microsoft.com/office/drawing/2014/main" id="{7A27C029-7B39-612A-195E-3E0973E728D8}"/>
              </a:ext>
            </a:extLst>
          </p:cNvPr>
          <p:cNvGrpSpPr/>
          <p:nvPr/>
        </p:nvGrpSpPr>
        <p:grpSpPr>
          <a:xfrm>
            <a:off x="1409701" y="-4572605"/>
            <a:ext cx="1916805" cy="2409484"/>
            <a:chOff x="1409701" y="1863712"/>
            <a:chExt cx="1916805" cy="2409484"/>
          </a:xfrm>
        </p:grpSpPr>
        <p:sp>
          <p:nvSpPr>
            <p:cNvPr id="49" name="Oval 48">
              <a:extLst>
                <a:ext uri="{FF2B5EF4-FFF2-40B4-BE49-F238E27FC236}">
                  <a16:creationId xmlns:a16="http://schemas.microsoft.com/office/drawing/2014/main" id="{90D7FDBF-9DFD-4F89-C063-6103FAEC7542}"/>
                </a:ext>
              </a:extLst>
            </p:cNvPr>
            <p:cNvSpPr/>
            <p:nvPr/>
          </p:nvSpPr>
          <p:spPr>
            <a:xfrm>
              <a:off x="1663869" y="2865042"/>
              <a:ext cx="1408476" cy="1408154"/>
            </a:xfrm>
            <a:prstGeom prst="ellipse">
              <a:avLst/>
            </a:prstGeom>
            <a:solidFill>
              <a:srgbClr val="168489"/>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0" name="Oval 49">
              <a:extLst>
                <a:ext uri="{FF2B5EF4-FFF2-40B4-BE49-F238E27FC236}">
                  <a16:creationId xmlns:a16="http://schemas.microsoft.com/office/drawing/2014/main" id="{6BCDFF28-19C7-4A9E-DEEE-178E0C4BA1A5}"/>
                </a:ext>
              </a:extLst>
            </p:cNvPr>
            <p:cNvSpPr/>
            <p:nvPr/>
          </p:nvSpPr>
          <p:spPr>
            <a:xfrm>
              <a:off x="1782525" y="2983322"/>
              <a:ext cx="1171861" cy="117159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TextBox 1074">
              <a:extLst>
                <a:ext uri="{FF2B5EF4-FFF2-40B4-BE49-F238E27FC236}">
                  <a16:creationId xmlns:a16="http://schemas.microsoft.com/office/drawing/2014/main" id="{5AA336E2-1891-F375-7368-FB5D4A5BBB4D}"/>
                </a:ext>
              </a:extLst>
            </p:cNvPr>
            <p:cNvSpPr txBox="1"/>
            <p:nvPr/>
          </p:nvSpPr>
          <p:spPr>
            <a:xfrm>
              <a:off x="1409701" y="1863712"/>
              <a:ext cx="1916805" cy="613866"/>
            </a:xfrm>
            <a:prstGeom prst="rect">
              <a:avLst/>
            </a:prstGeom>
            <a:noFill/>
          </p:spPr>
          <p:txBody>
            <a:bodyPr wrap="square" rtlCol="0">
              <a:noAutofit/>
            </a:bodyPr>
            <a:lstStyle/>
            <a:p>
              <a:pPr algn="ctr" rtl="0">
                <a:lnSpc>
                  <a:spcPct val="115000"/>
                </a:lnSpc>
              </a:pPr>
              <a:r>
                <a:rPr lang="ar-SA"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المراقبة والتكيّف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5" name="Picture 14" descr="Web analytics ">
              <a:extLst>
                <a:ext uri="{FF2B5EF4-FFF2-40B4-BE49-F238E27FC236}">
                  <a16:creationId xmlns:a16="http://schemas.microsoft.com/office/drawing/2014/main" id="{3CE24373-E325-CF8A-7B22-B1ED56364EC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52459" y="3143346"/>
              <a:ext cx="869616" cy="869418"/>
            </a:xfrm>
            <a:prstGeom prst="rect">
              <a:avLst/>
            </a:prstGeom>
            <a:noFill/>
            <a:extLst>
              <a:ext uri="{909E8E84-426E-40DD-AFC4-6F175D3DCCD1}">
                <a14:hiddenFill xmlns:a14="http://schemas.microsoft.com/office/drawing/2010/main">
                  <a:solidFill>
                    <a:srgbClr val="FFFFFF"/>
                  </a:solidFill>
                </a14:hiddenFill>
              </a:ext>
            </a:extLst>
          </p:spPr>
        </p:pic>
      </p:grpSp>
      <p:pic>
        <p:nvPicPr>
          <p:cNvPr id="4" name="Picture 3" descr="Analytics ">
            <a:extLst>
              <a:ext uri="{FF2B5EF4-FFF2-40B4-BE49-F238E27FC236}">
                <a16:creationId xmlns:a16="http://schemas.microsoft.com/office/drawing/2014/main" id="{9A1135F8-58E5-5138-4D4B-615A73A3C4E1}"/>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96759" y="2244097"/>
            <a:ext cx="3885430" cy="3885430"/>
          </a:xfrm>
          <a:prstGeom prst="rect">
            <a:avLst/>
          </a:prstGeom>
          <a:noFill/>
          <a:ln>
            <a:noFill/>
          </a:ln>
        </p:spPr>
      </p:pic>
      <p:sp>
        <p:nvSpPr>
          <p:cNvPr id="5" name="TextBox 4">
            <a:extLst>
              <a:ext uri="{FF2B5EF4-FFF2-40B4-BE49-F238E27FC236}">
                <a16:creationId xmlns:a16="http://schemas.microsoft.com/office/drawing/2014/main" id="{B9CB6B77-62DF-02FA-4E98-9A8B2F57DF1D}"/>
              </a:ext>
            </a:extLst>
          </p:cNvPr>
          <p:cNvSpPr txBox="1"/>
          <p:nvPr/>
        </p:nvSpPr>
        <p:spPr>
          <a:xfrm>
            <a:off x="5435453" y="187988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1"/>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الاعتماد على البيانات التاريخية: </a:t>
            </a:r>
            <a:r>
              <a:rPr lang="ar-SA" dirty="0"/>
              <a:t>الذكاء الاصطناعي يتعلّم من الماضي ويفترض استمراريته</a:t>
            </a:r>
            <a:endParaRPr lang="en-US" dirty="0"/>
          </a:p>
        </p:txBody>
      </p:sp>
      <p:sp>
        <p:nvSpPr>
          <p:cNvPr id="6" name="TextBox 5">
            <a:extLst>
              <a:ext uri="{FF2B5EF4-FFF2-40B4-BE49-F238E27FC236}">
                <a16:creationId xmlns:a16="http://schemas.microsoft.com/office/drawing/2014/main" id="{ACA83122-0BD6-EACB-DE9B-EBA85D13D14F}"/>
              </a:ext>
            </a:extLst>
          </p:cNvPr>
          <p:cNvSpPr txBox="1"/>
          <p:nvPr/>
        </p:nvSpPr>
        <p:spPr>
          <a:xfrm>
            <a:off x="5435453" y="365196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1"/>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مشكلة "الصندوق الأسود": </a:t>
            </a:r>
            <a:r>
              <a:rPr lang="ar-SA" dirty="0"/>
              <a:t>صعوبة فهم كيفية توصّل بعض خوارزميات الذكاء الاصطناعي المعقّدة لاستنتاجاتها</a:t>
            </a:r>
            <a:endParaRPr lang="en-US" dirty="0"/>
          </a:p>
        </p:txBody>
      </p:sp>
      <p:sp>
        <p:nvSpPr>
          <p:cNvPr id="16" name="TextBox 15">
            <a:extLst>
              <a:ext uri="{FF2B5EF4-FFF2-40B4-BE49-F238E27FC236}">
                <a16:creationId xmlns:a16="http://schemas.microsoft.com/office/drawing/2014/main" id="{D06BA7D7-F3A0-E954-386D-8EC7FC2D38D4}"/>
              </a:ext>
            </a:extLst>
          </p:cNvPr>
          <p:cNvSpPr txBox="1"/>
          <p:nvPr/>
        </p:nvSpPr>
        <p:spPr>
          <a:xfrm>
            <a:off x="5435453" y="542404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11"/>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solidFill>
                  <a:srgbClr val="168489"/>
                </a:solidFill>
              </a:rPr>
              <a:t>التحيّز في البيانات: </a:t>
            </a:r>
            <a:r>
              <a:rPr lang="ar-SA" dirty="0"/>
              <a:t>إذا كانت البيانات المستخدمة للتدريب متحيّزة، ستكون النتائج متحيّزة</a:t>
            </a:r>
            <a:endParaRPr lang="en-US" dirty="0"/>
          </a:p>
        </p:txBody>
      </p:sp>
    </p:spTree>
    <p:extLst>
      <p:ext uri="{BB962C8B-B14F-4D97-AF65-F5344CB8AC3E}">
        <p14:creationId xmlns:p14="http://schemas.microsoft.com/office/powerpoint/2010/main" val="3635097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55C08-5538-39EE-A7F0-8E57025BAFD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9B42F53-8C3D-426D-EC17-44F2F5EA7AA4}"/>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حدود الذكاء الاصطناعي في صنع القرار القيادي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F908A3F-CF80-E118-2163-719115259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16719DB-3741-3925-109D-2407708CCCB1}"/>
              </a:ext>
            </a:extLst>
          </p:cNvPr>
          <p:cNvSpPr txBox="1"/>
          <p:nvPr/>
        </p:nvSpPr>
        <p:spPr>
          <a:xfrm>
            <a:off x="4851384" y="1021986"/>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القيود الإنسانية:</a:t>
            </a:r>
            <a:endParaRPr lang="en-US"/>
          </a:p>
        </p:txBody>
      </p:sp>
      <p:pic>
        <p:nvPicPr>
          <p:cNvPr id="4" name="Picture 3" descr="Analytics ">
            <a:extLst>
              <a:ext uri="{FF2B5EF4-FFF2-40B4-BE49-F238E27FC236}">
                <a16:creationId xmlns:a16="http://schemas.microsoft.com/office/drawing/2014/main" id="{FDCB2E25-2523-8564-A268-8E97FB6CF5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41460" y="2244097"/>
            <a:ext cx="3885430" cy="3885430"/>
          </a:xfrm>
          <a:prstGeom prst="rect">
            <a:avLst/>
          </a:prstGeom>
          <a:noFill/>
          <a:ln>
            <a:noFill/>
          </a:ln>
        </p:spPr>
      </p:pic>
      <p:grpSp>
        <p:nvGrpSpPr>
          <p:cNvPr id="10" name="Group 9">
            <a:extLst>
              <a:ext uri="{FF2B5EF4-FFF2-40B4-BE49-F238E27FC236}">
                <a16:creationId xmlns:a16="http://schemas.microsoft.com/office/drawing/2014/main" id="{2CAA3595-8AB9-DC20-E200-22ED26A1152C}"/>
              </a:ext>
            </a:extLst>
          </p:cNvPr>
          <p:cNvGrpSpPr/>
          <p:nvPr/>
        </p:nvGrpSpPr>
        <p:grpSpPr>
          <a:xfrm>
            <a:off x="391888" y="2609837"/>
            <a:ext cx="2744000" cy="2743226"/>
            <a:chOff x="0" y="0"/>
            <a:chExt cx="1432998" cy="1432999"/>
          </a:xfrm>
        </p:grpSpPr>
        <p:grpSp>
          <p:nvGrpSpPr>
            <p:cNvPr id="67" name="Group 66">
              <a:extLst>
                <a:ext uri="{FF2B5EF4-FFF2-40B4-BE49-F238E27FC236}">
                  <a16:creationId xmlns:a16="http://schemas.microsoft.com/office/drawing/2014/main" id="{4BE7DA66-EF70-5FBA-80C3-CC5B87D71BE9}"/>
                </a:ext>
              </a:extLst>
            </p:cNvPr>
            <p:cNvGrpSpPr/>
            <p:nvPr/>
          </p:nvGrpSpPr>
          <p:grpSpPr>
            <a:xfrm>
              <a:off x="0" y="0"/>
              <a:ext cx="1432998" cy="1432999"/>
              <a:chOff x="0" y="0"/>
              <a:chExt cx="1714500" cy="1714500"/>
            </a:xfrm>
          </p:grpSpPr>
          <p:sp>
            <p:nvSpPr>
              <p:cNvPr id="69" name="Rectangle: Diagonal Corners Rounded 68">
                <a:extLst>
                  <a:ext uri="{FF2B5EF4-FFF2-40B4-BE49-F238E27FC236}">
                    <a16:creationId xmlns:a16="http://schemas.microsoft.com/office/drawing/2014/main" id="{4828C3C1-D065-A761-E059-88FF0A84AC65}"/>
                  </a:ext>
                </a:extLst>
              </p:cNvPr>
              <p:cNvSpPr/>
              <p:nvPr/>
            </p:nvSpPr>
            <p:spPr>
              <a:xfrm flipV="1">
                <a:off x="45971" y="23618"/>
                <a:ext cx="1622560" cy="1667264"/>
              </a:xfrm>
              <a:prstGeom prst="round2DiagRect">
                <a:avLst>
                  <a:gd name="adj1" fmla="val 7948"/>
                  <a:gd name="adj2" fmla="val 45033"/>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70" name="Oval 69">
                <a:extLst>
                  <a:ext uri="{FF2B5EF4-FFF2-40B4-BE49-F238E27FC236}">
                    <a16:creationId xmlns:a16="http://schemas.microsoft.com/office/drawing/2014/main" id="{07748231-2230-C521-F1F1-DCF2788F9E13}"/>
                  </a:ext>
                </a:extLst>
              </p:cNvPr>
              <p:cNvSpPr/>
              <p:nvPr/>
            </p:nvSpPr>
            <p:spPr>
              <a:xfrm>
                <a:off x="0" y="0"/>
                <a:ext cx="1714500" cy="1714500"/>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8" name="TextBox 4101">
              <a:extLst>
                <a:ext uri="{FF2B5EF4-FFF2-40B4-BE49-F238E27FC236}">
                  <a16:creationId xmlns:a16="http://schemas.microsoft.com/office/drawing/2014/main" id="{25D0B312-4EFD-D9B5-CDC8-D434FA8C3BB0}"/>
                </a:ext>
              </a:extLst>
            </p:cNvPr>
            <p:cNvSpPr txBox="1"/>
            <p:nvPr/>
          </p:nvSpPr>
          <p:spPr>
            <a:xfrm>
              <a:off x="38418" y="583516"/>
              <a:ext cx="1355089" cy="334413"/>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الالتزام والمسؤولية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4" name="Group 23">
            <a:extLst>
              <a:ext uri="{FF2B5EF4-FFF2-40B4-BE49-F238E27FC236}">
                <a16:creationId xmlns:a16="http://schemas.microsoft.com/office/drawing/2014/main" id="{088DDFE2-8417-A3D2-79C8-872685782F47}"/>
              </a:ext>
            </a:extLst>
          </p:cNvPr>
          <p:cNvGrpSpPr/>
          <p:nvPr/>
        </p:nvGrpSpPr>
        <p:grpSpPr>
          <a:xfrm>
            <a:off x="6168038" y="2609837"/>
            <a:ext cx="2744000" cy="2743226"/>
            <a:chOff x="3016476" y="0"/>
            <a:chExt cx="1432998" cy="1432999"/>
          </a:xfrm>
        </p:grpSpPr>
        <p:grpSp>
          <p:nvGrpSpPr>
            <p:cNvPr id="63" name="Group 62">
              <a:extLst>
                <a:ext uri="{FF2B5EF4-FFF2-40B4-BE49-F238E27FC236}">
                  <a16:creationId xmlns:a16="http://schemas.microsoft.com/office/drawing/2014/main" id="{02E931D6-C766-FD75-6C6E-DFCE40BA52BF}"/>
                </a:ext>
              </a:extLst>
            </p:cNvPr>
            <p:cNvGrpSpPr/>
            <p:nvPr/>
          </p:nvGrpSpPr>
          <p:grpSpPr>
            <a:xfrm>
              <a:off x="3016476" y="0"/>
              <a:ext cx="1432998" cy="1432999"/>
              <a:chOff x="3016478" y="0"/>
              <a:chExt cx="1714500" cy="1714500"/>
            </a:xfrm>
          </p:grpSpPr>
          <p:sp>
            <p:nvSpPr>
              <p:cNvPr id="65" name="Rectangle: Diagonal Corners Rounded 64">
                <a:extLst>
                  <a:ext uri="{FF2B5EF4-FFF2-40B4-BE49-F238E27FC236}">
                    <a16:creationId xmlns:a16="http://schemas.microsoft.com/office/drawing/2014/main" id="{747366BD-8F5E-B928-6215-025ADAAC25C0}"/>
                  </a:ext>
                </a:extLst>
              </p:cNvPr>
              <p:cNvSpPr/>
              <p:nvPr/>
            </p:nvSpPr>
            <p:spPr>
              <a:xfrm flipV="1">
                <a:off x="3062449" y="23618"/>
                <a:ext cx="1622560" cy="1667264"/>
              </a:xfrm>
              <a:prstGeom prst="round2DiagRect">
                <a:avLst>
                  <a:gd name="adj1" fmla="val 7948"/>
                  <a:gd name="adj2" fmla="val 45033"/>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6" name="Oval 65">
                <a:extLst>
                  <a:ext uri="{FF2B5EF4-FFF2-40B4-BE49-F238E27FC236}">
                    <a16:creationId xmlns:a16="http://schemas.microsoft.com/office/drawing/2014/main" id="{EC0D6D02-5741-499B-598D-C02BBB9A0055}"/>
                  </a:ext>
                </a:extLst>
              </p:cNvPr>
              <p:cNvSpPr/>
              <p:nvPr/>
            </p:nvSpPr>
            <p:spPr>
              <a:xfrm>
                <a:off x="3016478" y="0"/>
                <a:ext cx="1714500" cy="1714500"/>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4" name="TextBox 67">
              <a:extLst>
                <a:ext uri="{FF2B5EF4-FFF2-40B4-BE49-F238E27FC236}">
                  <a16:creationId xmlns:a16="http://schemas.microsoft.com/office/drawing/2014/main" id="{D5E28A2C-0CEC-ED52-09BF-D972A5C3A050}"/>
                </a:ext>
              </a:extLst>
            </p:cNvPr>
            <p:cNvSpPr txBox="1"/>
            <p:nvPr/>
          </p:nvSpPr>
          <p:spPr>
            <a:xfrm>
              <a:off x="3054674" y="583516"/>
              <a:ext cx="1355724" cy="334413"/>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الإبداع المحدود</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64850100-04BD-BC24-1DD6-1B146F21FDCB}"/>
              </a:ext>
            </a:extLst>
          </p:cNvPr>
          <p:cNvGrpSpPr/>
          <p:nvPr/>
        </p:nvGrpSpPr>
        <p:grpSpPr>
          <a:xfrm>
            <a:off x="3279963" y="2609837"/>
            <a:ext cx="2744000" cy="2743226"/>
            <a:chOff x="1508238" y="0"/>
            <a:chExt cx="1432998" cy="1432999"/>
          </a:xfrm>
        </p:grpSpPr>
        <p:grpSp>
          <p:nvGrpSpPr>
            <p:cNvPr id="59" name="Group 58">
              <a:extLst>
                <a:ext uri="{FF2B5EF4-FFF2-40B4-BE49-F238E27FC236}">
                  <a16:creationId xmlns:a16="http://schemas.microsoft.com/office/drawing/2014/main" id="{B0944BF9-D180-761B-6262-5BF37B869240}"/>
                </a:ext>
              </a:extLst>
            </p:cNvPr>
            <p:cNvGrpSpPr/>
            <p:nvPr/>
          </p:nvGrpSpPr>
          <p:grpSpPr>
            <a:xfrm>
              <a:off x="1508238" y="0"/>
              <a:ext cx="1432998" cy="1432999"/>
              <a:chOff x="1508239" y="0"/>
              <a:chExt cx="1714500" cy="1714500"/>
            </a:xfrm>
          </p:grpSpPr>
          <p:sp>
            <p:nvSpPr>
              <p:cNvPr id="61" name="Rectangle: Diagonal Corners Rounded 60">
                <a:extLst>
                  <a:ext uri="{FF2B5EF4-FFF2-40B4-BE49-F238E27FC236}">
                    <a16:creationId xmlns:a16="http://schemas.microsoft.com/office/drawing/2014/main" id="{642B1489-FE30-16EB-1EC4-DA56C8D4AD18}"/>
                  </a:ext>
                </a:extLst>
              </p:cNvPr>
              <p:cNvSpPr/>
              <p:nvPr/>
            </p:nvSpPr>
            <p:spPr>
              <a:xfrm flipV="1">
                <a:off x="1554210" y="23618"/>
                <a:ext cx="1622560" cy="1667264"/>
              </a:xfrm>
              <a:prstGeom prst="round2DiagRect">
                <a:avLst>
                  <a:gd name="adj1" fmla="val 7948"/>
                  <a:gd name="adj2" fmla="val 45033"/>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62" name="Oval 61">
                <a:extLst>
                  <a:ext uri="{FF2B5EF4-FFF2-40B4-BE49-F238E27FC236}">
                    <a16:creationId xmlns:a16="http://schemas.microsoft.com/office/drawing/2014/main" id="{52DF3823-BED8-5994-56AF-21C57BF12CCC}"/>
                  </a:ext>
                </a:extLst>
              </p:cNvPr>
              <p:cNvSpPr/>
              <p:nvPr/>
            </p:nvSpPr>
            <p:spPr>
              <a:xfrm>
                <a:off x="1508239" y="0"/>
                <a:ext cx="1714500" cy="1714500"/>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60" name="TextBox 71">
              <a:extLst>
                <a:ext uri="{FF2B5EF4-FFF2-40B4-BE49-F238E27FC236}">
                  <a16:creationId xmlns:a16="http://schemas.microsoft.com/office/drawing/2014/main" id="{414B0838-8C5C-35D1-611A-50400C03F20D}"/>
                </a:ext>
              </a:extLst>
            </p:cNvPr>
            <p:cNvSpPr txBox="1"/>
            <p:nvPr/>
          </p:nvSpPr>
          <p:spPr>
            <a:xfrm>
              <a:off x="1546546" y="455925"/>
              <a:ext cx="1355724" cy="630240"/>
            </a:xfrm>
            <a:prstGeom prst="rect">
              <a:avLst/>
            </a:prstGeom>
            <a:noFill/>
          </p:spPr>
          <p:txBody>
            <a:bodyPr wrap="square" rtlCol="0">
              <a:spAutoFit/>
            </a:bodyPr>
            <a:lstStyle/>
            <a:p>
              <a:pPr algn="ctr" rtl="0">
                <a:lnSpc>
                  <a:spcPct val="115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عدم القدرة على التعاطف</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6" name="Group 35">
            <a:extLst>
              <a:ext uri="{FF2B5EF4-FFF2-40B4-BE49-F238E27FC236}">
                <a16:creationId xmlns:a16="http://schemas.microsoft.com/office/drawing/2014/main" id="{92F43D7F-49C2-6A5C-0A37-9F40FB69CAB6}"/>
              </a:ext>
            </a:extLst>
          </p:cNvPr>
          <p:cNvGrpSpPr/>
          <p:nvPr/>
        </p:nvGrpSpPr>
        <p:grpSpPr>
          <a:xfrm>
            <a:off x="9056114" y="2609837"/>
            <a:ext cx="2744000" cy="2743226"/>
            <a:chOff x="4524715" y="0"/>
            <a:chExt cx="1432998" cy="1432999"/>
          </a:xfrm>
        </p:grpSpPr>
        <p:grpSp>
          <p:nvGrpSpPr>
            <p:cNvPr id="44" name="Group 43">
              <a:extLst>
                <a:ext uri="{FF2B5EF4-FFF2-40B4-BE49-F238E27FC236}">
                  <a16:creationId xmlns:a16="http://schemas.microsoft.com/office/drawing/2014/main" id="{306B80B8-3C74-D268-8294-103739906E7F}"/>
                </a:ext>
              </a:extLst>
            </p:cNvPr>
            <p:cNvGrpSpPr/>
            <p:nvPr/>
          </p:nvGrpSpPr>
          <p:grpSpPr>
            <a:xfrm>
              <a:off x="4524715" y="0"/>
              <a:ext cx="1432998" cy="1432999"/>
              <a:chOff x="4524717" y="0"/>
              <a:chExt cx="1714500" cy="1714500"/>
            </a:xfrm>
          </p:grpSpPr>
          <p:sp>
            <p:nvSpPr>
              <p:cNvPr id="57" name="Rectangle: Diagonal Corners Rounded 56">
                <a:extLst>
                  <a:ext uri="{FF2B5EF4-FFF2-40B4-BE49-F238E27FC236}">
                    <a16:creationId xmlns:a16="http://schemas.microsoft.com/office/drawing/2014/main" id="{91E60A73-C04E-D531-5B8D-B6735A1F773B}"/>
                  </a:ext>
                </a:extLst>
              </p:cNvPr>
              <p:cNvSpPr/>
              <p:nvPr/>
            </p:nvSpPr>
            <p:spPr>
              <a:xfrm flipV="1">
                <a:off x="4570688" y="23618"/>
                <a:ext cx="1622560" cy="1667264"/>
              </a:xfrm>
              <a:prstGeom prst="round2DiagRect">
                <a:avLst>
                  <a:gd name="adj1" fmla="val 7948"/>
                  <a:gd name="adj2" fmla="val 45033"/>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58" name="Oval 57">
                <a:extLst>
                  <a:ext uri="{FF2B5EF4-FFF2-40B4-BE49-F238E27FC236}">
                    <a16:creationId xmlns:a16="http://schemas.microsoft.com/office/drawing/2014/main" id="{DC023497-8681-4859-85CB-79EFD09475AB}"/>
                  </a:ext>
                </a:extLst>
              </p:cNvPr>
              <p:cNvSpPr/>
              <p:nvPr/>
            </p:nvSpPr>
            <p:spPr>
              <a:xfrm>
                <a:off x="4524717" y="0"/>
                <a:ext cx="1714500" cy="1714500"/>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grpSp>
        <p:sp>
          <p:nvSpPr>
            <p:cNvPr id="45" name="TextBox 4142">
              <a:extLst>
                <a:ext uri="{FF2B5EF4-FFF2-40B4-BE49-F238E27FC236}">
                  <a16:creationId xmlns:a16="http://schemas.microsoft.com/office/drawing/2014/main" id="{9B700CD7-6D1B-FF93-FD43-AA1C56DF408F}"/>
                </a:ext>
              </a:extLst>
            </p:cNvPr>
            <p:cNvSpPr txBox="1"/>
            <p:nvPr/>
          </p:nvSpPr>
          <p:spPr>
            <a:xfrm>
              <a:off x="4562802" y="401380"/>
              <a:ext cx="1355724" cy="630240"/>
            </a:xfrm>
            <a:prstGeom prst="rect">
              <a:avLst/>
            </a:prstGeom>
            <a:noFill/>
          </p:spPr>
          <p:txBody>
            <a:bodyPr wrap="square" rtlCol="0">
              <a:sp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افتقار الذكاء الاصطناعي للحكمة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214755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744E4-D37A-D6F5-75AD-7489DAB8E67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1BE877B-B9DF-EE66-7EE7-A5F8967C5EB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C4D4E17A-8E86-2392-B875-9384914ACE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BD9D45C8-B877-4163-04C6-2933F24860A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B3121294-C147-59B3-D8F6-900E1F113D0B}"/>
              </a:ext>
            </a:extLst>
          </p:cNvPr>
          <p:cNvSpPr txBox="1"/>
          <p:nvPr/>
        </p:nvSpPr>
        <p:spPr>
          <a:xfrm>
            <a:off x="5435453" y="918141"/>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التكيّف مع التقنيات الناشئة والتحوّل الرقمي المتسارع</a:t>
            </a:r>
            <a:endParaRPr lang="en-US" dirty="0"/>
          </a:p>
        </p:txBody>
      </p:sp>
      <p:sp>
        <p:nvSpPr>
          <p:cNvPr id="3" name="TextBox 2">
            <a:extLst>
              <a:ext uri="{FF2B5EF4-FFF2-40B4-BE49-F238E27FC236}">
                <a16:creationId xmlns:a16="http://schemas.microsoft.com/office/drawing/2014/main" id="{A96992BE-C920-4C23-E779-EBB5535A6462}"/>
              </a:ext>
            </a:extLst>
          </p:cNvPr>
          <p:cNvSpPr txBox="1"/>
          <p:nvPr/>
        </p:nvSpPr>
        <p:spPr>
          <a:xfrm>
            <a:off x="5435453" y="1498978"/>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إدارة فرق عمل متنوّعة جغرافياً وثقافياً في بيئة عمل هجينة</a:t>
            </a:r>
            <a:endParaRPr lang="en-US" dirty="0"/>
          </a:p>
        </p:txBody>
      </p:sp>
      <p:sp>
        <p:nvSpPr>
          <p:cNvPr id="10" name="TextBox 9">
            <a:extLst>
              <a:ext uri="{FF2B5EF4-FFF2-40B4-BE49-F238E27FC236}">
                <a16:creationId xmlns:a16="http://schemas.microsoft.com/office/drawing/2014/main" id="{FBD6132B-F7A5-5BA8-F610-A045A9D14693}"/>
              </a:ext>
            </a:extLst>
          </p:cNvPr>
          <p:cNvSpPr txBox="1"/>
          <p:nvPr/>
        </p:nvSpPr>
        <p:spPr>
          <a:xfrm>
            <a:off x="5435453" y="2079815"/>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تطوير مهارات العاملين لمواكبة متطلّبات المستقبل</a:t>
            </a:r>
            <a:endParaRPr lang="en-US" dirty="0"/>
          </a:p>
        </p:txBody>
      </p:sp>
      <p:sp>
        <p:nvSpPr>
          <p:cNvPr id="11" name="TextBox 10">
            <a:extLst>
              <a:ext uri="{FF2B5EF4-FFF2-40B4-BE49-F238E27FC236}">
                <a16:creationId xmlns:a16="http://schemas.microsoft.com/office/drawing/2014/main" id="{1BF0AE0F-0B0F-6074-14BE-0812ACEBC9BF}"/>
              </a:ext>
            </a:extLst>
          </p:cNvPr>
          <p:cNvSpPr txBox="1"/>
          <p:nvPr/>
        </p:nvSpPr>
        <p:spPr>
          <a:xfrm>
            <a:off x="5435453" y="266065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تحقيق التوازن بين الاستجابة السريعة للتغيّرات والحفاظ على الاستقرار المؤسّسي</a:t>
            </a:r>
            <a:endParaRPr lang="en-US" dirty="0"/>
          </a:p>
        </p:txBody>
      </p:sp>
      <p:sp>
        <p:nvSpPr>
          <p:cNvPr id="12" name="TextBox 11">
            <a:extLst>
              <a:ext uri="{FF2B5EF4-FFF2-40B4-BE49-F238E27FC236}">
                <a16:creationId xmlns:a16="http://schemas.microsoft.com/office/drawing/2014/main" id="{0971C392-BC92-1987-18D7-4B70DAAE6B9C}"/>
              </a:ext>
            </a:extLst>
          </p:cNvPr>
          <p:cNvSpPr txBox="1"/>
          <p:nvPr/>
        </p:nvSpPr>
        <p:spPr>
          <a:xfrm>
            <a:off x="5435453" y="3702512"/>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مواجهة تحدّيات الاستدامة والمسؤولية الاجتماعية المتزايدة</a:t>
            </a:r>
            <a:endParaRPr lang="en-US" dirty="0"/>
          </a:p>
        </p:txBody>
      </p:sp>
      <p:sp>
        <p:nvSpPr>
          <p:cNvPr id="5" name="TextBox 4">
            <a:extLst>
              <a:ext uri="{FF2B5EF4-FFF2-40B4-BE49-F238E27FC236}">
                <a16:creationId xmlns:a16="http://schemas.microsoft.com/office/drawing/2014/main" id="{B072661B-9772-9E3F-74D5-5C1A5045087F}"/>
              </a:ext>
            </a:extLst>
          </p:cNvPr>
          <p:cNvSpPr txBox="1"/>
          <p:nvPr/>
        </p:nvSpPr>
        <p:spPr>
          <a:xfrm>
            <a:off x="5435453" y="4283349"/>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استقطاب المواهب والاحتفاظ بها في سوق عمل شديد التنافسية</a:t>
            </a:r>
            <a:endParaRPr lang="en-US" dirty="0"/>
          </a:p>
        </p:txBody>
      </p:sp>
      <p:sp>
        <p:nvSpPr>
          <p:cNvPr id="6" name="TextBox 5">
            <a:extLst>
              <a:ext uri="{FF2B5EF4-FFF2-40B4-BE49-F238E27FC236}">
                <a16:creationId xmlns:a16="http://schemas.microsoft.com/office/drawing/2014/main" id="{C4B63C0D-6F3A-2A7C-8289-9CAEA1AE178F}"/>
              </a:ext>
            </a:extLst>
          </p:cNvPr>
          <p:cNvSpPr txBox="1"/>
          <p:nvPr/>
        </p:nvSpPr>
        <p:spPr>
          <a:xfrm>
            <a:off x="5435453" y="4864186"/>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التعامل مع المتغيّرات الاقتصادية والجيوسياسية المتقلّبة</a:t>
            </a:r>
            <a:endParaRPr lang="en-US" dirty="0"/>
          </a:p>
        </p:txBody>
      </p:sp>
      <p:sp>
        <p:nvSpPr>
          <p:cNvPr id="7" name="TextBox 6">
            <a:extLst>
              <a:ext uri="{FF2B5EF4-FFF2-40B4-BE49-F238E27FC236}">
                <a16:creationId xmlns:a16="http://schemas.microsoft.com/office/drawing/2014/main" id="{C84AC54F-D1A8-508A-7724-D69F2381B36E}"/>
              </a:ext>
            </a:extLst>
          </p:cNvPr>
          <p:cNvSpPr txBox="1"/>
          <p:nvPr/>
        </p:nvSpPr>
        <p:spPr>
          <a:xfrm>
            <a:off x="5435453" y="5445023"/>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مواكبة التغيّرات في توقّعات العملاء والمستفيدين</a:t>
            </a:r>
            <a:endParaRPr lang="en-US" dirty="0"/>
          </a:p>
        </p:txBody>
      </p:sp>
      <p:sp>
        <p:nvSpPr>
          <p:cNvPr id="13" name="TextBox 12">
            <a:extLst>
              <a:ext uri="{FF2B5EF4-FFF2-40B4-BE49-F238E27FC236}">
                <a16:creationId xmlns:a16="http://schemas.microsoft.com/office/drawing/2014/main" id="{F3224E23-42DE-BF34-7009-53E5B7369648}"/>
              </a:ext>
            </a:extLst>
          </p:cNvPr>
          <p:cNvSpPr txBox="1"/>
          <p:nvPr/>
        </p:nvSpPr>
        <p:spPr>
          <a:xfrm>
            <a:off x="5435453" y="6025857"/>
            <a:ext cx="6364661" cy="553357"/>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تحقيق المرونة التنظيمية مع الحفاظ على الهوية المؤسّسية</a:t>
            </a:r>
            <a:endParaRPr lang="en-US" dirty="0"/>
          </a:p>
        </p:txBody>
      </p:sp>
    </p:spTree>
    <p:extLst>
      <p:ext uri="{BB962C8B-B14F-4D97-AF65-F5344CB8AC3E}">
        <p14:creationId xmlns:p14="http://schemas.microsoft.com/office/powerpoint/2010/main" val="1798975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10" grpId="0"/>
      <p:bldP spid="11" grpId="0"/>
      <p:bldP spid="12" grpId="0"/>
      <p:bldP spid="5" grpId="0"/>
      <p:bldP spid="6" grpId="0"/>
      <p:bldP spid="7" grpId="0"/>
      <p:bldP spid="1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23C54-666F-525D-1DDD-95C9A0528EB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27882D3-46F6-C5C9-D0EA-C0D069EE72FD}"/>
              </a:ext>
            </a:extLst>
          </p:cNvPr>
          <p:cNvSpPr txBox="1"/>
          <p:nvPr/>
        </p:nvSpPr>
        <p:spPr>
          <a:xfrm>
            <a:off x="2190750" y="-54691"/>
            <a:ext cx="7810500" cy="646331"/>
          </a:xfrm>
          <a:prstGeom prst="rect">
            <a:avLst/>
          </a:prstGeom>
          <a:noFill/>
        </p:spPr>
        <p:txBody>
          <a:bodyPr wrap="square">
            <a:spAutoFit/>
          </a:bodyPr>
          <a:lstStyle/>
          <a:p>
            <a:pPr algn="ctr" rtl="1"/>
            <a:r>
              <a:rPr lang="ar-EG" sz="3600" b="1" dirty="0">
                <a:solidFill>
                  <a:schemeClr val="bg1"/>
                </a:solidFill>
                <a:latin typeface="Adobe Arabic" panose="02040503050201020203" pitchFamily="18" charset="-78"/>
                <a:cs typeface="Adobe Arabic" panose="02040503050201020203" pitchFamily="18" charset="-78"/>
              </a:rPr>
              <a:t>حدود الذكاء الاصطناعي في صنع القرار القيادي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895CF21B-E8E8-B08A-78D4-336F3283B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B7EA3A93-813C-8666-A74A-6B9532EB4341}"/>
              </a:ext>
            </a:extLst>
          </p:cNvPr>
          <p:cNvSpPr txBox="1"/>
          <p:nvPr/>
        </p:nvSpPr>
        <p:spPr>
          <a:xfrm>
            <a:off x="4851384" y="1021986"/>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استراتيجيات التغلّب على الحدود:</a:t>
            </a:r>
            <a:endParaRPr lang="en-US"/>
          </a:p>
        </p:txBody>
      </p:sp>
      <p:grpSp>
        <p:nvGrpSpPr>
          <p:cNvPr id="5" name="Group 4">
            <a:extLst>
              <a:ext uri="{FF2B5EF4-FFF2-40B4-BE49-F238E27FC236}">
                <a16:creationId xmlns:a16="http://schemas.microsoft.com/office/drawing/2014/main" id="{2CDF96BD-61E4-7871-E635-5F8E14C0C5C1}"/>
              </a:ext>
            </a:extLst>
          </p:cNvPr>
          <p:cNvGrpSpPr/>
          <p:nvPr/>
        </p:nvGrpSpPr>
        <p:grpSpPr>
          <a:xfrm>
            <a:off x="432637" y="2528680"/>
            <a:ext cx="2740909" cy="2740539"/>
            <a:chOff x="0" y="0"/>
            <a:chExt cx="1722784" cy="1722784"/>
          </a:xfrm>
        </p:grpSpPr>
        <p:sp>
          <p:nvSpPr>
            <p:cNvPr id="26" name="Oval 25">
              <a:extLst>
                <a:ext uri="{FF2B5EF4-FFF2-40B4-BE49-F238E27FC236}">
                  <a16:creationId xmlns:a16="http://schemas.microsoft.com/office/drawing/2014/main" id="{41A8622E-0943-AF33-1573-2C8ED7568AAF}"/>
                </a:ext>
              </a:extLst>
            </p:cNvPr>
            <p:cNvSpPr/>
            <p:nvPr/>
          </p:nvSpPr>
          <p:spPr>
            <a:xfrm>
              <a:off x="0" y="0"/>
              <a:ext cx="1722784" cy="1722784"/>
            </a:xfrm>
            <a:prstGeom prst="ellipse">
              <a:avLst/>
            </a:prstGeom>
            <a:noFill/>
            <a:ln>
              <a:solidFill>
                <a:srgbClr val="2E75B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8" name="Oval 27">
              <a:extLst>
                <a:ext uri="{FF2B5EF4-FFF2-40B4-BE49-F238E27FC236}">
                  <a16:creationId xmlns:a16="http://schemas.microsoft.com/office/drawing/2014/main" id="{20E6BCA7-D655-6496-5537-EEAA5193D564}"/>
                </a:ext>
              </a:extLst>
            </p:cNvPr>
            <p:cNvSpPr/>
            <p:nvPr/>
          </p:nvSpPr>
          <p:spPr>
            <a:xfrm>
              <a:off x="92766" y="92766"/>
              <a:ext cx="1537252" cy="1537252"/>
            </a:xfrm>
            <a:prstGeom prst="ellipse">
              <a:avLst/>
            </a:prstGeom>
            <a:solidFill>
              <a:srgbClr val="2E75B6"/>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9" name="Oval 28">
              <a:extLst>
                <a:ext uri="{FF2B5EF4-FFF2-40B4-BE49-F238E27FC236}">
                  <a16:creationId xmlns:a16="http://schemas.microsoft.com/office/drawing/2014/main" id="{192A3EA5-7B58-BEB7-40CD-1283500C8ECE}"/>
                </a:ext>
              </a:extLst>
            </p:cNvPr>
            <p:cNvSpPr/>
            <p:nvPr/>
          </p:nvSpPr>
          <p:spPr>
            <a:xfrm>
              <a:off x="172553" y="172553"/>
              <a:ext cx="1377676" cy="1377675"/>
            </a:xfrm>
            <a:prstGeom prst="ellipse">
              <a:avLst/>
            </a:prstGeom>
            <a:solidFill>
              <a:schemeClr val="bg1"/>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30" name="TextBox 9237">
              <a:extLst>
                <a:ext uri="{FF2B5EF4-FFF2-40B4-BE49-F238E27FC236}">
                  <a16:creationId xmlns:a16="http://schemas.microsoft.com/office/drawing/2014/main" id="{66FC1CB8-9D4D-CDDA-10A1-A4E457D4C7B7}"/>
                </a:ext>
              </a:extLst>
            </p:cNvPr>
            <p:cNvSpPr txBox="1">
              <a:spLocks noChangeArrowheads="1"/>
            </p:cNvSpPr>
            <p:nvPr/>
          </p:nvSpPr>
          <p:spPr bwMode="auto">
            <a:xfrm flipV="1">
              <a:off x="253835" y="118406"/>
              <a:ext cx="1215117" cy="1093304"/>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التنوّع في فرق التطوير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roup 6">
            <a:extLst>
              <a:ext uri="{FF2B5EF4-FFF2-40B4-BE49-F238E27FC236}">
                <a16:creationId xmlns:a16="http://schemas.microsoft.com/office/drawing/2014/main" id="{DF821548-4FF6-E44E-EBCB-06F3B529DB73}"/>
              </a:ext>
            </a:extLst>
          </p:cNvPr>
          <p:cNvGrpSpPr/>
          <p:nvPr/>
        </p:nvGrpSpPr>
        <p:grpSpPr>
          <a:xfrm>
            <a:off x="3321133" y="2569441"/>
            <a:ext cx="2740909" cy="2740539"/>
            <a:chOff x="1465411" y="20682"/>
            <a:chExt cx="1722784" cy="1722784"/>
          </a:xfrm>
        </p:grpSpPr>
        <p:sp>
          <p:nvSpPr>
            <p:cNvPr id="21" name="Oval 20">
              <a:extLst>
                <a:ext uri="{FF2B5EF4-FFF2-40B4-BE49-F238E27FC236}">
                  <a16:creationId xmlns:a16="http://schemas.microsoft.com/office/drawing/2014/main" id="{2132DEC0-B2EA-3CA6-9D38-08E4104B7DFE}"/>
                </a:ext>
              </a:extLst>
            </p:cNvPr>
            <p:cNvSpPr/>
            <p:nvPr/>
          </p:nvSpPr>
          <p:spPr>
            <a:xfrm>
              <a:off x="1465411" y="20682"/>
              <a:ext cx="1722784" cy="1722784"/>
            </a:xfrm>
            <a:prstGeom prst="ellipse">
              <a:avLst/>
            </a:prstGeom>
            <a:noFill/>
            <a:ln>
              <a:solidFill>
                <a:srgbClr val="FFD36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2" name="Oval 21">
              <a:extLst>
                <a:ext uri="{FF2B5EF4-FFF2-40B4-BE49-F238E27FC236}">
                  <a16:creationId xmlns:a16="http://schemas.microsoft.com/office/drawing/2014/main" id="{EFE08542-B0F3-C26B-24D6-5A9025AC8AC6}"/>
                </a:ext>
              </a:extLst>
            </p:cNvPr>
            <p:cNvSpPr/>
            <p:nvPr/>
          </p:nvSpPr>
          <p:spPr>
            <a:xfrm>
              <a:off x="1558177" y="113448"/>
              <a:ext cx="1537252" cy="1537252"/>
            </a:xfrm>
            <a:prstGeom prst="ellipse">
              <a:avLst/>
            </a:prstGeom>
            <a:solidFill>
              <a:srgbClr val="FFD366"/>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3" name="Oval 22">
              <a:extLst>
                <a:ext uri="{FF2B5EF4-FFF2-40B4-BE49-F238E27FC236}">
                  <a16:creationId xmlns:a16="http://schemas.microsoft.com/office/drawing/2014/main" id="{1AB8E92C-AC7C-B019-CE39-9F3178670F0C}"/>
                </a:ext>
              </a:extLst>
            </p:cNvPr>
            <p:cNvSpPr/>
            <p:nvPr/>
          </p:nvSpPr>
          <p:spPr>
            <a:xfrm>
              <a:off x="1637965" y="193236"/>
              <a:ext cx="1377676" cy="1377676"/>
            </a:xfrm>
            <a:prstGeom prst="ellipse">
              <a:avLst/>
            </a:prstGeom>
            <a:solidFill>
              <a:schemeClr val="bg1"/>
            </a:solidFill>
            <a:ln>
              <a:solidFill>
                <a:srgbClr val="FFD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5" name="TextBox 9233">
              <a:extLst>
                <a:ext uri="{FF2B5EF4-FFF2-40B4-BE49-F238E27FC236}">
                  <a16:creationId xmlns:a16="http://schemas.microsoft.com/office/drawing/2014/main" id="{170690D2-D0B0-E04D-EFFD-FE37E4A65850}"/>
                </a:ext>
              </a:extLst>
            </p:cNvPr>
            <p:cNvSpPr txBox="1">
              <a:spLocks noChangeArrowheads="1"/>
            </p:cNvSpPr>
            <p:nvPr/>
          </p:nvSpPr>
          <p:spPr bwMode="auto">
            <a:xfrm flipV="1">
              <a:off x="1558177" y="205375"/>
              <a:ext cx="1537252" cy="909483"/>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التقييم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640069D1-91B0-5CD5-9042-F7520822E504}"/>
              </a:ext>
            </a:extLst>
          </p:cNvPr>
          <p:cNvGrpSpPr/>
          <p:nvPr/>
        </p:nvGrpSpPr>
        <p:grpSpPr>
          <a:xfrm>
            <a:off x="6162028" y="2569441"/>
            <a:ext cx="2740909" cy="2740539"/>
            <a:chOff x="2616305" y="20682"/>
            <a:chExt cx="1722784" cy="1722784"/>
          </a:xfrm>
        </p:grpSpPr>
        <p:sp>
          <p:nvSpPr>
            <p:cNvPr id="17" name="Oval 16">
              <a:extLst>
                <a:ext uri="{FF2B5EF4-FFF2-40B4-BE49-F238E27FC236}">
                  <a16:creationId xmlns:a16="http://schemas.microsoft.com/office/drawing/2014/main" id="{525E197D-7EC8-B03C-BC71-5A544A3C072D}"/>
                </a:ext>
              </a:extLst>
            </p:cNvPr>
            <p:cNvSpPr/>
            <p:nvPr/>
          </p:nvSpPr>
          <p:spPr>
            <a:xfrm>
              <a:off x="2616305" y="20682"/>
              <a:ext cx="1722784" cy="1722784"/>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8" name="Oval 17">
              <a:extLst>
                <a:ext uri="{FF2B5EF4-FFF2-40B4-BE49-F238E27FC236}">
                  <a16:creationId xmlns:a16="http://schemas.microsoft.com/office/drawing/2014/main" id="{9DD26C76-46FB-80A9-0065-68A84B7E0015}"/>
                </a:ext>
              </a:extLst>
            </p:cNvPr>
            <p:cNvSpPr/>
            <p:nvPr/>
          </p:nvSpPr>
          <p:spPr>
            <a:xfrm>
              <a:off x="2709071" y="113448"/>
              <a:ext cx="1537252" cy="1537252"/>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9" name="Oval 18">
              <a:extLst>
                <a:ext uri="{FF2B5EF4-FFF2-40B4-BE49-F238E27FC236}">
                  <a16:creationId xmlns:a16="http://schemas.microsoft.com/office/drawing/2014/main" id="{871EFBE0-7D0E-6128-325D-C2C40A199DB7}"/>
                </a:ext>
              </a:extLst>
            </p:cNvPr>
            <p:cNvSpPr/>
            <p:nvPr/>
          </p:nvSpPr>
          <p:spPr>
            <a:xfrm>
              <a:off x="2788859" y="193236"/>
              <a:ext cx="1377676" cy="1377676"/>
            </a:xfrm>
            <a:prstGeom prst="ellipse">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20" name="TextBox 9229">
              <a:extLst>
                <a:ext uri="{FF2B5EF4-FFF2-40B4-BE49-F238E27FC236}">
                  <a16:creationId xmlns:a16="http://schemas.microsoft.com/office/drawing/2014/main" id="{E9A2B5F7-29A9-D361-E94C-D08691B0AA13}"/>
                </a:ext>
              </a:extLst>
            </p:cNvPr>
            <p:cNvSpPr txBox="1">
              <a:spLocks noChangeArrowheads="1"/>
            </p:cNvSpPr>
            <p:nvPr/>
          </p:nvSpPr>
          <p:spPr bwMode="auto">
            <a:xfrm flipV="1">
              <a:off x="2708922" y="139721"/>
              <a:ext cx="1537252" cy="975137"/>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الشفافية</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518AD971-1D84-FFB4-258C-64FB3F96D920}"/>
              </a:ext>
            </a:extLst>
          </p:cNvPr>
          <p:cNvGrpSpPr/>
          <p:nvPr/>
        </p:nvGrpSpPr>
        <p:grpSpPr>
          <a:xfrm>
            <a:off x="9018452" y="2569441"/>
            <a:ext cx="2740909" cy="2740539"/>
            <a:chOff x="3773490" y="20682"/>
            <a:chExt cx="1722784" cy="1722784"/>
          </a:xfrm>
        </p:grpSpPr>
        <p:sp>
          <p:nvSpPr>
            <p:cNvPr id="13" name="Oval 12">
              <a:extLst>
                <a:ext uri="{FF2B5EF4-FFF2-40B4-BE49-F238E27FC236}">
                  <a16:creationId xmlns:a16="http://schemas.microsoft.com/office/drawing/2014/main" id="{56E32A86-5604-2254-60BD-E896B6B3B4EE}"/>
                </a:ext>
              </a:extLst>
            </p:cNvPr>
            <p:cNvSpPr/>
            <p:nvPr/>
          </p:nvSpPr>
          <p:spPr>
            <a:xfrm>
              <a:off x="3773490" y="20682"/>
              <a:ext cx="1722784" cy="1722784"/>
            </a:xfrm>
            <a:prstGeom prst="ellipse">
              <a:avLst/>
            </a:prstGeom>
            <a:noFill/>
            <a:ln>
              <a:solidFill>
                <a:srgbClr val="168489"/>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4" name="Oval 13">
              <a:extLst>
                <a:ext uri="{FF2B5EF4-FFF2-40B4-BE49-F238E27FC236}">
                  <a16:creationId xmlns:a16="http://schemas.microsoft.com/office/drawing/2014/main" id="{A4FCD837-5491-00B4-EB22-D0CC33734FD7}"/>
                </a:ext>
              </a:extLst>
            </p:cNvPr>
            <p:cNvSpPr/>
            <p:nvPr/>
          </p:nvSpPr>
          <p:spPr>
            <a:xfrm>
              <a:off x="3866256" y="113448"/>
              <a:ext cx="1537252" cy="1537252"/>
            </a:xfrm>
            <a:prstGeom prst="ellipse">
              <a:avLst/>
            </a:prstGeom>
            <a:solidFill>
              <a:srgbClr val="168489"/>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5" name="Oval 14">
              <a:extLst>
                <a:ext uri="{FF2B5EF4-FFF2-40B4-BE49-F238E27FC236}">
                  <a16:creationId xmlns:a16="http://schemas.microsoft.com/office/drawing/2014/main" id="{420CB573-3DCC-6464-C12A-5A4AAEE4CB5A}"/>
                </a:ext>
              </a:extLst>
            </p:cNvPr>
            <p:cNvSpPr/>
            <p:nvPr/>
          </p:nvSpPr>
          <p:spPr>
            <a:xfrm>
              <a:off x="3946044" y="193236"/>
              <a:ext cx="1377676" cy="1377676"/>
            </a:xfrm>
            <a:prstGeom prst="ellipse">
              <a:avLst/>
            </a:prstGeom>
            <a:solidFill>
              <a:schemeClr val="bg1"/>
            </a:solid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3200"/>
            </a:p>
          </p:txBody>
        </p:sp>
        <p:sp>
          <p:nvSpPr>
            <p:cNvPr id="16" name="TextBox 9225">
              <a:extLst>
                <a:ext uri="{FF2B5EF4-FFF2-40B4-BE49-F238E27FC236}">
                  <a16:creationId xmlns:a16="http://schemas.microsoft.com/office/drawing/2014/main" id="{4159420A-463D-D004-7AEC-55C2B8266D5F}"/>
                </a:ext>
              </a:extLst>
            </p:cNvPr>
            <p:cNvSpPr txBox="1">
              <a:spLocks noChangeArrowheads="1"/>
            </p:cNvSpPr>
            <p:nvPr/>
          </p:nvSpPr>
          <p:spPr bwMode="auto">
            <a:xfrm flipV="1">
              <a:off x="3866034" y="232088"/>
              <a:ext cx="1537252" cy="856057"/>
            </a:xfrm>
            <a:prstGeom prst="rect">
              <a:avLst/>
            </a:prstGeom>
          </p:spPr>
          <p:txBody>
            <a:bodyPr rot="0" vert="horz" wrap="square" lIns="0" tIns="45720" rIns="0" bIns="45720" anchor="b" anchorCtr="0" upright="1">
              <a:noAutofit/>
            </a:bodyPr>
            <a:lstStyle/>
            <a:p>
              <a:pPr algn="ctr" rtl="0">
                <a:lnSpc>
                  <a:spcPct val="115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النموذج التكاملي</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92117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BA39E-8FD4-3F8E-6EE8-156A6010782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110152C-9747-462C-5B82-710965C40128}"/>
              </a:ext>
            </a:extLst>
          </p:cNvPr>
          <p:cNvSpPr txBox="1"/>
          <p:nvPr/>
        </p:nvSpPr>
        <p:spPr>
          <a:xfrm>
            <a:off x="2779494" y="-143443"/>
            <a:ext cx="6633012" cy="646331"/>
          </a:xfrm>
          <a:prstGeom prst="rect">
            <a:avLst/>
          </a:prstGeom>
          <a:noFill/>
        </p:spPr>
        <p:txBody>
          <a:bodyPr wrap="square">
            <a:spAutoFit/>
          </a:bodyPr>
          <a:lstStyle/>
          <a:p>
            <a:pPr algn="ctr" rtl="1"/>
            <a:r>
              <a:rPr lang="ar-SA" sz="3600" b="1" dirty="0">
                <a:solidFill>
                  <a:schemeClr val="bg1"/>
                </a:solidFill>
                <a:latin typeface="Adobe Arabic" panose="02040503050201020203" pitchFamily="18" charset="-78"/>
                <a:cs typeface="Adobe Arabic" panose="02040503050201020203" pitchFamily="18" charset="-78"/>
              </a:rPr>
              <a:t>نشاط تدريبي</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51AFCAD7-49BF-29EF-E85C-81A86B2DC8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2" name="TextBox 1">
            <a:extLst>
              <a:ext uri="{FF2B5EF4-FFF2-40B4-BE49-F238E27FC236}">
                <a16:creationId xmlns:a16="http://schemas.microsoft.com/office/drawing/2014/main" id="{BA815E56-87A3-0A54-C9ED-B78CD139FA68}"/>
              </a:ext>
            </a:extLst>
          </p:cNvPr>
          <p:cNvSpPr txBox="1"/>
          <p:nvPr/>
        </p:nvSpPr>
        <p:spPr>
          <a:xfrm>
            <a:off x="1002401" y="3155737"/>
            <a:ext cx="5009702" cy="1224951"/>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EG" dirty="0"/>
              <a:t>محاكاة اتخاذ قرار استراتيجي باستخدام البيانات </a:t>
            </a:r>
            <a:r>
              <a:rPr lang="ar-EG"/>
              <a:t>والتحليلات </a:t>
            </a:r>
            <a:endParaRPr lang="en-US" dirty="0"/>
          </a:p>
        </p:txBody>
      </p:sp>
      <p:pic>
        <p:nvPicPr>
          <p:cNvPr id="3" name="Picture 2">
            <a:extLst>
              <a:ext uri="{FF2B5EF4-FFF2-40B4-BE49-F238E27FC236}">
                <a16:creationId xmlns:a16="http://schemas.microsoft.com/office/drawing/2014/main" id="{EABD2820-8B12-1A52-1B04-BFF9CCA408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9898" y="1386963"/>
            <a:ext cx="4762500" cy="4762500"/>
          </a:xfrm>
          <a:prstGeom prst="rect">
            <a:avLst/>
          </a:prstGeom>
        </p:spPr>
      </p:pic>
    </p:spTree>
    <p:extLst>
      <p:ext uri="{BB962C8B-B14F-4D97-AF65-F5344CB8AC3E}">
        <p14:creationId xmlns:p14="http://schemas.microsoft.com/office/powerpoint/2010/main" val="717640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A0C9CA"/>
        </a:solidFill>
        <a:effectLst/>
      </p:bgPr>
    </p:bg>
    <p:spTree>
      <p:nvGrpSpPr>
        <p:cNvPr id="1" name="">
          <a:extLst>
            <a:ext uri="{FF2B5EF4-FFF2-40B4-BE49-F238E27FC236}">
              <a16:creationId xmlns:a16="http://schemas.microsoft.com/office/drawing/2014/main" id="{06766C4E-51C6-AD5D-5299-3462FF7F0F31}"/>
            </a:ext>
          </a:extLst>
        </p:cNvPr>
        <p:cNvGrpSpPr/>
        <p:nvPr/>
      </p:nvGrpSpPr>
      <p:grpSpPr>
        <a:xfrm>
          <a:off x="0" y="0"/>
          <a:ext cx="0" cy="0"/>
          <a:chOff x="0" y="0"/>
          <a:chExt cx="0" cy="0"/>
        </a:xfrm>
      </p:grpSpPr>
      <p:sp>
        <p:nvSpPr>
          <p:cNvPr id="35" name="Rectangle: Rounded Corners 34">
            <a:extLst>
              <a:ext uri="{FF2B5EF4-FFF2-40B4-BE49-F238E27FC236}">
                <a16:creationId xmlns:a16="http://schemas.microsoft.com/office/drawing/2014/main" id="{263C5115-F674-54F1-EE38-BE8115CF6F9A}"/>
              </a:ext>
            </a:extLst>
          </p:cNvPr>
          <p:cNvSpPr/>
          <p:nvPr/>
        </p:nvSpPr>
        <p:spPr>
          <a:xfrm>
            <a:off x="4739621" y="1447801"/>
            <a:ext cx="7650048" cy="8235084"/>
          </a:xfrm>
          <a:prstGeom prst="roundRect">
            <a:avLst>
              <a:gd name="adj" fmla="val 6240"/>
            </a:avLst>
          </a:prstGeom>
          <a:solidFill>
            <a:schemeClr val="bg1"/>
          </a:solidFill>
          <a:ln>
            <a:noFill/>
          </a:ln>
          <a:scene3d>
            <a:camera prst="isometricTopUp"/>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Rounded Corners 98">
            <a:extLst>
              <a:ext uri="{FF2B5EF4-FFF2-40B4-BE49-F238E27FC236}">
                <a16:creationId xmlns:a16="http://schemas.microsoft.com/office/drawing/2014/main" id="{8747022C-4DE1-9818-6A36-86E38166C133}"/>
              </a:ext>
            </a:extLst>
          </p:cNvPr>
          <p:cNvSpPr/>
          <p:nvPr/>
        </p:nvSpPr>
        <p:spPr>
          <a:xfrm>
            <a:off x="4737292" y="2162437"/>
            <a:ext cx="7860092" cy="6964236"/>
          </a:xfrm>
          <a:prstGeom prst="roundRect">
            <a:avLst>
              <a:gd name="adj" fmla="val 3329"/>
            </a:avLst>
          </a:prstGeom>
          <a:noFill/>
          <a:ln w="28575">
            <a:solidFill>
              <a:schemeClr val="bg1">
                <a:lumMod val="65000"/>
              </a:schemeClr>
            </a:solidFill>
            <a:prstDash val="dash"/>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50" name="Group 49">
            <a:extLst>
              <a:ext uri="{FF2B5EF4-FFF2-40B4-BE49-F238E27FC236}">
                <a16:creationId xmlns:a16="http://schemas.microsoft.com/office/drawing/2014/main" id="{36BF8DB1-AB5B-D55E-9B7F-FC358E10F100}"/>
              </a:ext>
            </a:extLst>
          </p:cNvPr>
          <p:cNvGrpSpPr/>
          <p:nvPr/>
        </p:nvGrpSpPr>
        <p:grpSpPr>
          <a:xfrm>
            <a:off x="7979267" y="-972868"/>
            <a:ext cx="5613451" cy="4492039"/>
            <a:chOff x="8034976" y="-699337"/>
            <a:chExt cx="5613451" cy="4492039"/>
          </a:xfrm>
        </p:grpSpPr>
        <p:sp>
          <p:nvSpPr>
            <p:cNvPr id="46" name="Rectangle: Rounded Corners 45">
              <a:extLst>
                <a:ext uri="{FF2B5EF4-FFF2-40B4-BE49-F238E27FC236}">
                  <a16:creationId xmlns:a16="http://schemas.microsoft.com/office/drawing/2014/main" id="{A134FC3A-B7CE-5F89-3A7E-DF6FFD170C0E}"/>
                </a:ext>
              </a:extLst>
            </p:cNvPr>
            <p:cNvSpPr/>
            <p:nvPr/>
          </p:nvSpPr>
          <p:spPr>
            <a:xfrm>
              <a:off x="9169208" y="-69933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AD533469-7FC3-BE14-95A6-4961FA7D7E94}"/>
                </a:ext>
              </a:extLst>
            </p:cNvPr>
            <p:cNvSpPr/>
            <p:nvPr/>
          </p:nvSpPr>
          <p:spPr>
            <a:xfrm>
              <a:off x="8803305" y="-424622"/>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Rectangle: Rounded Corners 47">
              <a:extLst>
                <a:ext uri="{FF2B5EF4-FFF2-40B4-BE49-F238E27FC236}">
                  <a16:creationId xmlns:a16="http://schemas.microsoft.com/office/drawing/2014/main" id="{A07E2B33-D0F2-3C26-CB91-36D7C1BD0C25}"/>
                </a:ext>
              </a:extLst>
            </p:cNvPr>
            <p:cNvSpPr/>
            <p:nvPr/>
          </p:nvSpPr>
          <p:spPr>
            <a:xfrm>
              <a:off x="8437402" y="-175427"/>
              <a:ext cx="4479219" cy="3715798"/>
            </a:xfrm>
            <a:prstGeom prst="roundRect">
              <a:avLst>
                <a:gd name="adj" fmla="val 6240"/>
              </a:avLst>
            </a:prstGeom>
            <a:solidFill>
              <a:schemeClr val="bg1"/>
            </a:soli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Rectangle: Rounded Corners 48">
              <a:extLst>
                <a:ext uri="{FF2B5EF4-FFF2-40B4-BE49-F238E27FC236}">
                  <a16:creationId xmlns:a16="http://schemas.microsoft.com/office/drawing/2014/main" id="{4F254858-6B23-2B11-55D4-E629B372956B}"/>
                </a:ext>
              </a:extLst>
            </p:cNvPr>
            <p:cNvSpPr/>
            <p:nvPr/>
          </p:nvSpPr>
          <p:spPr>
            <a:xfrm>
              <a:off x="8034976" y="76904"/>
              <a:ext cx="4479219" cy="3715798"/>
            </a:xfrm>
            <a:prstGeom prst="roundRect">
              <a:avLst>
                <a:gd name="adj" fmla="val 6240"/>
              </a:avLst>
            </a:prstGeom>
            <a:gradFill flip="none" rotWithShape="1">
              <a:gsLst>
                <a:gs pos="0">
                  <a:srgbClr val="168489"/>
                </a:gs>
                <a:gs pos="58000">
                  <a:srgbClr val="82ADD1"/>
                </a:gs>
                <a:gs pos="100000">
                  <a:srgbClr val="A0C9CA"/>
                </a:gs>
              </a:gsLst>
              <a:lin ang="2700000" scaled="1"/>
              <a:tileRect/>
            </a:gradFill>
            <a:ln>
              <a:noFill/>
            </a:ln>
            <a:scene3d>
              <a:camera prst="isometricLeftDown"/>
              <a:lightRig rig="threePt" dir="t"/>
            </a:scene3d>
            <a:sp3d extrusionH="120650" prstMaterial="translucent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9" name="Picture 8">
            <a:extLst>
              <a:ext uri="{FF2B5EF4-FFF2-40B4-BE49-F238E27FC236}">
                <a16:creationId xmlns:a16="http://schemas.microsoft.com/office/drawing/2014/main" id="{F662A0B3-0BE9-521A-33C7-6425F6B31CB6}"/>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0"/>
                    </a14:imgEffect>
                  </a14:imgLayer>
                </a14:imgProps>
              </a:ext>
            </a:extLst>
          </a:blip>
          <a:stretch>
            <a:fillRect/>
          </a:stretch>
        </p:blipFill>
        <p:spPr>
          <a:xfrm>
            <a:off x="6260762" y="3379748"/>
            <a:ext cx="4102964" cy="2365453"/>
          </a:xfrm>
          <a:prstGeom prst="rect">
            <a:avLst/>
          </a:prstGeom>
        </p:spPr>
      </p:pic>
      <p:sp>
        <p:nvSpPr>
          <p:cNvPr id="4" name="Rectangle: Rounded Corners 3">
            <a:extLst>
              <a:ext uri="{FF2B5EF4-FFF2-40B4-BE49-F238E27FC236}">
                <a16:creationId xmlns:a16="http://schemas.microsoft.com/office/drawing/2014/main" id="{F4104C88-6397-EC86-E8C5-DC9B04EFC592}"/>
              </a:ext>
            </a:extLst>
          </p:cNvPr>
          <p:cNvSpPr/>
          <p:nvPr/>
        </p:nvSpPr>
        <p:spPr>
          <a:xfrm>
            <a:off x="6877051" y="2790825"/>
            <a:ext cx="2876550" cy="2876550"/>
          </a:xfrm>
          <a:prstGeom prst="roundRect">
            <a:avLst>
              <a:gd name="adj" fmla="val 6240"/>
            </a:avLst>
          </a:prstGeom>
          <a:gradFill flip="none" rotWithShape="1">
            <a:gsLst>
              <a:gs pos="0">
                <a:srgbClr val="168489"/>
              </a:gs>
              <a:gs pos="43000">
                <a:srgbClr val="A0C9CA"/>
              </a:gs>
              <a:gs pos="100000">
                <a:srgbClr val="82ADD1"/>
              </a:gs>
            </a:gsLst>
            <a:path path="circle">
              <a:fillToRect l="100000" t="100000"/>
            </a:path>
            <a:tileRect r="-100000" b="-100000"/>
          </a:gradFill>
          <a:ln>
            <a:noFill/>
          </a:ln>
          <a:scene3d>
            <a:camera prst="isometricTopUp"/>
            <a:lightRig rig="threePt" dir="t"/>
          </a:scene3d>
          <a:sp3d extrusionH="2095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D1027690-0641-3BC4-DF3D-B2CCB87D018E}"/>
              </a:ext>
            </a:extLst>
          </p:cNvPr>
          <p:cNvSpPr/>
          <p:nvPr/>
        </p:nvSpPr>
        <p:spPr>
          <a:xfrm>
            <a:off x="6880412" y="2790825"/>
            <a:ext cx="2863664" cy="2876550"/>
          </a:xfrm>
          <a:custGeom>
            <a:avLst/>
            <a:gdLst>
              <a:gd name="connsiteX0" fmla="*/ 179497 w 2863664"/>
              <a:gd name="connsiteY0" fmla="*/ 0 h 2876550"/>
              <a:gd name="connsiteX1" fmla="*/ 2697053 w 2863664"/>
              <a:gd name="connsiteY1" fmla="*/ 0 h 2876550"/>
              <a:gd name="connsiteX2" fmla="*/ 2862444 w 2863664"/>
              <a:gd name="connsiteY2" fmla="*/ 109629 h 2876550"/>
              <a:gd name="connsiteX3" fmla="*/ 2863664 w 2863664"/>
              <a:gd name="connsiteY3" fmla="*/ 115668 h 2876550"/>
              <a:gd name="connsiteX4" fmla="*/ 2647949 w 2863664"/>
              <a:gd name="connsiteY4" fmla="*/ 104775 h 2876550"/>
              <a:gd name="connsiteX5" fmla="*/ 209549 w 2863664"/>
              <a:gd name="connsiteY5" fmla="*/ 2543175 h 2876550"/>
              <a:gd name="connsiteX6" fmla="*/ 222138 w 2863664"/>
              <a:gd name="connsiteY6" fmla="*/ 2792487 h 2876550"/>
              <a:gd name="connsiteX7" fmla="*/ 234968 w 2863664"/>
              <a:gd name="connsiteY7" fmla="*/ 2876550 h 2876550"/>
              <a:gd name="connsiteX8" fmla="*/ 179497 w 2863664"/>
              <a:gd name="connsiteY8" fmla="*/ 2876550 h 2876550"/>
              <a:gd name="connsiteX9" fmla="*/ 0 w 2863664"/>
              <a:gd name="connsiteY9" fmla="*/ 2697053 h 2876550"/>
              <a:gd name="connsiteX10" fmla="*/ 0 w 2863664"/>
              <a:gd name="connsiteY10" fmla="*/ 179497 h 2876550"/>
              <a:gd name="connsiteX11" fmla="*/ 179497 w 2863664"/>
              <a:gd name="connsiteY11" fmla="*/ 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3664" h="2876550">
                <a:moveTo>
                  <a:pt x="179497" y="0"/>
                </a:moveTo>
                <a:lnTo>
                  <a:pt x="2697053" y="0"/>
                </a:lnTo>
                <a:cubicBezTo>
                  <a:pt x="2771403" y="0"/>
                  <a:pt x="2835195" y="45205"/>
                  <a:pt x="2862444" y="109629"/>
                </a:cubicBezTo>
                <a:lnTo>
                  <a:pt x="2863664" y="115668"/>
                </a:lnTo>
                <a:lnTo>
                  <a:pt x="2647949" y="104775"/>
                </a:lnTo>
                <a:cubicBezTo>
                  <a:pt x="1301258" y="104775"/>
                  <a:pt x="209549" y="1196484"/>
                  <a:pt x="209549" y="2543175"/>
                </a:cubicBezTo>
                <a:cubicBezTo>
                  <a:pt x="209549" y="2627343"/>
                  <a:pt x="213814" y="2710516"/>
                  <a:pt x="222138" y="2792487"/>
                </a:cubicBezTo>
                <a:lnTo>
                  <a:pt x="234968" y="2876550"/>
                </a:lnTo>
                <a:lnTo>
                  <a:pt x="179497" y="2876550"/>
                </a:lnTo>
                <a:cubicBezTo>
                  <a:pt x="80364" y="2876550"/>
                  <a:pt x="0" y="2796186"/>
                  <a:pt x="0" y="2697053"/>
                </a:cubicBezTo>
                <a:lnTo>
                  <a:pt x="0" y="179497"/>
                </a:lnTo>
                <a:cubicBezTo>
                  <a:pt x="0" y="80364"/>
                  <a:pt x="80364" y="0"/>
                  <a:pt x="179497" y="0"/>
                </a:cubicBezTo>
                <a:close/>
              </a:path>
            </a:pathLst>
          </a:custGeom>
          <a:solidFill>
            <a:schemeClr val="bg1">
              <a:alpha val="26000"/>
            </a:schemeClr>
          </a:solidFill>
          <a:ln>
            <a:noFill/>
          </a:ln>
          <a:scene3d>
            <a:camera prst="isometricTopUp"/>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82A94872-A1E4-D8C7-EDC2-310D53246C9F}"/>
              </a:ext>
            </a:extLst>
          </p:cNvPr>
          <p:cNvSpPr/>
          <p:nvPr/>
        </p:nvSpPr>
        <p:spPr>
          <a:xfrm>
            <a:off x="6698914" y="1428752"/>
            <a:ext cx="3223300" cy="3124196"/>
          </a:xfrm>
          <a:prstGeom prst="ellipse">
            <a:avLst/>
          </a:prstGeom>
          <a:gradFill>
            <a:gsLst>
              <a:gs pos="57000">
                <a:schemeClr val="bg1">
                  <a:lumMod val="95000"/>
                  <a:alpha val="87000"/>
                </a:schemeClr>
              </a:gs>
              <a:gs pos="100000">
                <a:schemeClr val="tx2">
                  <a:lumMod val="40000"/>
                  <a:lumOff val="60000"/>
                </a:schemeClr>
              </a:gs>
            </a:gsLst>
            <a:path path="circle">
              <a:fillToRect l="100000" t="100000"/>
            </a:path>
          </a:gradFill>
          <a:ln>
            <a:solidFill>
              <a:schemeClr val="accent1">
                <a:shade val="50000"/>
              </a:schemeClr>
            </a:solidFill>
          </a:ln>
          <a:scene3d>
            <a:camera prst="isometricLeftDown"/>
            <a:lightRig rig="threePt" dir="t"/>
          </a:scene3d>
          <a:sp3d extrusionH="209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5BB7E93E-35BC-E269-2552-FE8F581DD1B8}"/>
              </a:ext>
            </a:extLst>
          </p:cNvPr>
          <p:cNvSpPr txBox="1"/>
          <p:nvPr/>
        </p:nvSpPr>
        <p:spPr>
          <a:xfrm>
            <a:off x="8776490" y="1033767"/>
            <a:ext cx="3167751" cy="1200329"/>
          </a:xfrm>
          <a:prstGeom prst="rect">
            <a:avLst/>
          </a:prstGeom>
          <a:noFill/>
        </p:spPr>
        <p:txBody>
          <a:bodyPr wrap="square" rtlCol="0">
            <a:spAutoFit/>
            <a:scene3d>
              <a:camera prst="isometricLeftDown"/>
              <a:lightRig rig="threePt" dir="t"/>
            </a:scene3d>
            <a:sp3d extrusionH="31750" prstMaterial="metal"/>
          </a:bodyPr>
          <a:lstStyle/>
          <a:p>
            <a:pPr algn="ctr"/>
            <a:r>
              <a:rPr lang="ar-SY" sz="3600" dirty="0">
                <a:latin typeface="Adobe Arabic" panose="02040503050201020203" pitchFamily="18" charset="-78"/>
                <a:cs typeface="Adobe Arabic" panose="02040503050201020203" pitchFamily="18" charset="-78"/>
              </a:rPr>
              <a:t>البيانات كأصل استراتيجي للقائد</a:t>
            </a:r>
            <a:endParaRPr lang="en-US" sz="3600" dirty="0">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AB1444C2-DF8D-1500-D106-29F1DBACBFEA}"/>
              </a:ext>
            </a:extLst>
          </p:cNvPr>
          <p:cNvGrpSpPr/>
          <p:nvPr/>
        </p:nvGrpSpPr>
        <p:grpSpPr>
          <a:xfrm>
            <a:off x="6945835" y="5057528"/>
            <a:ext cx="7105650" cy="1543500"/>
            <a:chOff x="6945835" y="5057528"/>
            <a:chExt cx="7105650" cy="1543500"/>
          </a:xfrm>
        </p:grpSpPr>
        <p:grpSp>
          <p:nvGrpSpPr>
            <p:cNvPr id="78" name="Group 77">
              <a:extLst>
                <a:ext uri="{FF2B5EF4-FFF2-40B4-BE49-F238E27FC236}">
                  <a16:creationId xmlns:a16="http://schemas.microsoft.com/office/drawing/2014/main" id="{10D914A5-E9F2-B6C5-44BC-50082C0981E5}"/>
                </a:ext>
              </a:extLst>
            </p:cNvPr>
            <p:cNvGrpSpPr/>
            <p:nvPr/>
          </p:nvGrpSpPr>
          <p:grpSpPr>
            <a:xfrm>
              <a:off x="9172624" y="5057528"/>
              <a:ext cx="2738477" cy="1543500"/>
              <a:chOff x="5099804" y="4684840"/>
              <a:chExt cx="2738477" cy="1543500"/>
            </a:xfrm>
          </p:grpSpPr>
          <p:sp>
            <p:nvSpPr>
              <p:cNvPr id="79" name="Rectangle: Rounded Corners 78">
                <a:extLst>
                  <a:ext uri="{FF2B5EF4-FFF2-40B4-BE49-F238E27FC236}">
                    <a16:creationId xmlns:a16="http://schemas.microsoft.com/office/drawing/2014/main" id="{2569A570-8886-88C4-A65D-36619B34A42D}"/>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0" name="Rectangle: Rounded Corners 79">
                <a:extLst>
                  <a:ext uri="{FF2B5EF4-FFF2-40B4-BE49-F238E27FC236}">
                    <a16:creationId xmlns:a16="http://schemas.microsoft.com/office/drawing/2014/main" id="{F6EEAB57-97B7-4688-F53C-D3A9DD46B3AA}"/>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25" name="TextBox 124">
              <a:extLst>
                <a:ext uri="{FF2B5EF4-FFF2-40B4-BE49-F238E27FC236}">
                  <a16:creationId xmlns:a16="http://schemas.microsoft.com/office/drawing/2014/main" id="{4CBCCFE2-9947-075B-36FF-760080567941}"/>
                </a:ext>
              </a:extLst>
            </p:cNvPr>
            <p:cNvSpPr txBox="1"/>
            <p:nvPr/>
          </p:nvSpPr>
          <p:spPr>
            <a:xfrm>
              <a:off x="6945835" y="5124817"/>
              <a:ext cx="7105650" cy="800219"/>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a:t>
              </a: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الثاني</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17" name="Group 16">
            <a:extLst>
              <a:ext uri="{FF2B5EF4-FFF2-40B4-BE49-F238E27FC236}">
                <a16:creationId xmlns:a16="http://schemas.microsoft.com/office/drawing/2014/main" id="{C2A8BED8-4DB7-C765-D577-FEDC38CA6357}"/>
              </a:ext>
            </a:extLst>
          </p:cNvPr>
          <p:cNvGrpSpPr/>
          <p:nvPr/>
        </p:nvGrpSpPr>
        <p:grpSpPr>
          <a:xfrm>
            <a:off x="6790840" y="1447801"/>
            <a:ext cx="3039448" cy="3095622"/>
            <a:chOff x="1216363" y="952500"/>
            <a:chExt cx="4276725" cy="4276725"/>
          </a:xfrm>
          <a:scene3d>
            <a:camera prst="isometricLeftDown"/>
            <a:lightRig rig="threePt" dir="t"/>
          </a:scene3d>
        </p:grpSpPr>
        <p:sp>
          <p:nvSpPr>
            <p:cNvPr id="10" name="Oval 9">
              <a:extLst>
                <a:ext uri="{FF2B5EF4-FFF2-40B4-BE49-F238E27FC236}">
                  <a16:creationId xmlns:a16="http://schemas.microsoft.com/office/drawing/2014/main" id="{018B0ABB-3C4C-7129-39D6-AFDEC8EB5712}"/>
                </a:ext>
              </a:extLst>
            </p:cNvPr>
            <p:cNvSpPr/>
            <p:nvPr/>
          </p:nvSpPr>
          <p:spPr>
            <a:xfrm>
              <a:off x="1216363" y="952500"/>
              <a:ext cx="4276725" cy="427672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4971332B-1F55-639E-7F16-BE4C4E5D815F}"/>
                </a:ext>
              </a:extLst>
            </p:cNvPr>
            <p:cNvSpPr/>
            <p:nvPr/>
          </p:nvSpPr>
          <p:spPr>
            <a:xfrm>
              <a:off x="1487825" y="1223962"/>
              <a:ext cx="3733800" cy="3733800"/>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0C084EA-5434-1592-8784-E3AC327608AC}"/>
                </a:ext>
              </a:extLst>
            </p:cNvPr>
            <p:cNvSpPr/>
            <p:nvPr/>
          </p:nvSpPr>
          <p:spPr>
            <a:xfrm>
              <a:off x="1854537" y="1590674"/>
              <a:ext cx="3000376" cy="300037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B2EBE9CA-FBE2-8F11-52E0-13B11CE1347A}"/>
                </a:ext>
              </a:extLst>
            </p:cNvPr>
            <p:cNvSpPr/>
            <p:nvPr/>
          </p:nvSpPr>
          <p:spPr>
            <a:xfrm>
              <a:off x="2162295" y="1904999"/>
              <a:ext cx="2372400" cy="2371726"/>
            </a:xfrm>
            <a:prstGeom prst="ellipse">
              <a:avLst/>
            </a:prstGeom>
            <a:gradFill>
              <a:gsLst>
                <a:gs pos="0">
                  <a:srgbClr val="168489"/>
                </a:gs>
                <a:gs pos="43000">
                  <a:srgbClr val="A0C9CA"/>
                </a:gs>
                <a:gs pos="100000">
                  <a:srgbClr val="82ADD1"/>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CC962B83-5E3D-D259-3D33-50734774BB0E}"/>
                </a:ext>
              </a:extLst>
            </p:cNvPr>
            <p:cNvSpPr/>
            <p:nvPr/>
          </p:nvSpPr>
          <p:spPr>
            <a:xfrm>
              <a:off x="2582190" y="2325371"/>
              <a:ext cx="1532610" cy="15309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A730891-9E46-6328-A305-8EF5157ECB3C}"/>
                </a:ext>
              </a:extLst>
            </p:cNvPr>
            <p:cNvSpPr/>
            <p:nvPr/>
          </p:nvSpPr>
          <p:spPr>
            <a:xfrm>
              <a:off x="2895576" y="2638424"/>
              <a:ext cx="905838" cy="904876"/>
            </a:xfrm>
            <a:prstGeom prst="ellipse">
              <a:avLst/>
            </a:prstGeom>
            <a:gradFill>
              <a:gsLst>
                <a:gs pos="0">
                  <a:srgbClr val="168489"/>
                </a:gs>
                <a:gs pos="43000">
                  <a:srgbClr val="82ADD1"/>
                </a:gs>
                <a:gs pos="100000">
                  <a:srgbClr val="A0C9CA"/>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0" name="Group 129">
            <a:extLst>
              <a:ext uri="{FF2B5EF4-FFF2-40B4-BE49-F238E27FC236}">
                <a16:creationId xmlns:a16="http://schemas.microsoft.com/office/drawing/2014/main" id="{AF2F3AAB-4F23-C547-1602-12BF0B01DE65}"/>
              </a:ext>
            </a:extLst>
          </p:cNvPr>
          <p:cNvGrpSpPr/>
          <p:nvPr/>
        </p:nvGrpSpPr>
        <p:grpSpPr>
          <a:xfrm>
            <a:off x="8681899" y="1820062"/>
            <a:ext cx="1300101" cy="1108933"/>
            <a:chOff x="8752423" y="2038437"/>
            <a:chExt cx="1300101" cy="1108933"/>
          </a:xfrm>
        </p:grpSpPr>
        <p:sp>
          <p:nvSpPr>
            <p:cNvPr id="27" name="Rectangle: Rounded Corners 26">
              <a:extLst>
                <a:ext uri="{FF2B5EF4-FFF2-40B4-BE49-F238E27FC236}">
                  <a16:creationId xmlns:a16="http://schemas.microsoft.com/office/drawing/2014/main" id="{10032121-5E13-4182-9A95-573956C9B6C4}"/>
                </a:ext>
              </a:extLst>
            </p:cNvPr>
            <p:cNvSpPr/>
            <p:nvPr/>
          </p:nvSpPr>
          <p:spPr>
            <a:xfrm>
              <a:off x="8752423" y="2038437"/>
              <a:ext cx="1300101" cy="1108933"/>
            </a:xfrm>
            <a:prstGeom prst="roundRect">
              <a:avLst>
                <a:gd name="adj" fmla="val 24190"/>
              </a:avLst>
            </a:prstGeom>
            <a:solidFill>
              <a:schemeClr val="bg1">
                <a:alpha val="91000"/>
              </a:schemeClr>
            </a:solidFill>
            <a:ln>
              <a:gradFill>
                <a:gsLst>
                  <a:gs pos="0">
                    <a:srgbClr val="0066FF"/>
                  </a:gs>
                  <a:gs pos="100000">
                    <a:srgbClr val="0000FF"/>
                  </a:gs>
                </a:gsLst>
                <a:lin ang="5400000" scaled="1"/>
              </a:gradFill>
            </a:ln>
            <a:effectLst>
              <a:reflection blurRad="38100" stA="45000" endPos="65000" dist="50800" dir="5400000" sy="-100000" algn="bl" rotWithShape="0"/>
            </a:effectLst>
            <a:scene3d>
              <a:camera prst="isometricLeftDown"/>
              <a:lightRig rig="threePt" dir="t"/>
            </a:scene3d>
            <a:sp3d extrusionH="15240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 name="Graphic 29" descr="Checkmark with solid fill">
              <a:extLst>
                <a:ext uri="{FF2B5EF4-FFF2-40B4-BE49-F238E27FC236}">
                  <a16:creationId xmlns:a16="http://schemas.microsoft.com/office/drawing/2014/main" id="{D40EEDD5-D7A4-5C9F-93FF-85C6D81BCAF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19540" y="2179148"/>
              <a:ext cx="914400" cy="914400"/>
            </a:xfrm>
            <a:prstGeom prst="rect">
              <a:avLst/>
            </a:prstGeom>
            <a:scene3d>
              <a:camera prst="isometricLeftDown"/>
              <a:lightRig rig="threePt" dir="t"/>
            </a:scene3d>
          </p:spPr>
        </p:pic>
      </p:grpSp>
      <p:grpSp>
        <p:nvGrpSpPr>
          <p:cNvPr id="2" name="Group 1">
            <a:extLst>
              <a:ext uri="{FF2B5EF4-FFF2-40B4-BE49-F238E27FC236}">
                <a16:creationId xmlns:a16="http://schemas.microsoft.com/office/drawing/2014/main" id="{0BE6B759-D106-1361-2361-2CCAD0451960}"/>
              </a:ext>
            </a:extLst>
          </p:cNvPr>
          <p:cNvGrpSpPr/>
          <p:nvPr/>
        </p:nvGrpSpPr>
        <p:grpSpPr>
          <a:xfrm>
            <a:off x="5032937" y="4236812"/>
            <a:ext cx="3115326" cy="2024047"/>
            <a:chOff x="5222454" y="4201683"/>
            <a:chExt cx="3115326" cy="2024047"/>
          </a:xfrm>
        </p:grpSpPr>
        <p:grpSp>
          <p:nvGrpSpPr>
            <p:cNvPr id="3" name="Group 2">
              <a:extLst>
                <a:ext uri="{FF2B5EF4-FFF2-40B4-BE49-F238E27FC236}">
                  <a16:creationId xmlns:a16="http://schemas.microsoft.com/office/drawing/2014/main" id="{46CB2FD4-8358-80AE-9F17-E97DE955CA26}"/>
                </a:ext>
              </a:extLst>
            </p:cNvPr>
            <p:cNvGrpSpPr/>
            <p:nvPr/>
          </p:nvGrpSpPr>
          <p:grpSpPr>
            <a:xfrm>
              <a:off x="5318415" y="4435758"/>
              <a:ext cx="411011" cy="411011"/>
              <a:chOff x="5318415" y="4435758"/>
              <a:chExt cx="411011" cy="411011"/>
            </a:xfrm>
          </p:grpSpPr>
          <p:sp>
            <p:nvSpPr>
              <p:cNvPr id="6" name="Oval 5">
                <a:extLst>
                  <a:ext uri="{FF2B5EF4-FFF2-40B4-BE49-F238E27FC236}">
                    <a16:creationId xmlns:a16="http://schemas.microsoft.com/office/drawing/2014/main" id="{2A54D06D-E636-D82C-7B58-A54AD8E12E33}"/>
                  </a:ext>
                </a:extLst>
              </p:cNvPr>
              <p:cNvSpPr/>
              <p:nvPr/>
            </p:nvSpPr>
            <p:spPr>
              <a:xfrm>
                <a:off x="5538447" y="4455558"/>
                <a:ext cx="175729" cy="175729"/>
              </a:xfrm>
              <a:prstGeom prst="ellipse">
                <a:avLst/>
              </a:prstGeom>
              <a:gradFill>
                <a:gsLst>
                  <a:gs pos="0">
                    <a:srgbClr val="168489"/>
                  </a:gs>
                  <a:gs pos="48000">
                    <a:srgbClr val="A0C9CA"/>
                  </a:gs>
                  <a:gs pos="100000">
                    <a:srgbClr val="82ADD1"/>
                  </a:gs>
                </a:gsLst>
                <a:path path="circle">
                  <a:fillToRect l="100000" t="100000"/>
                </a:path>
              </a:gradFill>
              <a:ln>
                <a:noFill/>
              </a:ln>
              <a:scene3d>
                <a:camera prst="isometricLeftDown"/>
                <a:lightRig rig="threePt" dir="t">
                  <a:rot lat="0" lon="0" rev="7200000"/>
                </a:lightRig>
              </a:scene3d>
              <a:sp3d extrusionH="3048000">
                <a:bevelT w="38100" h="127000" prst="relaxedInset"/>
                <a:bevelB h="6096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Chevron 7">
                <a:extLst>
                  <a:ext uri="{FF2B5EF4-FFF2-40B4-BE49-F238E27FC236}">
                    <a16:creationId xmlns:a16="http://schemas.microsoft.com/office/drawing/2014/main" id="{148EB726-AEC0-E0BD-8DDB-65E872A5C0DD}"/>
                  </a:ext>
                </a:extLst>
              </p:cNvPr>
              <p:cNvSpPr/>
              <p:nvPr/>
            </p:nvSpPr>
            <p:spPr>
              <a:xfrm>
                <a:off x="5318415" y="4435758"/>
                <a:ext cx="411011" cy="411011"/>
              </a:xfrm>
              <a:prstGeom prst="chevron">
                <a:avLst/>
              </a:prstGeom>
              <a:gradFill>
                <a:gsLst>
                  <a:gs pos="0">
                    <a:srgbClr val="0000FF"/>
                  </a:gs>
                  <a:gs pos="48000">
                    <a:srgbClr val="0066FF"/>
                  </a:gs>
                  <a:gs pos="100000">
                    <a:srgbClr val="6600CC"/>
                  </a:gs>
                </a:gsLst>
                <a:path path="circle">
                  <a:fillToRect l="100000" t="100000"/>
                </a:path>
              </a:gradFill>
              <a:ln>
                <a:noFill/>
              </a:ln>
              <a:scene3d>
                <a:camera prst="isometricRightUp"/>
                <a:lightRig rig="threePt" dir="t"/>
              </a:scene3d>
              <a:sp3d extrusionH="139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19ADAD22-0FB7-45C0-E56D-907CEC45DBA3}"/>
                </a:ext>
              </a:extLst>
            </p:cNvPr>
            <p:cNvPicPr>
              <a:picLocks noChangeAspect="1"/>
            </p:cNvPicPr>
            <p:nvPr/>
          </p:nvPicPr>
          <p:blipFill>
            <a:blip r:embed="rId7">
              <a:alphaModFix amt="16000"/>
              <a:extLst>
                <a:ext uri="{BEBA8EAE-BF5A-486C-A8C5-ECC9F3942E4B}">
                  <a14:imgProps xmlns:a14="http://schemas.microsoft.com/office/drawing/2010/main">
                    <a14:imgLayer r:embed="rId8">
                      <a14:imgEffect>
                        <a14:sharpenSoften amount="-100000"/>
                      </a14:imgEffect>
                    </a14:imgLayer>
                  </a14:imgProps>
                </a:ext>
              </a:extLst>
            </a:blip>
            <a:stretch>
              <a:fillRect/>
            </a:stretch>
          </p:blipFill>
          <p:spPr>
            <a:xfrm>
              <a:off x="5222454" y="4201683"/>
              <a:ext cx="3115326" cy="2024047"/>
            </a:xfrm>
            <a:prstGeom prst="rect">
              <a:avLst/>
            </a:prstGeom>
          </p:spPr>
        </p:pic>
      </p:grpSp>
      <p:grpSp>
        <p:nvGrpSpPr>
          <p:cNvPr id="29" name="Group 28">
            <a:extLst>
              <a:ext uri="{FF2B5EF4-FFF2-40B4-BE49-F238E27FC236}">
                <a16:creationId xmlns:a16="http://schemas.microsoft.com/office/drawing/2014/main" id="{949D654D-1F83-A037-D1DC-C8CF6DDD8CC0}"/>
              </a:ext>
            </a:extLst>
          </p:cNvPr>
          <p:cNvGrpSpPr/>
          <p:nvPr/>
        </p:nvGrpSpPr>
        <p:grpSpPr>
          <a:xfrm>
            <a:off x="3869882" y="3797084"/>
            <a:ext cx="7697281" cy="1672015"/>
            <a:chOff x="6945835" y="5057528"/>
            <a:chExt cx="7105650" cy="1543500"/>
          </a:xfrm>
        </p:grpSpPr>
        <p:grpSp>
          <p:nvGrpSpPr>
            <p:cNvPr id="31" name="Group 30">
              <a:extLst>
                <a:ext uri="{FF2B5EF4-FFF2-40B4-BE49-F238E27FC236}">
                  <a16:creationId xmlns:a16="http://schemas.microsoft.com/office/drawing/2014/main" id="{71343D0F-F8FB-E7DE-BB99-8575DF043604}"/>
                </a:ext>
              </a:extLst>
            </p:cNvPr>
            <p:cNvGrpSpPr/>
            <p:nvPr/>
          </p:nvGrpSpPr>
          <p:grpSpPr>
            <a:xfrm>
              <a:off x="9172624" y="5057528"/>
              <a:ext cx="2738477" cy="1543500"/>
              <a:chOff x="5099804" y="4684840"/>
              <a:chExt cx="2738477" cy="1543500"/>
            </a:xfrm>
          </p:grpSpPr>
          <p:sp>
            <p:nvSpPr>
              <p:cNvPr id="33" name="Rectangle: Rounded Corners 32">
                <a:extLst>
                  <a:ext uri="{FF2B5EF4-FFF2-40B4-BE49-F238E27FC236}">
                    <a16:creationId xmlns:a16="http://schemas.microsoft.com/office/drawing/2014/main" id="{3C0D0A71-964C-7602-96CE-AE9AAAF1C1F6}"/>
                  </a:ext>
                </a:extLst>
              </p:cNvPr>
              <p:cNvSpPr/>
              <p:nvPr/>
            </p:nvSpPr>
            <p:spPr>
              <a:xfrm>
                <a:off x="5099804" y="4783195"/>
                <a:ext cx="2733715" cy="1445145"/>
              </a:xfrm>
              <a:prstGeom prst="roundRect">
                <a:avLst/>
              </a:prstGeom>
              <a:gradFill flip="none" rotWithShape="1">
                <a:gsLst>
                  <a:gs pos="0">
                    <a:srgbClr val="168489"/>
                  </a:gs>
                  <a:gs pos="85000">
                    <a:srgbClr val="168489"/>
                  </a:gs>
                </a:gsLst>
                <a:lin ang="2700000" scaled="1"/>
                <a:tileRect/>
              </a:gra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id="{DC74C028-6613-B035-64F9-00EFEF4B156E}"/>
                  </a:ext>
                </a:extLst>
              </p:cNvPr>
              <p:cNvSpPr/>
              <p:nvPr/>
            </p:nvSpPr>
            <p:spPr>
              <a:xfrm>
                <a:off x="5104566" y="4684840"/>
                <a:ext cx="2733715" cy="1445145"/>
              </a:xfrm>
              <a:prstGeom prst="roundRect">
                <a:avLst/>
              </a:prstGeom>
              <a:solidFill>
                <a:schemeClr val="bg1">
                  <a:alpha val="74000"/>
                </a:schemeClr>
              </a:solidFill>
              <a:ln>
                <a:noFill/>
              </a:ln>
              <a:scene3d>
                <a:camera prst="isometricBottom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Box 31">
              <a:extLst>
                <a:ext uri="{FF2B5EF4-FFF2-40B4-BE49-F238E27FC236}">
                  <a16:creationId xmlns:a16="http://schemas.microsoft.com/office/drawing/2014/main" id="{F676945F-D38F-0B20-82C2-169C45380AF4}"/>
                </a:ext>
              </a:extLst>
            </p:cNvPr>
            <p:cNvSpPr txBox="1"/>
            <p:nvPr/>
          </p:nvSpPr>
          <p:spPr>
            <a:xfrm>
              <a:off x="6945835" y="5124817"/>
              <a:ext cx="7105650" cy="738712"/>
            </a:xfrm>
            <a:prstGeom prst="rect">
              <a:avLst/>
            </a:prstGeom>
            <a:noFill/>
            <a:scene3d>
              <a:camera prst="isometricLeftDown"/>
              <a:lightRig rig="threePt" dir="t"/>
            </a:scene3d>
          </p:spPr>
          <p:txBody>
            <a:bodyPr wrap="square">
              <a:spAutoFit/>
              <a:scene3d>
                <a:camera prst="isometricTopUp"/>
                <a:lightRig rig="threePt" dir="t"/>
              </a:scene3d>
            </a:bodyPr>
            <a:lstStyle/>
            <a:p>
              <a:pPr algn="ctr">
                <a:lnSpc>
                  <a:spcPct val="115000"/>
                </a:lnSpc>
                <a:spcAft>
                  <a:spcPts val="800"/>
                </a:spcAft>
              </a:pPr>
              <a:r>
                <a:rPr lang="ar-SA"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الثانية</a:t>
              </a:r>
              <a:endParaRPr lang="ar-SY"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grpSp>
      <p:grpSp>
        <p:nvGrpSpPr>
          <p:cNvPr id="40" name="Group 39">
            <a:extLst>
              <a:ext uri="{FF2B5EF4-FFF2-40B4-BE49-F238E27FC236}">
                <a16:creationId xmlns:a16="http://schemas.microsoft.com/office/drawing/2014/main" id="{1F6BC2AD-8E46-384E-5F04-A53582E34542}"/>
              </a:ext>
            </a:extLst>
          </p:cNvPr>
          <p:cNvGrpSpPr/>
          <p:nvPr/>
        </p:nvGrpSpPr>
        <p:grpSpPr>
          <a:xfrm>
            <a:off x="717622" y="375517"/>
            <a:ext cx="4719172" cy="584775"/>
            <a:chOff x="862835" y="1288847"/>
            <a:chExt cx="4719172" cy="584775"/>
          </a:xfrm>
        </p:grpSpPr>
        <p:sp>
          <p:nvSpPr>
            <p:cNvPr id="18" name="TextBox 17">
              <a:extLst>
                <a:ext uri="{FF2B5EF4-FFF2-40B4-BE49-F238E27FC236}">
                  <a16:creationId xmlns:a16="http://schemas.microsoft.com/office/drawing/2014/main" id="{81D04B5C-CF1D-5308-1636-222EB7C1F9F3}"/>
                </a:ext>
              </a:extLst>
            </p:cNvPr>
            <p:cNvSpPr txBox="1"/>
            <p:nvPr/>
          </p:nvSpPr>
          <p:spPr>
            <a:xfrm>
              <a:off x="862835" y="1288847"/>
              <a:ext cx="3985898" cy="584775"/>
            </a:xfrm>
            <a:prstGeom prst="rect">
              <a:avLst/>
            </a:prstGeom>
          </p:spPr>
          <p:txBody>
            <a:bodyPr wrap="square" rtlCol="0">
              <a:spAutoFit/>
            </a:bodyPr>
            <a:lstStyle/>
            <a:p>
              <a:pPr algn="r"/>
              <a:r>
                <a:rPr lang="ar-SY" sz="3200" b="1" dirty="0">
                  <a:solidFill>
                    <a:schemeClr val="bg1"/>
                  </a:solidFill>
                  <a:latin typeface="Adobe Arabic" panose="02040503050201020203" pitchFamily="18" charset="-78"/>
                  <a:cs typeface="Adobe Arabic" panose="02040503050201020203" pitchFamily="18" charset="-78"/>
                </a:rPr>
                <a:t>ثقافة البيانات في المؤسسات الحديثة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39" name="Picture 38">
              <a:extLst>
                <a:ext uri="{FF2B5EF4-FFF2-40B4-BE49-F238E27FC236}">
                  <a16:creationId xmlns:a16="http://schemas.microsoft.com/office/drawing/2014/main" id="{7425C610-C19C-EF9E-17AF-6626BD3CFB5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24200"/>
              <a:ext cx="514068" cy="514068"/>
            </a:xfrm>
            <a:prstGeom prst="rect">
              <a:avLst/>
            </a:prstGeom>
          </p:spPr>
        </p:pic>
      </p:grpSp>
      <p:grpSp>
        <p:nvGrpSpPr>
          <p:cNvPr id="57" name="Group 56">
            <a:extLst>
              <a:ext uri="{FF2B5EF4-FFF2-40B4-BE49-F238E27FC236}">
                <a16:creationId xmlns:a16="http://schemas.microsoft.com/office/drawing/2014/main" id="{2A875657-6DA5-738D-514D-2DCB44D34801}"/>
              </a:ext>
            </a:extLst>
          </p:cNvPr>
          <p:cNvGrpSpPr/>
          <p:nvPr/>
        </p:nvGrpSpPr>
        <p:grpSpPr>
          <a:xfrm>
            <a:off x="717622" y="1138185"/>
            <a:ext cx="4719172" cy="1077218"/>
            <a:chOff x="862835" y="1053289"/>
            <a:chExt cx="4719172" cy="1077218"/>
          </a:xfrm>
        </p:grpSpPr>
        <p:sp>
          <p:nvSpPr>
            <p:cNvPr id="58" name="TextBox 57">
              <a:extLst>
                <a:ext uri="{FF2B5EF4-FFF2-40B4-BE49-F238E27FC236}">
                  <a16:creationId xmlns:a16="http://schemas.microsoft.com/office/drawing/2014/main" id="{6D488FE8-9BE7-DE23-2C3D-4F45E963F57A}"/>
                </a:ext>
              </a:extLst>
            </p:cNvPr>
            <p:cNvSpPr txBox="1"/>
            <p:nvPr/>
          </p:nvSpPr>
          <p:spPr>
            <a:xfrm>
              <a:off x="862835" y="1053289"/>
              <a:ext cx="3985898" cy="1077218"/>
            </a:xfrm>
            <a:prstGeom prst="rect">
              <a:avLst/>
            </a:prstGeom>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إدارة البيانات ودورها في التخطيط الاستراتيجي</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59" name="Picture 58">
              <a:extLst>
                <a:ext uri="{FF2B5EF4-FFF2-40B4-BE49-F238E27FC236}">
                  <a16:creationId xmlns:a16="http://schemas.microsoft.com/office/drawing/2014/main" id="{D8C934DC-8876-9419-0EF4-866D3A05C3D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334864"/>
              <a:ext cx="514068" cy="514068"/>
            </a:xfrm>
            <a:prstGeom prst="rect">
              <a:avLst/>
            </a:prstGeom>
          </p:spPr>
        </p:pic>
      </p:grpSp>
      <p:grpSp>
        <p:nvGrpSpPr>
          <p:cNvPr id="60" name="Group 59">
            <a:extLst>
              <a:ext uri="{FF2B5EF4-FFF2-40B4-BE49-F238E27FC236}">
                <a16:creationId xmlns:a16="http://schemas.microsoft.com/office/drawing/2014/main" id="{ED957B44-BA6F-556F-4DEB-91C38294A2B1}"/>
              </a:ext>
            </a:extLst>
          </p:cNvPr>
          <p:cNvGrpSpPr/>
          <p:nvPr/>
        </p:nvGrpSpPr>
        <p:grpSpPr>
          <a:xfrm>
            <a:off x="436098" y="2393296"/>
            <a:ext cx="5000696" cy="584775"/>
            <a:chOff x="581311" y="1414267"/>
            <a:chExt cx="5000696" cy="584775"/>
          </a:xfrm>
        </p:grpSpPr>
        <p:sp>
          <p:nvSpPr>
            <p:cNvPr id="61" name="TextBox 60">
              <a:extLst>
                <a:ext uri="{FF2B5EF4-FFF2-40B4-BE49-F238E27FC236}">
                  <a16:creationId xmlns:a16="http://schemas.microsoft.com/office/drawing/2014/main" id="{87AE6D24-397D-B414-FC11-69742D7E8A3C}"/>
                </a:ext>
              </a:extLst>
            </p:cNvPr>
            <p:cNvSpPr txBox="1"/>
            <p:nvPr/>
          </p:nvSpPr>
          <p:spPr>
            <a:xfrm>
              <a:off x="581311" y="1414267"/>
              <a:ext cx="4267422" cy="584775"/>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مؤشرات الأداء الذكية ولوحات القيادة</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62" name="Picture 61">
              <a:extLst>
                <a:ext uri="{FF2B5EF4-FFF2-40B4-BE49-F238E27FC236}">
                  <a16:creationId xmlns:a16="http://schemas.microsoft.com/office/drawing/2014/main" id="{4CEBA94A-3B04-37D7-EC18-B1039DBF64B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449620"/>
              <a:ext cx="514068" cy="514068"/>
            </a:xfrm>
            <a:prstGeom prst="rect">
              <a:avLst/>
            </a:prstGeom>
          </p:spPr>
        </p:pic>
      </p:grpSp>
      <p:grpSp>
        <p:nvGrpSpPr>
          <p:cNvPr id="19" name="Group 18">
            <a:extLst>
              <a:ext uri="{FF2B5EF4-FFF2-40B4-BE49-F238E27FC236}">
                <a16:creationId xmlns:a16="http://schemas.microsoft.com/office/drawing/2014/main" id="{73E74038-028A-EA1C-68F0-F76CBDD5407B}"/>
              </a:ext>
            </a:extLst>
          </p:cNvPr>
          <p:cNvGrpSpPr/>
          <p:nvPr/>
        </p:nvGrpSpPr>
        <p:grpSpPr>
          <a:xfrm>
            <a:off x="436098" y="3155965"/>
            <a:ext cx="5000696" cy="1077218"/>
            <a:chOff x="581311" y="1419277"/>
            <a:chExt cx="5000696" cy="1077218"/>
          </a:xfrm>
        </p:grpSpPr>
        <p:sp>
          <p:nvSpPr>
            <p:cNvPr id="20" name="TextBox 19">
              <a:extLst>
                <a:ext uri="{FF2B5EF4-FFF2-40B4-BE49-F238E27FC236}">
                  <a16:creationId xmlns:a16="http://schemas.microsoft.com/office/drawing/2014/main" id="{415603E1-6C75-81FB-E1D3-8BE06386680C}"/>
                </a:ext>
              </a:extLst>
            </p:cNvPr>
            <p:cNvSpPr txBox="1"/>
            <p:nvPr/>
          </p:nvSpPr>
          <p:spPr>
            <a:xfrm>
              <a:off x="581311" y="1419277"/>
              <a:ext cx="4267422" cy="1077218"/>
            </a:xfrm>
            <a:prstGeom prst="rect">
              <a:avLst/>
            </a:prstGeom>
            <a:noFill/>
          </p:spPr>
          <p:txBody>
            <a:bodyPr wrap="square" rtlCol="0">
              <a:spAutoFit/>
            </a:bodyPr>
            <a:lstStyle/>
            <a:p>
              <a:pPr algn="r" rtl="1"/>
              <a:r>
                <a:rPr lang="ar-SY" sz="3200" b="1" dirty="0">
                  <a:solidFill>
                    <a:schemeClr val="bg1"/>
                  </a:solidFill>
                  <a:latin typeface="Adobe Arabic" panose="02040503050201020203" pitchFamily="18" charset="-78"/>
                  <a:cs typeface="Adobe Arabic" panose="02040503050201020203" pitchFamily="18" charset="-78"/>
                </a:rPr>
                <a:t>توظيف البيانات في التنبؤ بالمخاطر والفرص</a:t>
              </a:r>
              <a:endParaRPr lang="en-US" sz="3200" b="1" dirty="0">
                <a:solidFill>
                  <a:schemeClr val="bg1"/>
                </a:solidFill>
                <a:latin typeface="Adobe Arabic" panose="02040503050201020203" pitchFamily="18" charset="-78"/>
                <a:cs typeface="Adobe Arabic" panose="02040503050201020203" pitchFamily="18" charset="-78"/>
              </a:endParaRPr>
            </a:p>
          </p:txBody>
        </p:sp>
        <p:pic>
          <p:nvPicPr>
            <p:cNvPr id="21" name="Picture 20">
              <a:extLst>
                <a:ext uri="{FF2B5EF4-FFF2-40B4-BE49-F238E27FC236}">
                  <a16:creationId xmlns:a16="http://schemas.microsoft.com/office/drawing/2014/main" id="{E106DDCA-F7D6-D11F-CA64-A026243E72C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7939" y="1700852"/>
              <a:ext cx="514068" cy="514068"/>
            </a:xfrm>
            <a:prstGeom prst="rect">
              <a:avLst/>
            </a:prstGeom>
          </p:spPr>
        </p:pic>
      </p:grpSp>
    </p:spTree>
    <p:extLst>
      <p:ext uri="{BB962C8B-B14F-4D97-AF65-F5344CB8AC3E}">
        <p14:creationId xmlns:p14="http://schemas.microsoft.com/office/powerpoint/2010/main" val="18859449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repeatCount="indefinite" accel="50000" decel="50000" autoRev="1" fill="hold" nodeType="withEffect">
                                  <p:stCondLst>
                                    <p:cond delay="0"/>
                                  </p:stCondLst>
                                  <p:childTnLst>
                                    <p:animMotion origin="layout" path="M 0 0 L 0.25 0.25 E" pathEditMode="relative" ptsTypes="">
                                      <p:cBhvr>
                                        <p:cTn id="6" dur="5750" fill="hold"/>
                                        <p:tgtEl>
                                          <p:spTgt spid="130"/>
                                        </p:tgtEl>
                                        <p:attrNameLst>
                                          <p:attrName>ppt_x</p:attrName>
                                          <p:attrName>ppt_y</p:attrName>
                                        </p:attrNameLst>
                                      </p:cBhvr>
                                    </p:animMotion>
                                  </p:childTnLst>
                                </p:cTn>
                              </p:par>
                              <p:par>
                                <p:cTn id="7" presetID="56" presetClass="path" presetSubtype="0" repeatCount="indefinite" accel="50000" decel="50000" autoRev="1" fill="hold" grpId="0" nodeType="withEffect">
                                  <p:stCondLst>
                                    <p:cond delay="0"/>
                                  </p:stCondLst>
                                  <p:childTnLst>
                                    <p:animMotion origin="layout" path="M 4.16667E-7 -4.44444E-6 L 0.02214 -0.0287 " pathEditMode="relative" rAng="0" ptsTypes="AA">
                                      <p:cBhvr>
                                        <p:cTn id="8" dur="9000" fill="hold"/>
                                        <p:tgtEl>
                                          <p:spTgt spid="112"/>
                                        </p:tgtEl>
                                        <p:attrNameLst>
                                          <p:attrName>ppt_x</p:attrName>
                                          <p:attrName>ppt_y</p:attrName>
                                        </p:attrNameLst>
                                      </p:cBhvr>
                                      <p:rCtr x="1107" y="-1435"/>
                                    </p:animMotion>
                                  </p:childTnLst>
                                </p:cTn>
                              </p:par>
                            </p:childTnLst>
                          </p:cTn>
                        </p:par>
                        <p:par>
                          <p:cTn id="9" fill="hold">
                            <p:stCondLst>
                              <p:cond delay="18000"/>
                            </p:stCondLst>
                            <p:childTnLst>
                              <p:par>
                                <p:cTn id="10" presetID="0" presetClass="path" presetSubtype="0" repeatCount="indefinite" accel="50000" decel="50000" autoRev="1" fill="hold" nodeType="afterEffect">
                                  <p:stCondLst>
                                    <p:cond delay="0"/>
                                  </p:stCondLst>
                                  <p:childTnLst>
                                    <p:animMotion origin="layout" path="M -0.00403 -0.00162 L -0.00403 -0.0007 C 0.00248 -0.00834 0.00951 -0.01459 0.01615 -0.02222 C 0.02344 -0.03056 0.02982 -0.04144 0.03737 -0.04931 C 0.05352 -0.06551 0.0474 -0.06528 0.05443 -0.06528 L 0.05443 -0.06505 " pathEditMode="relative" rAng="0" ptsTypes="AAAAAA">
                                      <p:cBhvr>
                                        <p:cTn id="11" dur="2000" fill="hold"/>
                                        <p:tgtEl>
                                          <p:spTgt spid="2"/>
                                        </p:tgtEl>
                                        <p:attrNameLst>
                                          <p:attrName>ppt_x</p:attrName>
                                          <p:attrName>ppt_y</p:attrName>
                                        </p:attrNameLst>
                                      </p:cBhvr>
                                      <p:rCtr x="2917" y="-3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38C3D-9440-C8A8-B8D8-32003421C04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AE49421-4356-1397-C4B2-54E7292B53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C361F863-639A-641B-152D-7DBB322D524A}"/>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CABD04D9-783A-EB00-5BD4-686B578467D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040FDC4C-91D1-7766-1AA4-5C406F0DEEA4}"/>
              </a:ext>
            </a:extLst>
          </p:cNvPr>
          <p:cNvSpPr txBox="1"/>
          <p:nvPr/>
        </p:nvSpPr>
        <p:spPr>
          <a:xfrm>
            <a:off x="5351490" y="1110830"/>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مرحباً بكم في الجلسة الثانية من اليوم الثاني لدورتنا التدريبية. بعد أن ناقشنا في الجلسة الأولى دور الذكاء الاصطناعي في صنع القرار الاستراتيجي، سننتقل الآن إلى موضوع محوري في عصر التحوّل الرقمي، وهو "البيانات كأصل استراتيجي للقائد".</a:t>
            </a:r>
            <a:endParaRPr lang="en-US"/>
          </a:p>
        </p:txBody>
      </p:sp>
      <p:sp>
        <p:nvSpPr>
          <p:cNvPr id="2" name="TextBox 1">
            <a:extLst>
              <a:ext uri="{FF2B5EF4-FFF2-40B4-BE49-F238E27FC236}">
                <a16:creationId xmlns:a16="http://schemas.microsoft.com/office/drawing/2014/main" id="{EC6C2184-30DF-52BF-B6BF-88ACB280BD68}"/>
              </a:ext>
            </a:extLst>
          </p:cNvPr>
          <p:cNvSpPr txBox="1"/>
          <p:nvPr/>
        </p:nvSpPr>
        <p:spPr>
          <a:xfrm>
            <a:off x="5351490" y="4007418"/>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في عصرنا الحالي، أصبحت البيانات أحد أهمّ الأصول غير الملموسة للمؤسّسات. يقول الاقتصادي توماس ستيوارت: "المعلومات والمعرفة هي الأسلحة التنافسية للعصر الحديث". فالقدرة على جمع البيانات وتحليلها واستخراج الرؤى منها أصبحت تميّز المؤسّسات الناجحة عن غيرها</a:t>
            </a:r>
            <a:endParaRPr lang="en-US" dirty="0"/>
          </a:p>
        </p:txBody>
      </p:sp>
    </p:spTree>
    <p:extLst>
      <p:ext uri="{BB962C8B-B14F-4D97-AF65-F5344CB8AC3E}">
        <p14:creationId xmlns:p14="http://schemas.microsoft.com/office/powerpoint/2010/main" val="2518160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50573-8463-8840-AB82-A395F39326E0}"/>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1DCB42EE-8C5E-6264-6B9E-FF7E071031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3" name="TextBox 2">
            <a:extLst>
              <a:ext uri="{FF2B5EF4-FFF2-40B4-BE49-F238E27FC236}">
                <a16:creationId xmlns:a16="http://schemas.microsoft.com/office/drawing/2014/main" id="{6C467F4D-0FD7-61E9-B80C-E32CED710FE5}"/>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المقدمة</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6" name="Picture 5">
            <a:extLst>
              <a:ext uri="{FF2B5EF4-FFF2-40B4-BE49-F238E27FC236}">
                <a16:creationId xmlns:a16="http://schemas.microsoft.com/office/drawing/2014/main" id="{99227CB4-51D7-5365-5254-497F1AC4982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4046" y="2358016"/>
            <a:ext cx="2962301" cy="2860940"/>
          </a:xfrm>
          <a:prstGeom prst="rect">
            <a:avLst/>
          </a:prstGeom>
          <a:noFill/>
          <a:ln>
            <a:noFill/>
          </a:ln>
        </p:spPr>
      </p:pic>
      <p:sp>
        <p:nvSpPr>
          <p:cNvPr id="8" name="TextBox 7">
            <a:extLst>
              <a:ext uri="{FF2B5EF4-FFF2-40B4-BE49-F238E27FC236}">
                <a16:creationId xmlns:a16="http://schemas.microsoft.com/office/drawing/2014/main" id="{2BA1004E-B0C8-22F5-BE9E-8A3ED973194B}"/>
              </a:ext>
            </a:extLst>
          </p:cNvPr>
          <p:cNvSpPr txBox="1"/>
          <p:nvPr/>
        </p:nvSpPr>
        <p:spPr>
          <a:xfrm>
            <a:off x="5351490" y="2665101"/>
            <a:ext cx="6027624" cy="2246769"/>
          </a:xfrm>
          <a:prstGeom prst="rect">
            <a:avLst/>
          </a:prstGeom>
          <a:noFill/>
        </p:spPr>
        <p:txBody>
          <a:bodyPr wrap="square">
            <a:spAutoFit/>
          </a:bodyPr>
          <a:lstStyle>
            <a:defPPr>
              <a:defRPr lang="en-US"/>
            </a:defPPr>
            <a:lvl1pPr algn="just" rtl="1">
              <a:defRPr sz="2800" b="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لم تعد البيانات مجرّد أرقام تُستخدم في التقارير الدورية، بل أصبحت توجّه الاستراتيجيات وتكشف الفرص وتحذّر من المخاطر. القادة الفعّالون اليوم هم من يستطيعون تحويل البيانات إلى رؤى استراتيجية، والرؤى إلى قرارات، والقرارات إلى قيمة مضافة</a:t>
            </a:r>
            <a:endParaRPr lang="en-US"/>
          </a:p>
        </p:txBody>
      </p:sp>
    </p:spTree>
    <p:extLst>
      <p:ext uri="{BB962C8B-B14F-4D97-AF65-F5344CB8AC3E}">
        <p14:creationId xmlns:p14="http://schemas.microsoft.com/office/powerpoint/2010/main" val="141390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302E8-A17C-33CF-587A-7C8EA5724076}"/>
            </a:ext>
          </a:extLst>
        </p:cNvPr>
        <p:cNvGrpSpPr/>
        <p:nvPr/>
      </p:nvGrpSpPr>
      <p:grpSpPr>
        <a:xfrm>
          <a:off x="0" y="0"/>
          <a:ext cx="0" cy="0"/>
          <a:chOff x="0" y="0"/>
          <a:chExt cx="0" cy="0"/>
        </a:xfrm>
      </p:grpSpPr>
      <p:sp>
        <p:nvSpPr>
          <p:cNvPr id="29" name="TextBox 28">
            <a:extLst>
              <a:ext uri="{FF2B5EF4-FFF2-40B4-BE49-F238E27FC236}">
                <a16:creationId xmlns:a16="http://schemas.microsoft.com/office/drawing/2014/main" id="{68C50436-9A07-8E88-0FF4-12A23499C836}"/>
              </a:ext>
            </a:extLst>
          </p:cNvPr>
          <p:cNvSpPr txBox="1"/>
          <p:nvPr/>
        </p:nvSpPr>
        <p:spPr>
          <a:xfrm>
            <a:off x="1002402" y="3768213"/>
            <a:ext cx="5009702" cy="658642"/>
          </a:xfrm>
          <a:prstGeom prst="rect">
            <a:avLst/>
          </a:prstGeom>
          <a:noFill/>
        </p:spPr>
        <p:txBody>
          <a:bodyPr wrap="square">
            <a:spAutoFit/>
          </a:bodyPr>
          <a:lstStyle>
            <a:defPPr>
              <a:defRPr lang="en-US"/>
            </a:defPPr>
            <a:lvl1pPr marR="0" algn="ctr">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pPr rtl="1">
              <a:lnSpc>
                <a:spcPct val="115000"/>
              </a:lnSpc>
            </a:pPr>
            <a:r>
              <a:rPr lang="ar-SA" dirty="0"/>
              <a:t>نشاط العصف الذهني</a:t>
            </a:r>
            <a:endParaRPr lang="en-US" dirty="0"/>
          </a:p>
        </p:txBody>
      </p:sp>
      <p:sp>
        <p:nvSpPr>
          <p:cNvPr id="8" name="TextBox 7">
            <a:extLst>
              <a:ext uri="{FF2B5EF4-FFF2-40B4-BE49-F238E27FC236}">
                <a16:creationId xmlns:a16="http://schemas.microsoft.com/office/drawing/2014/main" id="{F1D21AAE-B590-57CE-B5F3-EC219DC30222}"/>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E98DB8B8-4D6E-21D5-B0C2-867412788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4" name="Picture 3">
            <a:extLst>
              <a:ext uri="{FF2B5EF4-FFF2-40B4-BE49-F238E27FC236}">
                <a16:creationId xmlns:a16="http://schemas.microsoft.com/office/drawing/2014/main" id="{ED5E1B76-8BF7-81E4-9384-B140DD988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663" y="1725809"/>
            <a:ext cx="4743450" cy="4743450"/>
          </a:xfrm>
          <a:prstGeom prst="rect">
            <a:avLst/>
          </a:prstGeom>
        </p:spPr>
      </p:pic>
    </p:spTree>
    <p:extLst>
      <p:ext uri="{BB962C8B-B14F-4D97-AF65-F5344CB8AC3E}">
        <p14:creationId xmlns:p14="http://schemas.microsoft.com/office/powerpoint/2010/main" val="13602299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36EB9-D1EC-6F89-8E6E-1EE11A11033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26B683A2-1BE5-1863-74D9-F9907E7C1029}"/>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ea typeface="Calibri" panose="020F0502020204030204" pitchFamily="34" charset="0"/>
                <a:cs typeface="Adobe Arabic" panose="02040503050201020203" pitchFamily="18" charset="-78"/>
              </a:rPr>
              <a:t>نشاط</a:t>
            </a:r>
            <a:endParaRPr lang="en-US" sz="40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9" name="Picture 8">
            <a:extLst>
              <a:ext uri="{FF2B5EF4-FFF2-40B4-BE49-F238E27FC236}">
                <a16:creationId xmlns:a16="http://schemas.microsoft.com/office/drawing/2014/main" id="{CBFCC6EC-7AD0-8637-A716-416ACB7064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3" name="Picture 2">
            <a:extLst>
              <a:ext uri="{FF2B5EF4-FFF2-40B4-BE49-F238E27FC236}">
                <a16:creationId xmlns:a16="http://schemas.microsoft.com/office/drawing/2014/main" id="{7E9CCE68-A229-2B60-6411-99B5144655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7113" y="1428750"/>
            <a:ext cx="4762500" cy="4762500"/>
          </a:xfrm>
          <a:prstGeom prst="rect">
            <a:avLst/>
          </a:prstGeom>
        </p:spPr>
      </p:pic>
      <p:sp>
        <p:nvSpPr>
          <p:cNvPr id="5" name="TextBox 4">
            <a:extLst>
              <a:ext uri="{FF2B5EF4-FFF2-40B4-BE49-F238E27FC236}">
                <a16:creationId xmlns:a16="http://schemas.microsoft.com/office/drawing/2014/main" id="{B4C1FFD2-638E-3B4E-496D-E60917D4CF7D}"/>
              </a:ext>
            </a:extLst>
          </p:cNvPr>
          <p:cNvSpPr txBox="1"/>
          <p:nvPr/>
        </p:nvSpPr>
        <p:spPr>
          <a:xfrm>
            <a:off x="785156" y="3429000"/>
            <a:ext cx="5444194" cy="729430"/>
          </a:xfrm>
          <a:prstGeom prst="rect">
            <a:avLst/>
          </a:prstGeom>
          <a:noFill/>
        </p:spPr>
        <p:txBody>
          <a:bodyPr wrap="square">
            <a:spAutoFit/>
          </a:bodyPr>
          <a:lstStyle>
            <a:defPPr>
              <a:defRPr lang="en-US"/>
            </a:defPPr>
            <a:lvl1pPr marR="0" algn="ctr" rtl="1">
              <a:lnSpc>
                <a:spcPct val="115000"/>
              </a:lnSpc>
              <a:spcBef>
                <a:spcPts val="0"/>
              </a:spcBef>
              <a:spcAft>
                <a:spcPts val="0"/>
              </a:spcAft>
              <a:defRPr sz="3200" b="1">
                <a:latin typeface="Adobe Arabic" panose="02040503050201020203" pitchFamily="18" charset="-78"/>
                <a:cs typeface="Adobe Arabic" panose="02040503050201020203" pitchFamily="18" charset="-78"/>
              </a:defRPr>
            </a:lvl1pPr>
          </a:lstStyle>
          <a:p>
            <a:r>
              <a:rPr lang="ar-SA"/>
              <a:t>ما مصادر البيانات الرئيسية المتوفرة في مؤسساتكم؟ وهل يتم استغلالها بشكل فعّال؟</a:t>
            </a:r>
            <a:endParaRPr lang="en-US"/>
          </a:p>
        </p:txBody>
      </p:sp>
    </p:spTree>
    <p:extLst>
      <p:ext uri="{BB962C8B-B14F-4D97-AF65-F5344CB8AC3E}">
        <p14:creationId xmlns:p14="http://schemas.microsoft.com/office/powerpoint/2010/main" val="935688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D6207-0F3C-E28F-FB37-567B00EE02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E473A6-4E8C-84F5-8A8C-AD99165FD46D}"/>
              </a:ext>
            </a:extLst>
          </p:cNvPr>
          <p:cNvSpPr txBox="1"/>
          <p:nvPr/>
        </p:nvSpPr>
        <p:spPr>
          <a:xfrm>
            <a:off x="2779494" y="-181335"/>
            <a:ext cx="6633012" cy="729430"/>
          </a:xfrm>
          <a:prstGeom prst="rect">
            <a:avLst/>
          </a:prstGeom>
          <a:noFill/>
        </p:spPr>
        <p:txBody>
          <a:bodyPr wrap="square">
            <a:spAutoFit/>
          </a:bodyPr>
          <a:lstStyle/>
          <a:p>
            <a:pPr marL="0" marR="0" algn="ctr" rtl="1">
              <a:lnSpc>
                <a:spcPct val="115000"/>
              </a:lnSpc>
              <a:spcBef>
                <a:spcPts val="0"/>
              </a:spcBef>
              <a:spcAft>
                <a:spcPts val="0"/>
              </a:spcAft>
            </a:pPr>
            <a:r>
              <a:rPr lang="ar-SA" sz="3600" b="1" dirty="0">
                <a:solidFill>
                  <a:schemeClr val="bg1"/>
                </a:solidFill>
                <a:latin typeface="Adobe Arabic" panose="02040503050201020203" pitchFamily="18" charset="-78"/>
                <a:cs typeface="Adobe Arabic" panose="02040503050201020203" pitchFamily="18" charset="-78"/>
              </a:rPr>
              <a:t>الإجابات النموذجية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45A8FFFD-4466-6D71-0CC2-BF9C26F689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 name="Picture 1" descr="Brainstorming ">
            <a:extLst>
              <a:ext uri="{FF2B5EF4-FFF2-40B4-BE49-F238E27FC236}">
                <a16:creationId xmlns:a16="http://schemas.microsoft.com/office/drawing/2014/main" id="{34A99E0E-FFD0-763B-6070-C9FE5E7578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14501" y="2605002"/>
            <a:ext cx="2551112" cy="2551112"/>
          </a:xfrm>
          <a:prstGeom prst="rect">
            <a:avLst/>
          </a:prstGeom>
          <a:noFill/>
          <a:ln>
            <a:noFill/>
          </a:ln>
        </p:spPr>
      </p:pic>
      <p:sp>
        <p:nvSpPr>
          <p:cNvPr id="4" name="TextBox 3">
            <a:extLst>
              <a:ext uri="{FF2B5EF4-FFF2-40B4-BE49-F238E27FC236}">
                <a16:creationId xmlns:a16="http://schemas.microsoft.com/office/drawing/2014/main" id="{499BC478-E1BA-CB59-7310-1B29667B3568}"/>
              </a:ext>
            </a:extLst>
          </p:cNvPr>
          <p:cNvSpPr txBox="1"/>
          <p:nvPr/>
        </p:nvSpPr>
        <p:spPr>
          <a:xfrm>
            <a:off x="5435453" y="918141"/>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نمتلك كميات كبيرة من بيانات العملاء ولكنها موزّعة بين أنظمة متعدّدة وغير متكاملة، مما يجعل الاستفادة منها محدودة</a:t>
            </a:r>
            <a:endParaRPr lang="en-US" dirty="0"/>
          </a:p>
        </p:txBody>
      </p:sp>
      <p:sp>
        <p:nvSpPr>
          <p:cNvPr id="5" name="TextBox 4">
            <a:extLst>
              <a:ext uri="{FF2B5EF4-FFF2-40B4-BE49-F238E27FC236}">
                <a16:creationId xmlns:a16="http://schemas.microsoft.com/office/drawing/2014/main" id="{41A9EBAA-820E-432B-5335-4A633B3629A1}"/>
              </a:ext>
            </a:extLst>
          </p:cNvPr>
          <p:cNvSpPr txBox="1"/>
          <p:nvPr/>
        </p:nvSpPr>
        <p:spPr>
          <a:xfrm>
            <a:off x="5435453" y="1870932"/>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لدينا نظام متكامل لتخطيط موارد المؤسّسة (</a:t>
            </a:r>
            <a:r>
              <a:rPr lang="en-US" dirty="0"/>
              <a:t>ERP</a:t>
            </a:r>
            <a:r>
              <a:rPr lang="ar-SA" dirty="0"/>
              <a:t>) يوفّر بيانات شاملة، لكننا نستخدم 20% فقط من إمكانياته التحليلية</a:t>
            </a:r>
            <a:endParaRPr lang="en-US" dirty="0"/>
          </a:p>
        </p:txBody>
      </p:sp>
      <p:sp>
        <p:nvSpPr>
          <p:cNvPr id="6" name="TextBox 5">
            <a:extLst>
              <a:ext uri="{FF2B5EF4-FFF2-40B4-BE49-F238E27FC236}">
                <a16:creationId xmlns:a16="http://schemas.microsoft.com/office/drawing/2014/main" id="{88A71917-97BE-BEDE-E7BB-E6881101227F}"/>
              </a:ext>
            </a:extLst>
          </p:cNvPr>
          <p:cNvSpPr txBox="1"/>
          <p:nvPr/>
        </p:nvSpPr>
        <p:spPr>
          <a:xfrm>
            <a:off x="5435453" y="2823723"/>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نعتمد على بيانات المبيعات والتسويق بشكل أساسي، لكن لدينا فجوة في تحليل بيانات سلوك المستخدم</a:t>
            </a:r>
            <a:endParaRPr lang="en-US" dirty="0"/>
          </a:p>
        </p:txBody>
      </p:sp>
      <p:sp>
        <p:nvSpPr>
          <p:cNvPr id="7" name="TextBox 6">
            <a:extLst>
              <a:ext uri="{FF2B5EF4-FFF2-40B4-BE49-F238E27FC236}">
                <a16:creationId xmlns:a16="http://schemas.microsoft.com/office/drawing/2014/main" id="{A16540B1-FD9F-9300-1124-031F543FC832}"/>
              </a:ext>
            </a:extLst>
          </p:cNvPr>
          <p:cNvSpPr txBox="1"/>
          <p:nvPr/>
        </p:nvSpPr>
        <p:spPr>
          <a:xfrm>
            <a:off x="5435453" y="3776514"/>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تتوفّر لدينا بيانات ضخمة من وسائل التواصل الاجتماعي، لكن نفتقر إلى الأدوات والمهارات اللازمة لتحليلها</a:t>
            </a:r>
            <a:endParaRPr lang="en-US" dirty="0"/>
          </a:p>
        </p:txBody>
      </p:sp>
      <p:sp>
        <p:nvSpPr>
          <p:cNvPr id="13" name="TextBox 12">
            <a:extLst>
              <a:ext uri="{FF2B5EF4-FFF2-40B4-BE49-F238E27FC236}">
                <a16:creationId xmlns:a16="http://schemas.microsoft.com/office/drawing/2014/main" id="{B022C585-E569-A708-B617-5E42F76E42DE}"/>
              </a:ext>
            </a:extLst>
          </p:cNvPr>
          <p:cNvSpPr txBox="1"/>
          <p:nvPr/>
        </p:nvSpPr>
        <p:spPr>
          <a:xfrm>
            <a:off x="5435453" y="4729305"/>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نواجه تحدّيات في جودة البيانات وتنظيفها قبل التحليل، مما يستهلك وقتاً كبيراً</a:t>
            </a:r>
            <a:endParaRPr lang="en-US" dirty="0"/>
          </a:p>
        </p:txBody>
      </p:sp>
      <p:sp>
        <p:nvSpPr>
          <p:cNvPr id="3" name="TextBox 2">
            <a:extLst>
              <a:ext uri="{FF2B5EF4-FFF2-40B4-BE49-F238E27FC236}">
                <a16:creationId xmlns:a16="http://schemas.microsoft.com/office/drawing/2014/main" id="{5D0147BC-96FD-32A9-AD71-359371850F4E}"/>
              </a:ext>
            </a:extLst>
          </p:cNvPr>
          <p:cNvSpPr txBox="1"/>
          <p:nvPr/>
        </p:nvSpPr>
        <p:spPr>
          <a:xfrm>
            <a:off x="5435453" y="5682097"/>
            <a:ext cx="6364661" cy="1014380"/>
          </a:xfrm>
          <a:prstGeom prst="rect">
            <a:avLst/>
          </a:prstGeom>
          <a:noFill/>
        </p:spPr>
        <p:txBody>
          <a:bodyPr wrap="square">
            <a:spAutoFit/>
          </a:bodyPr>
          <a:lstStyle>
            <a:defPPr>
              <a:defRPr lang="en-US"/>
            </a:defPPr>
            <a:lvl1pPr marL="342900" lvl="0" indent="-342900" algn="just" rtl="1">
              <a:lnSpc>
                <a:spcPct val="107000"/>
              </a:lnSpc>
              <a:spcAft>
                <a:spcPts val="800"/>
              </a:spcAft>
              <a:buSzPct val="125000"/>
              <a:buFont typeface="Symbol" panose="05050102010706020507" pitchFamily="18" charset="2"/>
              <a:buBlip>
                <a:blip r:embed="rId5"/>
              </a:buBlip>
              <a:defRPr sz="2800" b="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dirty="0"/>
              <a:t>نستخدم البيانات بشكل تفاعلي لحلّ المشكلات، ولكن نادراً ما نوظّفها في التخطيط الاستباقي</a:t>
            </a:r>
            <a:endParaRPr lang="en-US" dirty="0"/>
          </a:p>
        </p:txBody>
      </p:sp>
    </p:spTree>
    <p:extLst>
      <p:ext uri="{BB962C8B-B14F-4D97-AF65-F5344CB8AC3E}">
        <p14:creationId xmlns:p14="http://schemas.microsoft.com/office/powerpoint/2010/main" val="1940284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3" grpId="0"/>
      <p:bldP spid="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98090-C2B0-E1CD-9F8A-42755828EEF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EE4C0C3-4403-F2F9-B67A-AE2C13D683A1}"/>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ثقافة البيانات في المؤسسات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1C3850F0-4F65-42AD-9127-F881EF57E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pic>
        <p:nvPicPr>
          <p:cNvPr id="25" name="Picture 24" descr="Brainstorming ">
            <a:extLst>
              <a:ext uri="{FF2B5EF4-FFF2-40B4-BE49-F238E27FC236}">
                <a16:creationId xmlns:a16="http://schemas.microsoft.com/office/drawing/2014/main" id="{60654BE2-2C8B-4D25-E0BE-8D38923732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7100000">
            <a:off x="-3181780" y="2675813"/>
            <a:ext cx="2551112" cy="2551112"/>
          </a:xfrm>
          <a:prstGeom prst="rect">
            <a:avLst/>
          </a:prstGeom>
          <a:noFill/>
          <a:ln>
            <a:noFill/>
          </a:ln>
        </p:spPr>
      </p:pic>
      <p:sp>
        <p:nvSpPr>
          <p:cNvPr id="4" name="Rectangle: Rounded Corners 3">
            <a:extLst>
              <a:ext uri="{FF2B5EF4-FFF2-40B4-BE49-F238E27FC236}">
                <a16:creationId xmlns:a16="http://schemas.microsoft.com/office/drawing/2014/main" id="{3D829E54-D6F8-4ADC-79CC-65F9FFBB8085}"/>
              </a:ext>
            </a:extLst>
          </p:cNvPr>
          <p:cNvSpPr/>
          <p:nvPr/>
        </p:nvSpPr>
        <p:spPr>
          <a:xfrm rot="1800000">
            <a:off x="-2561871"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2CD9767-6F47-FAC1-BB4E-964702B92196}"/>
              </a:ext>
            </a:extLst>
          </p:cNvPr>
          <p:cNvSpPr txBox="1"/>
          <p:nvPr/>
        </p:nvSpPr>
        <p:spPr>
          <a:xfrm>
            <a:off x="53724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a:t>ثقافة البيانات هي مجموعة السلوكيات والممارسات والقيم التنظيمية التي تعزّز الاعتماد على البيانات في صنع القرار على جميع المستويات. وفقاً لدراسة أجرتها ماكنزي عام 2023، فإن المؤسّسات التي تبنّت ثقافة قوية للبيانات تتفوّق على منافسيها بنسبة 23% في الربحية</a:t>
            </a:r>
            <a:endParaRPr lang="en-US" dirty="0"/>
          </a:p>
        </p:txBody>
      </p:sp>
      <p:pic>
        <p:nvPicPr>
          <p:cNvPr id="2" name="Picture 1" descr="Quipu ">
            <a:extLst>
              <a:ext uri="{FF2B5EF4-FFF2-40B4-BE49-F238E27FC236}">
                <a16:creationId xmlns:a16="http://schemas.microsoft.com/office/drawing/2014/main" id="{A2CEC9B6-E806-4928-062F-0B0A213C47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1200" y="1868609"/>
            <a:ext cx="3644991" cy="3644991"/>
          </a:xfrm>
          <a:prstGeom prst="rect">
            <a:avLst/>
          </a:prstGeom>
          <a:noFill/>
          <a:ln>
            <a:noFill/>
          </a:ln>
        </p:spPr>
      </p:pic>
    </p:spTree>
    <p:extLst>
      <p:ext uri="{BB962C8B-B14F-4D97-AF65-F5344CB8AC3E}">
        <p14:creationId xmlns:p14="http://schemas.microsoft.com/office/powerpoint/2010/main" val="3318994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C27EC-CFA9-E5D9-9183-D3D51631C3E7}"/>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9511FC79-1296-46A4-4856-A18E0947406C}"/>
              </a:ext>
            </a:extLst>
          </p:cNvPr>
          <p:cNvSpPr txBox="1"/>
          <p:nvPr/>
        </p:nvSpPr>
        <p:spPr>
          <a:xfrm>
            <a:off x="2190750" y="-189827"/>
            <a:ext cx="7810500" cy="729430"/>
          </a:xfrm>
          <a:prstGeom prst="rect">
            <a:avLst/>
          </a:prstGeom>
          <a:noFill/>
        </p:spPr>
        <p:txBody>
          <a:bodyPr wrap="square">
            <a:spAutoFit/>
          </a:bodyPr>
          <a:lstStyle/>
          <a:p>
            <a:pPr algn="ctr" rtl="1">
              <a:lnSpc>
                <a:spcPct val="115000"/>
              </a:lnSpc>
            </a:pPr>
            <a:r>
              <a:rPr lang="ar-EG" sz="3600" b="1" dirty="0">
                <a:solidFill>
                  <a:schemeClr val="bg1"/>
                </a:solidFill>
                <a:latin typeface="Adobe Arabic" panose="02040503050201020203" pitchFamily="18" charset="-78"/>
                <a:cs typeface="Adobe Arabic" panose="02040503050201020203" pitchFamily="18" charset="-78"/>
              </a:rPr>
              <a:t>ثقافة البيانات في المؤسسات الحديثة</a:t>
            </a:r>
            <a:endParaRPr lang="en-US" sz="3600" b="1" dirty="0">
              <a:solidFill>
                <a:schemeClr val="bg1"/>
              </a:solidFill>
              <a:latin typeface="Adobe Arabic" panose="02040503050201020203" pitchFamily="18" charset="-78"/>
              <a:cs typeface="Adobe Arabic" panose="02040503050201020203" pitchFamily="18" charset="-78"/>
            </a:endParaRPr>
          </a:p>
        </p:txBody>
      </p:sp>
      <p:pic>
        <p:nvPicPr>
          <p:cNvPr id="9" name="Picture 8">
            <a:extLst>
              <a:ext uri="{FF2B5EF4-FFF2-40B4-BE49-F238E27FC236}">
                <a16:creationId xmlns:a16="http://schemas.microsoft.com/office/drawing/2014/main" id="{2A70C372-C7DA-A47E-9F6E-C99F7011D2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79113" y="40010"/>
            <a:ext cx="421001" cy="421001"/>
          </a:xfrm>
          <a:prstGeom prst="rect">
            <a:avLst/>
          </a:prstGeom>
        </p:spPr>
      </p:pic>
      <p:sp>
        <p:nvSpPr>
          <p:cNvPr id="4" name="Rectangle: Rounded Corners 3">
            <a:extLst>
              <a:ext uri="{FF2B5EF4-FFF2-40B4-BE49-F238E27FC236}">
                <a16:creationId xmlns:a16="http://schemas.microsoft.com/office/drawing/2014/main" id="{FC894F28-CA35-015D-7DE3-7973AC686E54}"/>
              </a:ext>
            </a:extLst>
          </p:cNvPr>
          <p:cNvSpPr/>
          <p:nvPr/>
        </p:nvSpPr>
        <p:spPr>
          <a:xfrm rot="1800000">
            <a:off x="-11371574" y="1271132"/>
            <a:ext cx="5268335" cy="5268335"/>
          </a:xfrm>
          <a:prstGeom prst="roundRect">
            <a:avLst/>
          </a:prstGeom>
          <a:solidFill>
            <a:srgbClr val="7F7F7F"/>
          </a:solidFill>
          <a:ln>
            <a:solidFill>
              <a:srgbClr val="7F7F7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93B5BED-93B5-5104-763E-77D17B632CF0}"/>
              </a:ext>
            </a:extLst>
          </p:cNvPr>
          <p:cNvSpPr txBox="1"/>
          <p:nvPr/>
        </p:nvSpPr>
        <p:spPr>
          <a:xfrm>
            <a:off x="14402158" y="2781914"/>
            <a:ext cx="5843587" cy="2246769"/>
          </a:xfrm>
          <a:prstGeom prst="rect">
            <a:avLst/>
          </a:prstGeom>
          <a:noFill/>
        </p:spPr>
        <p:txBody>
          <a:bodyPr wrap="square">
            <a:spAutoFit/>
          </a:bodyPr>
          <a:lstStyle>
            <a:defPPr>
              <a:defRPr lang="en-US"/>
            </a:defPPr>
            <a:lvl1pPr algn="just" rtl="1">
              <a:defRPr sz="2800" b="0">
                <a:effectLst/>
                <a:latin typeface="Times New Roman" panose="02020603050405020304" pitchFamily="18" charset="0"/>
                <a:ea typeface="Calibri" panose="020F0502020204030204" pitchFamily="34" charset="0"/>
                <a:cs typeface="Sakkal Majalla" panose="02000000000000000000" pitchFamily="2" charset="-78"/>
              </a:defRPr>
            </a:lvl1pPr>
          </a:lstStyle>
          <a:p>
            <a:r>
              <a:rPr lang="ar-SA" dirty="0"/>
              <a:t>ثقافة البيانات هي مجموعة السلوكيات والممارسات والقيم التنظيمية التي تعزّز الاعتماد على البيانات في صنع القرار على جميع المستويات. وفقاً لدراسة أجرتها </a:t>
            </a:r>
            <a:r>
              <a:rPr lang="ar-SA" dirty="0" err="1"/>
              <a:t>ماكنزي</a:t>
            </a:r>
            <a:r>
              <a:rPr lang="ar-SA" dirty="0"/>
              <a:t> عام 2023، فإن المؤسّسات التي تبنّت ثقافة قوية للبيانات تتفوّق على منافسيها بنسبة 23% في الربحية</a:t>
            </a:r>
            <a:endParaRPr lang="en-US" dirty="0"/>
          </a:p>
        </p:txBody>
      </p:sp>
      <p:pic>
        <p:nvPicPr>
          <p:cNvPr id="2" name="Picture 1" descr="Quipu ">
            <a:extLst>
              <a:ext uri="{FF2B5EF4-FFF2-40B4-BE49-F238E27FC236}">
                <a16:creationId xmlns:a16="http://schemas.microsoft.com/office/drawing/2014/main" id="{7D2F8328-84A2-8019-FD05-FDF47025278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98503" y="1868609"/>
            <a:ext cx="3644991" cy="3644991"/>
          </a:xfrm>
          <a:prstGeom prst="rect">
            <a:avLst/>
          </a:prstGeom>
          <a:noFill/>
          <a:ln>
            <a:noFill/>
          </a:ln>
        </p:spPr>
      </p:pic>
      <p:sp>
        <p:nvSpPr>
          <p:cNvPr id="3" name="TextBox 2">
            <a:extLst>
              <a:ext uri="{FF2B5EF4-FFF2-40B4-BE49-F238E27FC236}">
                <a16:creationId xmlns:a16="http://schemas.microsoft.com/office/drawing/2014/main" id="{D2E8A0EE-9102-591E-4004-5221D3C47B4E}"/>
              </a:ext>
            </a:extLst>
          </p:cNvPr>
          <p:cNvSpPr txBox="1"/>
          <p:nvPr/>
        </p:nvSpPr>
        <p:spPr>
          <a:xfrm>
            <a:off x="4851384" y="1021986"/>
            <a:ext cx="6364661" cy="473206"/>
          </a:xfrm>
          <a:prstGeom prst="rect">
            <a:avLst/>
          </a:prstGeom>
          <a:noFill/>
        </p:spPr>
        <p:txBody>
          <a:bodyPr wrap="square">
            <a:spAutoFit/>
          </a:bodyPr>
          <a:lstStyle>
            <a:defPPr>
              <a:defRPr lang="en-US"/>
            </a:defPPr>
            <a:lvl1pPr lvl="0" indent="0" algn="just" rtl="1">
              <a:lnSpc>
                <a:spcPct val="107000"/>
              </a:lnSpc>
              <a:spcAft>
                <a:spcPts val="800"/>
              </a:spcAft>
              <a:buSzPct val="125000"/>
              <a:buFont typeface="Symbol" panose="05050102010706020507" pitchFamily="18" charset="2"/>
              <a:buNone/>
              <a:defRPr sz="2800" b="1">
                <a:solidFill>
                  <a:srgbClr val="168489"/>
                </a:solidFill>
                <a:effectLst/>
                <a:latin typeface="Adobe Arabic" panose="02040503050201020203" pitchFamily="18" charset="-78"/>
                <a:ea typeface="Calibri" panose="020F0502020204030204" pitchFamily="34" charset="0"/>
                <a:cs typeface="Adobe Arabic" panose="02040503050201020203" pitchFamily="18" charset="-78"/>
              </a:defRPr>
            </a:lvl1pPr>
          </a:lstStyle>
          <a:p>
            <a:r>
              <a:rPr lang="ar-SA"/>
              <a:t>خصائص ثقافة البيانات الفعّالة:</a:t>
            </a:r>
            <a:endParaRPr lang="en-US"/>
          </a:p>
        </p:txBody>
      </p:sp>
      <p:grpSp>
        <p:nvGrpSpPr>
          <p:cNvPr id="45" name="Group 44">
            <a:extLst>
              <a:ext uri="{FF2B5EF4-FFF2-40B4-BE49-F238E27FC236}">
                <a16:creationId xmlns:a16="http://schemas.microsoft.com/office/drawing/2014/main" id="{AD588146-5711-841A-EF45-21110A046B3A}"/>
              </a:ext>
            </a:extLst>
          </p:cNvPr>
          <p:cNvGrpSpPr/>
          <p:nvPr/>
        </p:nvGrpSpPr>
        <p:grpSpPr>
          <a:xfrm>
            <a:off x="975957" y="2484351"/>
            <a:ext cx="1998016" cy="2821030"/>
            <a:chOff x="975957" y="2484351"/>
            <a:chExt cx="1998016" cy="2821030"/>
          </a:xfrm>
        </p:grpSpPr>
        <p:grpSp>
          <p:nvGrpSpPr>
            <p:cNvPr id="7" name="مجموعة 88">
              <a:extLst>
                <a:ext uri="{FF2B5EF4-FFF2-40B4-BE49-F238E27FC236}">
                  <a16:creationId xmlns:a16="http://schemas.microsoft.com/office/drawing/2014/main" id="{7C01E04B-94BD-1432-D45B-92B2D7E6ACCC}"/>
                </a:ext>
              </a:extLst>
            </p:cNvPr>
            <p:cNvGrpSpPr/>
            <p:nvPr/>
          </p:nvGrpSpPr>
          <p:grpSpPr>
            <a:xfrm>
              <a:off x="975957" y="2606528"/>
              <a:ext cx="1998016" cy="2698853"/>
              <a:chOff x="0" y="46949"/>
              <a:chExt cx="1390650" cy="1878706"/>
            </a:xfrm>
          </p:grpSpPr>
          <p:grpSp>
            <p:nvGrpSpPr>
              <p:cNvPr id="37" name="مجموعة 89">
                <a:extLst>
                  <a:ext uri="{FF2B5EF4-FFF2-40B4-BE49-F238E27FC236}">
                    <a16:creationId xmlns:a16="http://schemas.microsoft.com/office/drawing/2014/main" id="{FAD0733D-8E2E-81E2-A81F-92FE995CF057}"/>
                  </a:ext>
                </a:extLst>
              </p:cNvPr>
              <p:cNvGrpSpPr/>
              <p:nvPr/>
            </p:nvGrpSpPr>
            <p:grpSpPr>
              <a:xfrm>
                <a:off x="0" y="46949"/>
                <a:ext cx="1390650" cy="1878706"/>
                <a:chOff x="0" y="46949"/>
                <a:chExt cx="1390650" cy="1878706"/>
              </a:xfrm>
            </p:grpSpPr>
            <p:sp>
              <p:nvSpPr>
                <p:cNvPr id="39" name="شكل بيضاوي 91">
                  <a:extLst>
                    <a:ext uri="{FF2B5EF4-FFF2-40B4-BE49-F238E27FC236}">
                      <a16:creationId xmlns:a16="http://schemas.microsoft.com/office/drawing/2014/main" id="{90777132-0181-D95B-3189-80E37B90B1C2}"/>
                    </a:ext>
                  </a:extLst>
                </p:cNvPr>
                <p:cNvSpPr/>
                <p:nvPr/>
              </p:nvSpPr>
              <p:spPr>
                <a:xfrm>
                  <a:off x="311249"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40" name="شكل حر: شكل 92">
                  <a:extLst>
                    <a:ext uri="{FF2B5EF4-FFF2-40B4-BE49-F238E27FC236}">
                      <a16:creationId xmlns:a16="http://schemas.microsoft.com/office/drawing/2014/main" id="{6403C210-2AD2-55FD-596A-4834B1C86D96}"/>
                    </a:ext>
                  </a:extLst>
                </p:cNvPr>
                <p:cNvSpPr/>
                <p:nvPr/>
              </p:nvSpPr>
              <p:spPr>
                <a:xfrm>
                  <a:off x="0" y="253354"/>
                  <a:ext cx="1390650" cy="1672301"/>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8" name="مربع نص 29">
                <a:extLst>
                  <a:ext uri="{FF2B5EF4-FFF2-40B4-BE49-F238E27FC236}">
                    <a16:creationId xmlns:a16="http://schemas.microsoft.com/office/drawing/2014/main" id="{ADFAC14F-5BCB-BE1B-2719-A095F8DCA1A7}"/>
                  </a:ext>
                </a:extLst>
              </p:cNvPr>
              <p:cNvSpPr txBox="1"/>
              <p:nvPr/>
            </p:nvSpPr>
            <p:spPr>
              <a:xfrm>
                <a:off x="205744" y="961525"/>
                <a:ext cx="955355" cy="820084"/>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التجريب والتعلّم</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0" name="TextBox 6">
              <a:extLst>
                <a:ext uri="{FF2B5EF4-FFF2-40B4-BE49-F238E27FC236}">
                  <a16:creationId xmlns:a16="http://schemas.microsoft.com/office/drawing/2014/main" id="{561C4324-7C49-BE52-B947-771FD6F09D43}"/>
                </a:ext>
              </a:extLst>
            </p:cNvPr>
            <p:cNvSpPr txBox="1"/>
            <p:nvPr/>
          </p:nvSpPr>
          <p:spPr>
            <a:xfrm>
              <a:off x="1471626" y="2484351"/>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05</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4" name="Group 43">
            <a:extLst>
              <a:ext uri="{FF2B5EF4-FFF2-40B4-BE49-F238E27FC236}">
                <a16:creationId xmlns:a16="http://schemas.microsoft.com/office/drawing/2014/main" id="{155409DD-B90D-7975-7EB2-146BDF579263}"/>
              </a:ext>
            </a:extLst>
          </p:cNvPr>
          <p:cNvGrpSpPr/>
          <p:nvPr/>
        </p:nvGrpSpPr>
        <p:grpSpPr>
          <a:xfrm>
            <a:off x="3017327" y="2484351"/>
            <a:ext cx="2026181" cy="2821023"/>
            <a:chOff x="3017327" y="2484351"/>
            <a:chExt cx="2026181" cy="2821023"/>
          </a:xfrm>
        </p:grpSpPr>
        <p:grpSp>
          <p:nvGrpSpPr>
            <p:cNvPr id="14" name="مجموعة 93">
              <a:extLst>
                <a:ext uri="{FF2B5EF4-FFF2-40B4-BE49-F238E27FC236}">
                  <a16:creationId xmlns:a16="http://schemas.microsoft.com/office/drawing/2014/main" id="{5F933637-4591-850B-D6C8-E313A65CCE4D}"/>
                </a:ext>
              </a:extLst>
            </p:cNvPr>
            <p:cNvGrpSpPr/>
            <p:nvPr/>
          </p:nvGrpSpPr>
          <p:grpSpPr>
            <a:xfrm>
              <a:off x="3017327" y="2606528"/>
              <a:ext cx="2026181" cy="2698846"/>
              <a:chOff x="1139811" y="46949"/>
              <a:chExt cx="1410257" cy="1878704"/>
            </a:xfrm>
          </p:grpSpPr>
          <p:grpSp>
            <p:nvGrpSpPr>
              <p:cNvPr id="24" name="مجموعة 94">
                <a:extLst>
                  <a:ext uri="{FF2B5EF4-FFF2-40B4-BE49-F238E27FC236}">
                    <a16:creationId xmlns:a16="http://schemas.microsoft.com/office/drawing/2014/main" id="{ED56E950-9508-CBB1-A2C2-05E28A4F9FF1}"/>
                  </a:ext>
                </a:extLst>
              </p:cNvPr>
              <p:cNvGrpSpPr/>
              <p:nvPr/>
            </p:nvGrpSpPr>
            <p:grpSpPr>
              <a:xfrm>
                <a:off x="1159418" y="46949"/>
                <a:ext cx="1390650" cy="1878704"/>
                <a:chOff x="1159418" y="46949"/>
                <a:chExt cx="1390650" cy="1878704"/>
              </a:xfrm>
            </p:grpSpPr>
            <p:sp>
              <p:nvSpPr>
                <p:cNvPr id="27" name="شكل بيضاوي 96">
                  <a:extLst>
                    <a:ext uri="{FF2B5EF4-FFF2-40B4-BE49-F238E27FC236}">
                      <a16:creationId xmlns:a16="http://schemas.microsoft.com/office/drawing/2014/main" id="{EB410879-2BE0-A594-ACD6-025613B2281F}"/>
                    </a:ext>
                  </a:extLst>
                </p:cNvPr>
                <p:cNvSpPr/>
                <p:nvPr/>
              </p:nvSpPr>
              <p:spPr>
                <a:xfrm>
                  <a:off x="1470666" y="46949"/>
                  <a:ext cx="768154" cy="768154"/>
                </a:xfrm>
                <a:prstGeom prst="ellipse">
                  <a:avLst/>
                </a:prstGeom>
                <a:solidFill>
                  <a:srgbClr val="2E75B6"/>
                </a:solidFill>
                <a:ln w="57150">
                  <a:solidFill>
                    <a:srgbClr val="2E75B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8" name="شكل حر: شكل 97">
                  <a:extLst>
                    <a:ext uri="{FF2B5EF4-FFF2-40B4-BE49-F238E27FC236}">
                      <a16:creationId xmlns:a16="http://schemas.microsoft.com/office/drawing/2014/main" id="{07A86E80-1185-BC2A-E780-7199A48387AA}"/>
                    </a:ext>
                  </a:extLst>
                </p:cNvPr>
                <p:cNvSpPr/>
                <p:nvPr/>
              </p:nvSpPr>
              <p:spPr>
                <a:xfrm>
                  <a:off x="1159418"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6" name="مربع نص 25">
                <a:extLst>
                  <a:ext uri="{FF2B5EF4-FFF2-40B4-BE49-F238E27FC236}">
                    <a16:creationId xmlns:a16="http://schemas.microsoft.com/office/drawing/2014/main" id="{986E9A4A-D0F1-410C-340B-CCFB9C2381E2}"/>
                  </a:ext>
                </a:extLst>
              </p:cNvPr>
              <p:cNvSpPr txBox="1"/>
              <p:nvPr/>
            </p:nvSpPr>
            <p:spPr>
              <a:xfrm>
                <a:off x="1139811" y="1150127"/>
                <a:ext cx="1378817" cy="440502"/>
              </a:xfrm>
              <a:prstGeom prst="rect">
                <a:avLst/>
              </a:prstGeom>
              <a:noFill/>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التساؤل المستمر</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6" name="TextBox 6">
              <a:extLst>
                <a:ext uri="{FF2B5EF4-FFF2-40B4-BE49-F238E27FC236}">
                  <a16:creationId xmlns:a16="http://schemas.microsoft.com/office/drawing/2014/main" id="{78B566AA-33BC-CAA3-7B91-6075B974AB3B}"/>
                </a:ext>
              </a:extLst>
            </p:cNvPr>
            <p:cNvSpPr txBox="1"/>
            <p:nvPr/>
          </p:nvSpPr>
          <p:spPr>
            <a:xfrm>
              <a:off x="3525088" y="2484351"/>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04</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3" name="Group 42">
            <a:extLst>
              <a:ext uri="{FF2B5EF4-FFF2-40B4-BE49-F238E27FC236}">
                <a16:creationId xmlns:a16="http://schemas.microsoft.com/office/drawing/2014/main" id="{1501434B-50B5-B386-E819-B8BAAB303F9D}"/>
              </a:ext>
            </a:extLst>
          </p:cNvPr>
          <p:cNvGrpSpPr/>
          <p:nvPr/>
        </p:nvGrpSpPr>
        <p:grpSpPr>
          <a:xfrm>
            <a:off x="5096992" y="2484351"/>
            <a:ext cx="1998014" cy="2821021"/>
            <a:chOff x="5096992" y="2484351"/>
            <a:chExt cx="1998014" cy="2821021"/>
          </a:xfrm>
        </p:grpSpPr>
        <p:grpSp>
          <p:nvGrpSpPr>
            <p:cNvPr id="13" name="مجموعة 7">
              <a:extLst>
                <a:ext uri="{FF2B5EF4-FFF2-40B4-BE49-F238E27FC236}">
                  <a16:creationId xmlns:a16="http://schemas.microsoft.com/office/drawing/2014/main" id="{FB0DB04A-04D8-9786-FD17-E13584E1A7FD}"/>
                </a:ext>
              </a:extLst>
            </p:cNvPr>
            <p:cNvGrpSpPr/>
            <p:nvPr/>
          </p:nvGrpSpPr>
          <p:grpSpPr>
            <a:xfrm>
              <a:off x="5096992" y="2606528"/>
              <a:ext cx="1998014" cy="2698844"/>
              <a:chOff x="2301132" y="46949"/>
              <a:chExt cx="1390650" cy="1878704"/>
            </a:xfrm>
          </p:grpSpPr>
          <p:grpSp>
            <p:nvGrpSpPr>
              <p:cNvPr id="29" name="مجموعة 20">
                <a:extLst>
                  <a:ext uri="{FF2B5EF4-FFF2-40B4-BE49-F238E27FC236}">
                    <a16:creationId xmlns:a16="http://schemas.microsoft.com/office/drawing/2014/main" id="{3F36BFBB-7FA1-0362-6BE1-FFAC74785649}"/>
                  </a:ext>
                </a:extLst>
              </p:cNvPr>
              <p:cNvGrpSpPr/>
              <p:nvPr/>
            </p:nvGrpSpPr>
            <p:grpSpPr>
              <a:xfrm>
                <a:off x="2301132" y="46949"/>
                <a:ext cx="1390650" cy="1878704"/>
                <a:chOff x="2301132" y="46949"/>
                <a:chExt cx="1390650" cy="1878704"/>
              </a:xfrm>
            </p:grpSpPr>
            <p:sp>
              <p:nvSpPr>
                <p:cNvPr id="31" name="شكل بيضاوي 22">
                  <a:extLst>
                    <a:ext uri="{FF2B5EF4-FFF2-40B4-BE49-F238E27FC236}">
                      <a16:creationId xmlns:a16="http://schemas.microsoft.com/office/drawing/2014/main" id="{4F071CFB-CCA4-AB41-93CC-B9058BF44AD7}"/>
                    </a:ext>
                  </a:extLst>
                </p:cNvPr>
                <p:cNvSpPr/>
                <p:nvPr/>
              </p:nvSpPr>
              <p:spPr>
                <a:xfrm>
                  <a:off x="2612380" y="46949"/>
                  <a:ext cx="768154" cy="768154"/>
                </a:xfrm>
                <a:prstGeom prst="ellipse">
                  <a:avLst/>
                </a:prstGeom>
                <a:solidFill>
                  <a:srgbClr val="FFD366"/>
                </a:solidFill>
                <a:ln w="57150">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2" name="شكل حر: شكل 23">
                  <a:extLst>
                    <a:ext uri="{FF2B5EF4-FFF2-40B4-BE49-F238E27FC236}">
                      <a16:creationId xmlns:a16="http://schemas.microsoft.com/office/drawing/2014/main" id="{C6D3943F-E3F5-355C-31F5-5B05AF42DD71}"/>
                    </a:ext>
                  </a:extLst>
                </p:cNvPr>
                <p:cNvSpPr/>
                <p:nvPr/>
              </p:nvSpPr>
              <p:spPr>
                <a:xfrm>
                  <a:off x="2301132"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FFD366"/>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0" name="مربع نص 29">
                <a:extLst>
                  <a:ext uri="{FF2B5EF4-FFF2-40B4-BE49-F238E27FC236}">
                    <a16:creationId xmlns:a16="http://schemas.microsoft.com/office/drawing/2014/main" id="{751F6945-3A42-B180-9C2B-A8D009F23AD3}"/>
                  </a:ext>
                </a:extLst>
              </p:cNvPr>
              <p:cNvSpPr txBox="1"/>
              <p:nvPr/>
            </p:nvSpPr>
            <p:spPr>
              <a:xfrm>
                <a:off x="2309335" y="1032468"/>
                <a:ext cx="1351903" cy="820086"/>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محو الأمّية البيانية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7" name="TextBox 6">
              <a:extLst>
                <a:ext uri="{FF2B5EF4-FFF2-40B4-BE49-F238E27FC236}">
                  <a16:creationId xmlns:a16="http://schemas.microsoft.com/office/drawing/2014/main" id="{2ADCED6C-023E-A835-D492-1B8C14662C18}"/>
                </a:ext>
              </a:extLst>
            </p:cNvPr>
            <p:cNvSpPr txBox="1"/>
            <p:nvPr/>
          </p:nvSpPr>
          <p:spPr>
            <a:xfrm>
              <a:off x="5584049" y="2484351"/>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03</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2" name="Group 41">
            <a:extLst>
              <a:ext uri="{FF2B5EF4-FFF2-40B4-BE49-F238E27FC236}">
                <a16:creationId xmlns:a16="http://schemas.microsoft.com/office/drawing/2014/main" id="{73244F5E-3A35-1901-204F-98F83C304739}"/>
              </a:ext>
            </a:extLst>
          </p:cNvPr>
          <p:cNvGrpSpPr/>
          <p:nvPr/>
        </p:nvGrpSpPr>
        <p:grpSpPr>
          <a:xfrm>
            <a:off x="7099439" y="2484351"/>
            <a:ext cx="2075231" cy="2821021"/>
            <a:chOff x="7099439" y="2484351"/>
            <a:chExt cx="2075231" cy="2821021"/>
          </a:xfrm>
        </p:grpSpPr>
        <p:grpSp>
          <p:nvGrpSpPr>
            <p:cNvPr id="15" name="مجموعة 24">
              <a:extLst>
                <a:ext uri="{FF2B5EF4-FFF2-40B4-BE49-F238E27FC236}">
                  <a16:creationId xmlns:a16="http://schemas.microsoft.com/office/drawing/2014/main" id="{17F7B120-A536-73AD-8F4F-94DC5012E86F}"/>
                </a:ext>
              </a:extLst>
            </p:cNvPr>
            <p:cNvGrpSpPr/>
            <p:nvPr/>
          </p:nvGrpSpPr>
          <p:grpSpPr>
            <a:xfrm>
              <a:off x="7099439" y="2606528"/>
              <a:ext cx="2075231" cy="2698844"/>
              <a:chOff x="3438169" y="46949"/>
              <a:chExt cx="1444393" cy="1878704"/>
            </a:xfrm>
          </p:grpSpPr>
          <p:grpSp>
            <p:nvGrpSpPr>
              <p:cNvPr id="20" name="مجموعة 25">
                <a:extLst>
                  <a:ext uri="{FF2B5EF4-FFF2-40B4-BE49-F238E27FC236}">
                    <a16:creationId xmlns:a16="http://schemas.microsoft.com/office/drawing/2014/main" id="{A5063B45-5C78-768B-3471-6574350D952E}"/>
                  </a:ext>
                </a:extLst>
              </p:cNvPr>
              <p:cNvGrpSpPr/>
              <p:nvPr/>
            </p:nvGrpSpPr>
            <p:grpSpPr>
              <a:xfrm>
                <a:off x="3484873" y="46949"/>
                <a:ext cx="1390650" cy="1878704"/>
                <a:chOff x="3484873" y="46949"/>
                <a:chExt cx="1390650" cy="1878704"/>
              </a:xfrm>
            </p:grpSpPr>
            <p:sp>
              <p:nvSpPr>
                <p:cNvPr id="22" name="شكل بيضاوي 27">
                  <a:extLst>
                    <a:ext uri="{FF2B5EF4-FFF2-40B4-BE49-F238E27FC236}">
                      <a16:creationId xmlns:a16="http://schemas.microsoft.com/office/drawing/2014/main" id="{C4AFCC57-515B-ED95-B3A8-559E90EC32D8}"/>
                    </a:ext>
                  </a:extLst>
                </p:cNvPr>
                <p:cNvSpPr/>
                <p:nvPr/>
              </p:nvSpPr>
              <p:spPr>
                <a:xfrm>
                  <a:off x="3796121" y="46949"/>
                  <a:ext cx="768154" cy="768154"/>
                </a:xfrm>
                <a:prstGeom prst="ellipse">
                  <a:avLst/>
                </a:prstGeom>
                <a:solidFill>
                  <a:schemeClr val="bg1">
                    <a:lumMod val="50000"/>
                  </a:schemeClr>
                </a:solidFill>
                <a:ln w="57150">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23" name="شكل حر: شكل 28">
                  <a:extLst>
                    <a:ext uri="{FF2B5EF4-FFF2-40B4-BE49-F238E27FC236}">
                      <a16:creationId xmlns:a16="http://schemas.microsoft.com/office/drawing/2014/main" id="{8792592D-C265-D0F8-DFCD-AB4D6773CF72}"/>
                    </a:ext>
                  </a:extLst>
                </p:cNvPr>
                <p:cNvSpPr/>
                <p:nvPr/>
              </p:nvSpPr>
              <p:spPr>
                <a:xfrm>
                  <a:off x="3484873"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21" name="مربع نص 25">
                <a:extLst>
                  <a:ext uri="{FF2B5EF4-FFF2-40B4-BE49-F238E27FC236}">
                    <a16:creationId xmlns:a16="http://schemas.microsoft.com/office/drawing/2014/main" id="{FB19FE78-7256-19ED-8105-2F1796491ABC}"/>
                  </a:ext>
                </a:extLst>
              </p:cNvPr>
              <p:cNvSpPr txBox="1"/>
              <p:nvPr/>
            </p:nvSpPr>
            <p:spPr>
              <a:xfrm>
                <a:off x="3438169" y="1032467"/>
                <a:ext cx="1444393" cy="820086"/>
              </a:xfrm>
              <a:prstGeom prst="rect">
                <a:avLst/>
              </a:prstGeom>
            </p:spPr>
            <p:txBody>
              <a:bodyPr wrap="square" rtlCol="1">
                <a:spAutoFit/>
              </a:bodyPr>
              <a:lstStyle/>
              <a:p>
                <a:pPr algn="ctr" rtl="0">
                  <a:lnSpc>
                    <a:spcPct val="113000"/>
                  </a:lnSpc>
                </a:pPr>
                <a:r>
                  <a:rPr lang="ar-SY" sz="3200" b="1" kern="1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الديمقراطية المسؤولة للبيانات</a:t>
                </a:r>
                <a:endParaRPr lang="en-US" sz="3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TextBox 6">
              <a:extLst>
                <a:ext uri="{FF2B5EF4-FFF2-40B4-BE49-F238E27FC236}">
                  <a16:creationId xmlns:a16="http://schemas.microsoft.com/office/drawing/2014/main" id="{F877A91A-54D8-43E9-161F-88953DF92490}"/>
                </a:ext>
              </a:extLst>
            </p:cNvPr>
            <p:cNvSpPr txBox="1"/>
            <p:nvPr/>
          </p:nvSpPr>
          <p:spPr>
            <a:xfrm>
              <a:off x="7639192" y="2484351"/>
              <a:ext cx="1043877" cy="1186414"/>
            </a:xfrm>
            <a:prstGeom prst="rect">
              <a:avLst/>
            </a:prstGeom>
            <a:noFill/>
          </p:spPr>
          <p:txBody>
            <a:bodyPr wrap="none" rtlCol="0">
              <a:spAutoFit/>
            </a:bodyPr>
            <a:lstStyle/>
            <a:p>
              <a:pPr algn="just" rtl="0">
                <a:lnSpc>
                  <a:spcPct val="115000"/>
                </a:lnSpc>
              </a:pPr>
              <a:r>
                <a:rPr lang="en-GB" sz="6600" b="1" kern="1200">
                  <a:solidFill>
                    <a:srgbClr val="FFFFFF"/>
                  </a:solidFill>
                  <a:effectLst/>
                  <a:latin typeface="Calibri" panose="020F0502020204030204" pitchFamily="34" charset="0"/>
                  <a:ea typeface="Calibri" panose="020F0502020204030204" pitchFamily="34" charset="0"/>
                  <a:cs typeface="Activist Light"/>
                </a:rPr>
                <a:t>02</a:t>
              </a:r>
              <a:endParaRPr lang="en-US" sz="6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1" name="Group 40">
            <a:extLst>
              <a:ext uri="{FF2B5EF4-FFF2-40B4-BE49-F238E27FC236}">
                <a16:creationId xmlns:a16="http://schemas.microsoft.com/office/drawing/2014/main" id="{CFAC775E-0BC8-37FF-B038-9474DC3237C6}"/>
              </a:ext>
            </a:extLst>
          </p:cNvPr>
          <p:cNvGrpSpPr/>
          <p:nvPr/>
        </p:nvGrpSpPr>
        <p:grpSpPr>
          <a:xfrm>
            <a:off x="9218029" y="2484351"/>
            <a:ext cx="1998016" cy="2821023"/>
            <a:chOff x="9218029" y="2484351"/>
            <a:chExt cx="1998016" cy="2821023"/>
          </a:xfrm>
        </p:grpSpPr>
        <p:grpSp>
          <p:nvGrpSpPr>
            <p:cNvPr id="12" name="مجموعة 29">
              <a:extLst>
                <a:ext uri="{FF2B5EF4-FFF2-40B4-BE49-F238E27FC236}">
                  <a16:creationId xmlns:a16="http://schemas.microsoft.com/office/drawing/2014/main" id="{D4F3AC23-E1C4-3DFA-17DC-480D720424AE}"/>
                </a:ext>
              </a:extLst>
            </p:cNvPr>
            <p:cNvGrpSpPr/>
            <p:nvPr/>
          </p:nvGrpSpPr>
          <p:grpSpPr>
            <a:xfrm>
              <a:off x="9218029" y="2606528"/>
              <a:ext cx="1998016" cy="2698846"/>
              <a:chOff x="4602266" y="46949"/>
              <a:chExt cx="1390650" cy="1878704"/>
            </a:xfrm>
          </p:grpSpPr>
          <p:grpSp>
            <p:nvGrpSpPr>
              <p:cNvPr id="33" name="مجموعة 30">
                <a:extLst>
                  <a:ext uri="{FF2B5EF4-FFF2-40B4-BE49-F238E27FC236}">
                    <a16:creationId xmlns:a16="http://schemas.microsoft.com/office/drawing/2014/main" id="{0EF8A51E-88DD-B0EC-DC3F-F01B76CD3068}"/>
                  </a:ext>
                </a:extLst>
              </p:cNvPr>
              <p:cNvGrpSpPr/>
              <p:nvPr/>
            </p:nvGrpSpPr>
            <p:grpSpPr>
              <a:xfrm>
                <a:off x="4602266" y="46949"/>
                <a:ext cx="1390650" cy="1878704"/>
                <a:chOff x="4602266" y="46949"/>
                <a:chExt cx="1390650" cy="1878704"/>
              </a:xfrm>
            </p:grpSpPr>
            <p:sp>
              <p:nvSpPr>
                <p:cNvPr id="35" name="شكل بيضاوي 64">
                  <a:extLst>
                    <a:ext uri="{FF2B5EF4-FFF2-40B4-BE49-F238E27FC236}">
                      <a16:creationId xmlns:a16="http://schemas.microsoft.com/office/drawing/2014/main" id="{86CCCB78-1FA6-5751-F9EB-1FCDDF95F4BB}"/>
                    </a:ext>
                  </a:extLst>
                </p:cNvPr>
                <p:cNvSpPr/>
                <p:nvPr/>
              </p:nvSpPr>
              <p:spPr>
                <a:xfrm>
                  <a:off x="4913514" y="46949"/>
                  <a:ext cx="768154" cy="768154"/>
                </a:xfrm>
                <a:prstGeom prst="ellipse">
                  <a:avLst/>
                </a:prstGeom>
                <a:solidFill>
                  <a:srgbClr val="168489"/>
                </a:solidFill>
                <a:ln w="57150">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endParaRPr lang="en-US" sz="3200"/>
                </a:p>
              </p:txBody>
            </p:sp>
            <p:sp>
              <p:nvSpPr>
                <p:cNvPr id="36" name="شكل حر: شكل 70">
                  <a:extLst>
                    <a:ext uri="{FF2B5EF4-FFF2-40B4-BE49-F238E27FC236}">
                      <a16:creationId xmlns:a16="http://schemas.microsoft.com/office/drawing/2014/main" id="{E6ED4AAD-6548-D792-79E0-E913A569AA7D}"/>
                    </a:ext>
                  </a:extLst>
                </p:cNvPr>
                <p:cNvSpPr/>
                <p:nvPr/>
              </p:nvSpPr>
              <p:spPr>
                <a:xfrm>
                  <a:off x="4602266" y="253354"/>
                  <a:ext cx="1390650" cy="1672299"/>
                </a:xfrm>
                <a:custGeom>
                  <a:avLst/>
                  <a:gdLst>
                    <a:gd name="connsiteX0" fmla="*/ 202850 w 1390650"/>
                    <a:gd name="connsiteY0" fmla="*/ 0 h 1387734"/>
                    <a:gd name="connsiteX1" fmla="*/ 197385 w 1390650"/>
                    <a:gd name="connsiteY1" fmla="*/ 54213 h 1387734"/>
                    <a:gd name="connsiteX2" fmla="*/ 695325 w 1390650"/>
                    <a:gd name="connsiteY2" fmla="*/ 552153 h 1387734"/>
                    <a:gd name="connsiteX3" fmla="*/ 1193265 w 1390650"/>
                    <a:gd name="connsiteY3" fmla="*/ 54213 h 1387734"/>
                    <a:gd name="connsiteX4" fmla="*/ 1187800 w 1390650"/>
                    <a:gd name="connsiteY4" fmla="*/ 0 h 1387734"/>
                    <a:gd name="connsiteX5" fmla="*/ 1205582 w 1390650"/>
                    <a:gd name="connsiteY5" fmla="*/ 1793 h 1387734"/>
                    <a:gd name="connsiteX6" fmla="*/ 1390650 w 1390650"/>
                    <a:gd name="connsiteY6" fmla="*/ 228864 h 1387734"/>
                    <a:gd name="connsiteX7" fmla="*/ 1390650 w 1390650"/>
                    <a:gd name="connsiteY7" fmla="*/ 1155954 h 1387734"/>
                    <a:gd name="connsiteX8" fmla="*/ 1158870 w 1390650"/>
                    <a:gd name="connsiteY8" fmla="*/ 1387734 h 1387734"/>
                    <a:gd name="connsiteX9" fmla="*/ 231780 w 1390650"/>
                    <a:gd name="connsiteY9" fmla="*/ 1387734 h 1387734"/>
                    <a:gd name="connsiteX10" fmla="*/ 0 w 1390650"/>
                    <a:gd name="connsiteY10" fmla="*/ 1155954 h 1387734"/>
                    <a:gd name="connsiteX11" fmla="*/ 0 w 1390650"/>
                    <a:gd name="connsiteY11" fmla="*/ 228864 h 1387734"/>
                    <a:gd name="connsiteX12" fmla="*/ 185068 w 1390650"/>
                    <a:gd name="connsiteY12" fmla="*/ 1793 h 1387734"/>
                    <a:gd name="connsiteX13" fmla="*/ 202850 w 1390650"/>
                    <a:gd name="connsiteY13" fmla="*/ 0 h 13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90650" h="1387734">
                      <a:moveTo>
                        <a:pt x="202850" y="0"/>
                      </a:moveTo>
                      <a:lnTo>
                        <a:pt x="197385" y="54213"/>
                      </a:lnTo>
                      <a:cubicBezTo>
                        <a:pt x="197385" y="329218"/>
                        <a:pt x="420320" y="552153"/>
                        <a:pt x="695325" y="552153"/>
                      </a:cubicBezTo>
                      <a:cubicBezTo>
                        <a:pt x="970330" y="552153"/>
                        <a:pt x="1193265" y="329218"/>
                        <a:pt x="1193265" y="54213"/>
                      </a:cubicBezTo>
                      <a:lnTo>
                        <a:pt x="1187800" y="0"/>
                      </a:lnTo>
                      <a:lnTo>
                        <a:pt x="1205582" y="1793"/>
                      </a:lnTo>
                      <a:cubicBezTo>
                        <a:pt x="1311200" y="23406"/>
                        <a:pt x="1390650" y="116856"/>
                        <a:pt x="1390650" y="228864"/>
                      </a:cubicBezTo>
                      <a:lnTo>
                        <a:pt x="1390650" y="1155954"/>
                      </a:lnTo>
                      <a:cubicBezTo>
                        <a:pt x="1390650" y="1283963"/>
                        <a:pt x="1286879" y="1387734"/>
                        <a:pt x="1158870" y="1387734"/>
                      </a:cubicBezTo>
                      <a:lnTo>
                        <a:pt x="231780" y="1387734"/>
                      </a:lnTo>
                      <a:cubicBezTo>
                        <a:pt x="103771" y="1387734"/>
                        <a:pt x="0" y="1283963"/>
                        <a:pt x="0" y="1155954"/>
                      </a:cubicBezTo>
                      <a:lnTo>
                        <a:pt x="0" y="228864"/>
                      </a:lnTo>
                      <a:cubicBezTo>
                        <a:pt x="0" y="116856"/>
                        <a:pt x="79450" y="23406"/>
                        <a:pt x="185068" y="1793"/>
                      </a:cubicBezTo>
                      <a:lnTo>
                        <a:pt x="202850" y="0"/>
                      </a:lnTo>
                      <a:close/>
                    </a:path>
                  </a:pathLst>
                </a:custGeom>
                <a:solidFill>
                  <a:schemeClr val="bg1">
                    <a:lumMod val="95000"/>
                  </a:schemeClr>
                </a:solidFill>
                <a:ln>
                  <a:solidFill>
                    <a:srgbClr val="168489"/>
                  </a:solid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endParaRPr lang="en-US" sz="3200"/>
                </a:p>
              </p:txBody>
            </p:sp>
          </p:grpSp>
          <p:sp>
            <p:nvSpPr>
              <p:cNvPr id="34" name="مربع نص 25">
                <a:extLst>
                  <a:ext uri="{FF2B5EF4-FFF2-40B4-BE49-F238E27FC236}">
                    <a16:creationId xmlns:a16="http://schemas.microsoft.com/office/drawing/2014/main" id="{997C2104-1868-C0EC-F052-E9F64A02906F}"/>
                  </a:ext>
                </a:extLst>
              </p:cNvPr>
              <p:cNvSpPr txBox="1"/>
              <p:nvPr/>
            </p:nvSpPr>
            <p:spPr>
              <a:xfrm>
                <a:off x="4887371" y="1034427"/>
                <a:ext cx="869080" cy="820085"/>
              </a:xfrm>
              <a:prstGeom prst="rect">
                <a:avLst/>
              </a:prstGeom>
              <a:noFill/>
            </p:spPr>
            <p:txBody>
              <a:bodyPr wrap="square" rtlCol="1">
                <a:spAutoFit/>
              </a:bodyPr>
              <a:lstStyle/>
              <a:p>
                <a:pPr algn="ctr" rtl="0">
                  <a:lnSpc>
                    <a:spcPct val="113000"/>
                  </a:lnSpc>
                </a:pPr>
                <a:r>
                  <a:rPr lang="ar-SY" sz="3200" b="1" kern="1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الملتزمة</a:t>
                </a:r>
                <a:endParaRPr lang="en-US" sz="3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9" name="TextBox 6">
              <a:extLst>
                <a:ext uri="{FF2B5EF4-FFF2-40B4-BE49-F238E27FC236}">
                  <a16:creationId xmlns:a16="http://schemas.microsoft.com/office/drawing/2014/main" id="{BBCFCF65-6DE7-7A70-3537-57519DB908F9}"/>
                </a:ext>
              </a:extLst>
            </p:cNvPr>
            <p:cNvSpPr txBox="1"/>
            <p:nvPr/>
          </p:nvSpPr>
          <p:spPr>
            <a:xfrm>
              <a:off x="9693676" y="2484351"/>
              <a:ext cx="1043877" cy="1186414"/>
            </a:xfrm>
            <a:prstGeom prst="rect">
              <a:avLst/>
            </a:prstGeom>
            <a:noFill/>
          </p:spPr>
          <p:txBody>
            <a:bodyPr wrap="none" rtlCol="0">
              <a:spAutoFit/>
            </a:bodyPr>
            <a:lstStyle/>
            <a:p>
              <a:pPr algn="just" rtl="0">
                <a:lnSpc>
                  <a:spcPct val="115000"/>
                </a:lnSpc>
              </a:pPr>
              <a:r>
                <a:rPr lang="en-GB" sz="6600" b="1" kern="1200" dirty="0">
                  <a:solidFill>
                    <a:srgbClr val="FFFFFF"/>
                  </a:solidFill>
                  <a:effectLst/>
                  <a:latin typeface="Calibri" panose="020F0502020204030204" pitchFamily="34" charset="0"/>
                  <a:ea typeface="Calibri" panose="020F0502020204030204" pitchFamily="34" charset="0"/>
                  <a:cs typeface="Activist Light"/>
                </a:rPr>
                <a:t>01</a:t>
              </a:r>
              <a:endParaRPr lang="en-US" sz="66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55019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ppt_x"/>
                                          </p:val>
                                        </p:tav>
                                        <p:tav tm="100000">
                                          <p:val>
                                            <p:strVal val="#ppt_x"/>
                                          </p:val>
                                        </p:tav>
                                      </p:tavLst>
                                    </p:anim>
                                    <p:anim calcmode="lin" valueType="num">
                                      <p:cBhvr additive="base">
                                        <p:cTn id="3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TotalTime>
  <Words>18386</Words>
  <Application>Microsoft Office PowerPoint</Application>
  <PresentationFormat>شاشة عريضة</PresentationFormat>
  <Paragraphs>2990</Paragraphs>
  <Slides>285</Slides>
  <Notes>280</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285</vt:i4>
      </vt:variant>
    </vt:vector>
  </HeadingPairs>
  <TitlesOfParts>
    <vt:vector size="296" baseType="lpstr">
      <vt:lpstr>ADLaM Display</vt:lpstr>
      <vt:lpstr>Adobe Arabic</vt:lpstr>
      <vt:lpstr>Aller</vt:lpstr>
      <vt:lpstr>Arial</vt:lpstr>
      <vt:lpstr>Calibri</vt:lpstr>
      <vt:lpstr>DIN Next LT Arabic</vt:lpstr>
      <vt:lpstr>GE Dinar Two</vt:lpstr>
      <vt:lpstr>SST Arabic Bold</vt:lpstr>
      <vt:lpstr>SST Arabic Medium</vt:lpstr>
      <vt:lpstr>Times New Roman</vt:lpstr>
      <vt:lpstr>Contents Slide Master</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Dawlia Training</cp:lastModifiedBy>
  <cp:revision>1254</cp:revision>
  <cp:lastPrinted>2023-07-16T13:31:37Z</cp:lastPrinted>
  <dcterms:created xsi:type="dcterms:W3CDTF">2020-01-20T05:08:25Z</dcterms:created>
  <dcterms:modified xsi:type="dcterms:W3CDTF">2026-05-17T17:36:09Z</dcterms:modified>
</cp:coreProperties>
</file>